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72" r:id="rId3"/>
    <p:sldId id="280" r:id="rId4"/>
    <p:sldId id="278" r:id="rId5"/>
    <p:sldId id="281" r:id="rId6"/>
    <p:sldId id="282" r:id="rId7"/>
    <p:sldId id="283" r:id="rId8"/>
    <p:sldId id="284" r:id="rId9"/>
    <p:sldId id="285" r:id="rId1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POIL Sandrine" initials="MS" lastIdx="1" clrIdx="0">
    <p:extLst>
      <p:ext uri="{19B8F6BF-5375-455C-9EA6-DF929625EA0E}">
        <p15:presenceInfo xmlns:p15="http://schemas.microsoft.com/office/powerpoint/2012/main" userId="S-1-5-21-2616403802-2331375859-111120816-16130" providerId="AD"/>
      </p:ext>
    </p:extLst>
  </p:cmAuthor>
  <p:cmAuthor id="2" name="LUTUN Marie" initials="LM" lastIdx="1" clrIdx="1">
    <p:extLst>
      <p:ext uri="{19B8F6BF-5375-455C-9EA6-DF929625EA0E}">
        <p15:presenceInfo xmlns:p15="http://schemas.microsoft.com/office/powerpoint/2012/main" userId="S-1-5-21-2616403802-2331375859-111120816-132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BC209-C8BF-4059-8298-E47FAC0DFE83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9F3B3-15BD-4CC1-BDB2-D941A3A17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421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9018E-B49B-4883-BECE-425023BEA519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1AE35-FF00-4150-BF26-BD25F8119A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93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126AFA-C424-4AB2-9A83-DC2C4D7B2BE9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08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DE5E5-AD65-4E92-A7B1-11F23D26F67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116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DE5E5-AD65-4E92-A7B1-11F23D26F67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24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DE5E5-AD65-4E92-A7B1-11F23D26F67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63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FB1F03-68E0-4ACB-8D5A-88F248ABEB8B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65171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FB1F03-68E0-4ACB-8D5A-88F248ABEB8B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4057795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5F2C9A-5B3E-4758-8F89-97CC1DF020D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20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5F2C9A-5B3E-4758-8F89-97CC1DF020D1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8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53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7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579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BADC-8EC7-4185-97CE-DA5F57DC1765}" type="datetime1">
              <a:rPr lang="fr-FR" smtClean="0"/>
              <a:t>06/03/2023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8514-E2CE-4CB3-930E-AABFC540731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9960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6913B-A0C6-495A-A29B-500348A8FD9E}" type="datetime1">
              <a:rPr lang="fr-FR"/>
              <a:pPr>
                <a:defRPr/>
              </a:pPr>
              <a:t>06/03/2023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D7F5-9D46-4505-90CD-8B0AA27BD8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07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05C9-8136-45A6-8424-8F04FB6F4DE7}" type="datetime1">
              <a:rPr lang="fr-FR"/>
              <a:pPr>
                <a:defRPr/>
              </a:pPr>
              <a:t>06/03/2023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ACD10-F929-4574-AB60-77D7E10FF3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839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19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59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82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92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18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01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91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5D047-8FA5-495E-8054-F596860E5188}" type="datetimeFigureOut">
              <a:rPr lang="fr-FR" smtClean="0"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1229-CEEE-423E-AA52-D919B048C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73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9204"/>
            <a:ext cx="10515600" cy="8342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48E4-57DF-42FD-9976-5058E7AA949E}" type="datetime1">
              <a:rPr lang="fr-FR" smtClean="0"/>
              <a:t>06/03/2023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18514-E2CE-4CB3-930E-AABFC540731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33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+mn-lt"/>
          <a:ea typeface="Cambria" panose="02040503050406030204" pitchFamily="18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Cambria" panose="02040503050406030204" pitchFamily="18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Cambria" panose="02040503050406030204" pitchFamily="18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Cambria" panose="02040503050406030204" pitchFamily="18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Cambria" panose="02040503050406030204" pitchFamily="18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Cambria" panose="02040503050406030204" pitchFamily="18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673366" y="1550391"/>
            <a:ext cx="8968509" cy="424614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600" cap="small" dirty="0">
                <a:latin typeface="Book Antiqua" panose="02040602050305030304" pitchFamily="18" charset="0"/>
              </a:rPr>
              <a:t>	</a:t>
            </a:r>
          </a:p>
          <a:p>
            <a:pPr marL="0" indent="0" algn="ctr">
              <a:buNone/>
            </a:pPr>
            <a:r>
              <a:rPr lang="fr-FR" sz="6600" cap="small" dirty="0" smtClean="0">
                <a:latin typeface="Book Antiqua" panose="02040602050305030304" pitchFamily="18" charset="0"/>
              </a:rPr>
              <a:t>FEUILLE DE ROUTE </a:t>
            </a:r>
            <a:r>
              <a:rPr lang="fr-FR" sz="6600" cap="small" dirty="0" smtClean="0">
                <a:latin typeface="Book Antiqua" panose="02040602050305030304" pitchFamily="18" charset="0"/>
              </a:rPr>
              <a:t>D’UNE GPEEC</a:t>
            </a:r>
            <a:endParaRPr lang="fr-FR" cap="smal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1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12883"/>
            <a:ext cx="11875770" cy="1325563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Book Antiqua" panose="02040602050305030304" pitchFamily="18" charset="0"/>
                <a:ea typeface="+mj-ea"/>
              </a:rPr>
              <a:t>Rappel</a:t>
            </a:r>
            <a:br>
              <a:rPr lang="fr-FR" sz="3200" dirty="0">
                <a:solidFill>
                  <a:schemeClr val="tx1"/>
                </a:solidFill>
                <a:latin typeface="Book Antiqua" panose="02040602050305030304" pitchFamily="18" charset="0"/>
                <a:ea typeface="+mj-ea"/>
              </a:rPr>
            </a:br>
            <a:r>
              <a:rPr lang="fr-FR" sz="3200" dirty="0" smtClean="0">
                <a:solidFill>
                  <a:schemeClr val="tx1"/>
                </a:solidFill>
                <a:latin typeface="Book Antiqua" panose="02040602050305030304" pitchFamily="18" charset="0"/>
                <a:ea typeface="+mj-ea"/>
              </a:rPr>
              <a:t>Loi, P</a:t>
            </a:r>
            <a:r>
              <a:rPr lang="fr-FR" sz="3200" dirty="0" smtClean="0">
                <a:solidFill>
                  <a:schemeClr val="tx1"/>
                </a:solidFill>
                <a:latin typeface="Book Antiqua" panose="02040602050305030304" pitchFamily="18" charset="0"/>
                <a:ea typeface="+mj-ea"/>
              </a:rPr>
              <a:t>rojet d’administration et Feuille de route RH </a:t>
            </a:r>
            <a:endParaRPr lang="fr-FR" sz="3200" dirty="0">
              <a:solidFill>
                <a:schemeClr val="tx1"/>
              </a:solidFill>
              <a:latin typeface="Book Antiqua" panose="02040602050305030304" pitchFamily="18" charset="0"/>
              <a:ea typeface="+mj-e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79905"/>
            <a:ext cx="10515600" cy="3432175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Loi : RIFSEEP, loi de transformation de la FPT, PPR, entretien professionnel ;</a:t>
            </a:r>
          </a:p>
          <a:p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Projet </a:t>
            </a:r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d’administration de la collectivité </a:t>
            </a:r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;</a:t>
            </a:r>
            <a:endParaRPr lang="fr-FR" sz="1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Un </a:t>
            </a:r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contexte territorial nécessitant un service public </a:t>
            </a:r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inclusif ;</a:t>
            </a:r>
            <a:endParaRPr lang="fr-FR" sz="18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Des </a:t>
            </a:r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mesures conjoncturelles à mettre en œuvre, pour dégager des marges de manœuvre et poursuivre la maîtrise de la masse salariale  </a:t>
            </a:r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;</a:t>
            </a:r>
          </a:p>
          <a:p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Accompagnement </a:t>
            </a:r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des agents tout au long de leur vie professionnelle</a:t>
            </a:r>
          </a:p>
          <a:p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Développement d’une politique RH adaptée à la réglementation aux besoins et au cadre budgétaire</a:t>
            </a:r>
          </a:p>
          <a:p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Dématérialisation de nos processus et digitalisation</a:t>
            </a:r>
          </a:p>
          <a:p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Communication </a:t>
            </a:r>
            <a:r>
              <a:rPr lang="fr-FR" sz="1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interne/RH (marque employeur);</a:t>
            </a:r>
            <a:endParaRPr lang="fr-FR" sz="18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Accompagnement des directions (évolution métiers, changement)</a:t>
            </a:r>
          </a:p>
          <a:p>
            <a:r>
              <a:rPr lang="fr-FR" sz="1800" dirty="0">
                <a:solidFill>
                  <a:schemeClr val="tx1"/>
                </a:solidFill>
                <a:latin typeface="Book Antiqua" panose="02040602050305030304" pitchFamily="18" charset="0"/>
              </a:rPr>
              <a:t>Partage de la fonction RH </a:t>
            </a:r>
          </a:p>
          <a:p>
            <a:endParaRPr lang="fr-FR" sz="18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8B0B3-C9FE-4538-9B70-D53C0E2CBF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970" y="1199021"/>
            <a:ext cx="11954934" cy="62021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dirty="0">
                <a:latin typeface="Book Antiqua" panose="02040602050305030304" pitchFamily="18" charset="0"/>
              </a:rPr>
              <a:t>La Gestion Prévisionnelle des Emplois </a:t>
            </a:r>
            <a:r>
              <a:rPr lang="fr-FR" sz="1800" dirty="0" smtClean="0">
                <a:latin typeface="Book Antiqua" panose="02040602050305030304" pitchFamily="18" charset="0"/>
              </a:rPr>
              <a:t>des Effectifs et </a:t>
            </a:r>
            <a:r>
              <a:rPr lang="fr-FR" sz="1800" dirty="0">
                <a:latin typeface="Book Antiqua" panose="02040602050305030304" pitchFamily="18" charset="0"/>
              </a:rPr>
              <a:t>des Compétences (</a:t>
            </a:r>
            <a:r>
              <a:rPr lang="fr-FR" sz="1800" dirty="0" smtClean="0">
                <a:latin typeface="Book Antiqua" panose="02040602050305030304" pitchFamily="18" charset="0"/>
              </a:rPr>
              <a:t>G.P.E.E.C</a:t>
            </a:r>
            <a:r>
              <a:rPr lang="fr-FR" sz="1800" dirty="0">
                <a:latin typeface="Book Antiqua" panose="02040602050305030304" pitchFamily="18" charset="0"/>
              </a:rPr>
              <a:t>) :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accent1"/>
                </a:solidFill>
                <a:latin typeface="Book Antiqua" panose="02040602050305030304" pitchFamily="18" charset="0"/>
              </a:rPr>
              <a:t>E</a:t>
            </a:r>
            <a:r>
              <a:rPr lang="fr-FR" sz="1800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st </a:t>
            </a:r>
            <a:r>
              <a:rPr lang="fr-FR" sz="1800" dirty="0">
                <a:solidFill>
                  <a:schemeClr val="accent1"/>
                </a:solidFill>
                <a:latin typeface="Book Antiqua" panose="02040602050305030304" pitchFamily="18" charset="0"/>
              </a:rPr>
              <a:t>la conception, la mise en œuvre, le suivi des actions politiques et des plans d’actions cohérents, visant à réduire les écarts de façon anticipée entre les besoins en ressources humaines de la collectivité (en terme d’effectif, d’emplois, et de compétences) en fonction de son plan stratégique (</a:t>
            </a:r>
            <a:r>
              <a:rPr lang="fr-FR" sz="1800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ou d’objectifs). Le </a:t>
            </a:r>
            <a:r>
              <a:rPr lang="fr-FR" sz="1800" dirty="0">
                <a:solidFill>
                  <a:schemeClr val="accent1"/>
                </a:solidFill>
                <a:latin typeface="Book Antiqua" panose="02040602050305030304" pitchFamily="18" charset="0"/>
              </a:rPr>
              <a:t>tout, en impliquant </a:t>
            </a:r>
            <a:r>
              <a:rPr lang="fr-FR" sz="1800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les agents dans </a:t>
            </a:r>
            <a:r>
              <a:rPr lang="fr-FR" sz="1800" dirty="0">
                <a:solidFill>
                  <a:schemeClr val="accent1"/>
                </a:solidFill>
                <a:latin typeface="Book Antiqua" panose="02040602050305030304" pitchFamily="18" charset="0"/>
              </a:rPr>
              <a:t>le cadre d’un projet d’évolution professionnelle, et en impliquant </a:t>
            </a:r>
            <a:r>
              <a:rPr lang="fr-FR" sz="1800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l’encadrement (communication RH, emploi, formation, DRH).</a:t>
            </a:r>
            <a:endParaRPr lang="fr-FR" sz="1800" dirty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fr-FR" sz="1800" dirty="0" smtClean="0">
                <a:latin typeface="Book Antiqua" panose="02040602050305030304" pitchFamily="18" charset="0"/>
              </a:rPr>
              <a:t>Alors </a:t>
            </a:r>
            <a:r>
              <a:rPr lang="fr-FR" sz="1800" dirty="0">
                <a:latin typeface="Book Antiqua" panose="02040602050305030304" pitchFamily="18" charset="0"/>
              </a:rPr>
              <a:t>que les emplois et les hommes évoluent, la </a:t>
            </a:r>
            <a:r>
              <a:rPr lang="fr-FR" sz="1800" dirty="0" smtClean="0">
                <a:latin typeface="Book Antiqua" panose="02040602050305030304" pitchFamily="18" charset="0"/>
              </a:rPr>
              <a:t>GPEEC </a:t>
            </a:r>
            <a:r>
              <a:rPr lang="fr-FR" sz="1800" dirty="0">
                <a:latin typeface="Book Antiqua" panose="02040602050305030304" pitchFamily="18" charset="0"/>
              </a:rPr>
              <a:t>va essayer </a:t>
            </a:r>
            <a:r>
              <a:rPr lang="fr-FR" sz="1800" dirty="0" smtClean="0">
                <a:latin typeface="Book Antiqua" panose="02040602050305030304" pitchFamily="18" charset="0"/>
              </a:rPr>
              <a:t>:</a:t>
            </a:r>
          </a:p>
          <a:p>
            <a:r>
              <a:rPr lang="fr-FR" sz="1800" dirty="0" smtClean="0">
                <a:latin typeface="Book Antiqua" panose="02040602050305030304" pitchFamily="18" charset="0"/>
              </a:rPr>
              <a:t>De </a:t>
            </a:r>
            <a:r>
              <a:rPr lang="fr-FR" sz="1800" dirty="0">
                <a:latin typeface="Book Antiqua" panose="02040602050305030304" pitchFamily="18" charset="0"/>
              </a:rPr>
              <a:t>connaître les emplois et les </a:t>
            </a:r>
            <a:r>
              <a:rPr lang="fr-FR" sz="1800" dirty="0" smtClean="0">
                <a:latin typeface="Book Antiqua" panose="02040602050305030304" pitchFamily="18" charset="0"/>
              </a:rPr>
              <a:t>individus (emploi – formation - QET);</a:t>
            </a:r>
            <a:endParaRPr lang="fr-FR" sz="1800" dirty="0">
              <a:latin typeface="Book Antiqua" panose="02040602050305030304" pitchFamily="18" charset="0"/>
            </a:endParaRPr>
          </a:p>
          <a:p>
            <a:r>
              <a:rPr lang="fr-FR" sz="1800" dirty="0">
                <a:latin typeface="Book Antiqua" panose="02040602050305030304" pitchFamily="18" charset="0"/>
              </a:rPr>
              <a:t>D’anticiper l’évolution des emplois et le vieillissement des individus (emploi – </a:t>
            </a:r>
            <a:r>
              <a:rPr lang="fr-FR" sz="1800" dirty="0" smtClean="0">
                <a:latin typeface="Book Antiqua" panose="02040602050305030304" pitchFamily="18" charset="0"/>
              </a:rPr>
              <a:t>formation - QET);</a:t>
            </a:r>
            <a:endParaRPr lang="fr-FR" sz="1800" dirty="0">
              <a:latin typeface="Book Antiqua" panose="02040602050305030304" pitchFamily="18" charset="0"/>
            </a:endParaRPr>
          </a:p>
          <a:p>
            <a:r>
              <a:rPr lang="fr-FR" sz="1800" dirty="0">
                <a:latin typeface="Book Antiqua" panose="02040602050305030304" pitchFamily="18" charset="0"/>
              </a:rPr>
              <a:t>De mesurer et d’analyser, par anticipation, les écarts entre hommes et emplois de demain, pour déterminer des politiques d’ajustement (emploi – </a:t>
            </a:r>
            <a:r>
              <a:rPr lang="fr-FR" sz="1800" dirty="0" smtClean="0">
                <a:latin typeface="Book Antiqua" panose="02040602050305030304" pitchFamily="18" charset="0"/>
              </a:rPr>
              <a:t>contrôle de gestion).</a:t>
            </a:r>
            <a:endParaRPr lang="fr-FR" sz="18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fr-FR" sz="18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fr-FR" sz="1800" dirty="0">
              <a:latin typeface="Book Antiqua" panose="0204060205030503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8B0B3-C9FE-4538-9B70-D53C0E2CBF63}" type="slidenum">
              <a:rPr lang="fr-FR" smtClean="0"/>
              <a:t>3</a:t>
            </a:fld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911025" y="5167753"/>
            <a:ext cx="2367768" cy="113220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n w="0"/>
                <a:solidFill>
                  <a:schemeClr val="tx1"/>
                </a:solidFill>
                <a:latin typeface="Book Antiqua" panose="02040602050305030304" pitchFamily="18" charset="0"/>
              </a:rPr>
              <a:t>Recrutement</a:t>
            </a:r>
            <a:endParaRPr lang="fr-FR" sz="2000" dirty="0">
              <a:ln w="0"/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90571" y="5066187"/>
            <a:ext cx="2828317" cy="10461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Book Antiqua" panose="02040602050305030304" pitchFamily="18" charset="0"/>
              </a:rPr>
              <a:t>QET :</a:t>
            </a:r>
          </a:p>
          <a:p>
            <a:pPr algn="ctr"/>
            <a:r>
              <a:rPr lang="fr-FR" sz="2000" dirty="0" smtClean="0">
                <a:latin typeface="Book Antiqua" panose="02040602050305030304" pitchFamily="18" charset="0"/>
              </a:rPr>
              <a:t>Reconversion </a:t>
            </a:r>
            <a:r>
              <a:rPr lang="fr-FR" sz="2000" dirty="0">
                <a:latin typeface="Book Antiqua" panose="02040602050305030304" pitchFamily="18" charset="0"/>
              </a:rPr>
              <a:t>– Reclassement</a:t>
            </a:r>
            <a:endParaRPr lang="fr-FR" sz="2000" dirty="0">
              <a:ln w="0"/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9701286" y="5167753"/>
            <a:ext cx="1934454" cy="9445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n w="0"/>
                <a:solidFill>
                  <a:schemeClr val="tx1"/>
                </a:solidFill>
                <a:latin typeface="Book Antiqua" panose="02040602050305030304" pitchFamily="18" charset="0"/>
              </a:rPr>
              <a:t>Mobilité</a:t>
            </a:r>
            <a:endParaRPr lang="fr-FR" sz="2000" dirty="0">
              <a:ln w="0"/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030380" y="4685788"/>
            <a:ext cx="1919318" cy="9639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n w="0"/>
                <a:solidFill>
                  <a:schemeClr val="tx1"/>
                </a:solidFill>
                <a:latin typeface="Book Antiqua" panose="02040602050305030304" pitchFamily="18" charset="0"/>
              </a:rPr>
              <a:t>Formation</a:t>
            </a:r>
            <a:endParaRPr lang="fr-FR" sz="2000" dirty="0">
              <a:ln w="0"/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52400" y="365126"/>
            <a:ext cx="11609294" cy="67478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Book Antiqua" panose="02040602050305030304" pitchFamily="18" charset="0"/>
              </a:rPr>
              <a:t>Rappel d’une politique GPEEC</a:t>
            </a:r>
            <a:endParaRPr lang="fr-F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7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953" y="1814904"/>
            <a:ext cx="10866120" cy="5177789"/>
          </a:xfrm>
        </p:spPr>
        <p:txBody>
          <a:bodyPr>
            <a:normAutofit/>
          </a:bodyPr>
          <a:lstStyle/>
          <a:p>
            <a:r>
              <a:rPr lang="fr-FR" sz="2000" dirty="0" smtClean="0">
                <a:latin typeface="Book Antiqua" panose="02040602050305030304" pitchFamily="18" charset="0"/>
              </a:rPr>
              <a:t>Un questionnement sur l’évolution des métiers et activités de la collectivité 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L’amélioration </a:t>
            </a:r>
            <a:r>
              <a:rPr lang="fr-FR" sz="2000" dirty="0">
                <a:latin typeface="Book Antiqua" panose="02040602050305030304" pitchFamily="18" charset="0"/>
              </a:rPr>
              <a:t>de la qualité du service rendu par la professionnalisation des acteurs </a:t>
            </a:r>
            <a:r>
              <a:rPr lang="fr-FR" sz="2000" dirty="0" smtClean="0">
                <a:latin typeface="Book Antiqua" panose="02040602050305030304" pitchFamily="18" charset="0"/>
              </a:rPr>
              <a:t>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Des </a:t>
            </a:r>
            <a:r>
              <a:rPr lang="fr-FR" sz="2000" dirty="0">
                <a:latin typeface="Book Antiqua" panose="02040602050305030304" pitchFamily="18" charset="0"/>
              </a:rPr>
              <a:t>recrutements plus pertinents </a:t>
            </a:r>
            <a:r>
              <a:rPr lang="fr-FR" sz="2000" dirty="0" smtClean="0">
                <a:latin typeface="Book Antiqua" panose="02040602050305030304" pitchFamily="18" charset="0"/>
              </a:rPr>
              <a:t>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La </a:t>
            </a:r>
            <a:r>
              <a:rPr lang="fr-FR" sz="2000" dirty="0">
                <a:latin typeface="Book Antiqua" panose="02040602050305030304" pitchFamily="18" charset="0"/>
              </a:rPr>
              <a:t>clarification des missions des agents </a:t>
            </a:r>
            <a:r>
              <a:rPr lang="fr-FR" sz="2000" dirty="0" smtClean="0">
                <a:latin typeface="Book Antiqua" panose="02040602050305030304" pitchFamily="18" charset="0"/>
              </a:rPr>
              <a:t>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Le </a:t>
            </a:r>
            <a:r>
              <a:rPr lang="fr-FR" sz="2000" dirty="0">
                <a:latin typeface="Book Antiqua" panose="02040602050305030304" pitchFamily="18" charset="0"/>
              </a:rPr>
              <a:t>renforcement de la motivation au travail par l’enrichissement des postes </a:t>
            </a:r>
            <a:r>
              <a:rPr lang="fr-FR" sz="2000" dirty="0" smtClean="0">
                <a:latin typeface="Book Antiqua" panose="02040602050305030304" pitchFamily="18" charset="0"/>
              </a:rPr>
              <a:t>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Une </a:t>
            </a:r>
            <a:r>
              <a:rPr lang="fr-FR" sz="2000" dirty="0">
                <a:latin typeface="Book Antiqua" panose="02040602050305030304" pitchFamily="18" charset="0"/>
              </a:rPr>
              <a:t>meilleure prise en considération de la contribution de chacun aux objectifs de la collectivité </a:t>
            </a:r>
            <a:r>
              <a:rPr lang="fr-FR" sz="2000" dirty="0" smtClean="0">
                <a:latin typeface="Book Antiqua" panose="02040602050305030304" pitchFamily="18" charset="0"/>
              </a:rPr>
              <a:t>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L’insistance </a:t>
            </a:r>
            <a:r>
              <a:rPr lang="fr-FR" sz="2000" dirty="0">
                <a:latin typeface="Book Antiqua" panose="02040602050305030304" pitchFamily="18" charset="0"/>
              </a:rPr>
              <a:t>sur la notion de ressources et de compétences à développer, les perspectives et le cadre d’évolution professionnelle possible </a:t>
            </a:r>
            <a:r>
              <a:rPr lang="fr-FR" sz="2000" dirty="0" smtClean="0">
                <a:latin typeface="Book Antiqua" panose="02040602050305030304" pitchFamily="18" charset="0"/>
              </a:rPr>
              <a:t>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L’impulsion </a:t>
            </a:r>
            <a:r>
              <a:rPr lang="fr-FR" sz="2000" dirty="0">
                <a:latin typeface="Book Antiqua" panose="02040602050305030304" pitchFamily="18" charset="0"/>
              </a:rPr>
              <a:t>d’un dialogue social régulier ou son renforcement avec les agents, services et partenaires sociaux </a:t>
            </a:r>
            <a:r>
              <a:rPr lang="fr-FR" sz="2000" dirty="0" smtClean="0">
                <a:latin typeface="Book Antiqua" panose="02040602050305030304" pitchFamily="18" charset="0"/>
              </a:rPr>
              <a:t>;</a:t>
            </a:r>
          </a:p>
          <a:p>
            <a:r>
              <a:rPr lang="fr-FR" sz="2000" dirty="0" smtClean="0">
                <a:latin typeface="Book Antiqua" panose="02040602050305030304" pitchFamily="18" charset="0"/>
              </a:rPr>
              <a:t>Un </a:t>
            </a:r>
            <a:r>
              <a:rPr lang="fr-FR" sz="2000" dirty="0">
                <a:latin typeface="Book Antiqua" panose="02040602050305030304" pitchFamily="18" charset="0"/>
              </a:rPr>
              <a:t>accroissement de la transversalité au niveau de la DRH et une optimisation des différents outils de la politique RH de la </a:t>
            </a:r>
            <a:r>
              <a:rPr lang="fr-FR" sz="2000" dirty="0" smtClean="0">
                <a:latin typeface="Book Antiqua" panose="02040602050305030304" pitchFamily="18" charset="0"/>
              </a:rPr>
              <a:t>collectivité.</a:t>
            </a:r>
            <a:endParaRPr lang="fr-FR" sz="2000" dirty="0">
              <a:latin typeface="Book Antiqua" panose="0204060205030503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8B0B3-C9FE-4538-9B70-D53C0E2CBF63}" type="slidenum">
              <a:rPr lang="fr-FR" smtClean="0"/>
              <a:t>4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52400" y="635092"/>
            <a:ext cx="11609294" cy="67478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Book Antiqua" panose="02040602050305030304" pitchFamily="18" charset="0"/>
              </a:rPr>
              <a:t>Les attendus d’une politique de GPEEC</a:t>
            </a:r>
            <a:endParaRPr lang="fr-F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1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97871" y="1272744"/>
            <a:ext cx="2232795" cy="477053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Book Antiqua" panose="02040602050305030304" pitchFamily="18" charset="0"/>
              </a:rPr>
              <a:t>CONTEXTE GENERAL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fr-FR" sz="16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B</a:t>
            </a:r>
            <a:r>
              <a:rPr lang="fr-FR" sz="1600" dirty="0" smtClean="0">
                <a:latin typeface="Book Antiqua" panose="02040602050305030304" pitchFamily="18" charset="0"/>
              </a:rPr>
              <a:t>aisse des dotations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E</a:t>
            </a:r>
            <a:r>
              <a:rPr lang="fr-FR" sz="1600" dirty="0" smtClean="0">
                <a:latin typeface="Book Antiqua" panose="02040602050305030304" pitchFamily="18" charset="0"/>
              </a:rPr>
              <a:t>volution de la satisfaction client;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R</a:t>
            </a:r>
            <a:r>
              <a:rPr lang="fr-FR" sz="1600" dirty="0" smtClean="0">
                <a:latin typeface="Book Antiqua" panose="02040602050305030304" pitchFamily="18" charset="0"/>
              </a:rPr>
              <a:t>éformes RH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Book Antiqua" panose="02040602050305030304" pitchFamily="18" charset="0"/>
              </a:rPr>
              <a:t>Remobilisation des agents</a:t>
            </a: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>
              <a:latin typeface="Book Antiqua" panose="0204060205030503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0502" y="1272744"/>
            <a:ext cx="2514988" cy="477053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Book Antiqua" panose="02040602050305030304" pitchFamily="18" charset="0"/>
              </a:rPr>
              <a:t>DEFINITION</a:t>
            </a:r>
          </a:p>
          <a:p>
            <a:pPr algn="ctr"/>
            <a:endParaRPr lang="fr-FR" sz="1600" b="1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A</a:t>
            </a:r>
            <a:r>
              <a:rPr lang="fr-FR" sz="1600" dirty="0" smtClean="0">
                <a:latin typeface="Book Antiqua" panose="02040602050305030304" pitchFamily="18" charset="0"/>
              </a:rPr>
              <a:t>nticipation et </a:t>
            </a:r>
            <a:r>
              <a:rPr lang="fr-FR" sz="1600" dirty="0">
                <a:latin typeface="Book Antiqua" panose="02040602050305030304" pitchFamily="18" charset="0"/>
              </a:rPr>
              <a:t>planification de la </a:t>
            </a:r>
            <a:r>
              <a:rPr lang="fr-FR" sz="1600" dirty="0" smtClean="0">
                <a:latin typeface="Book Antiqua" panose="02040602050305030304" pitchFamily="18" charset="0"/>
              </a:rPr>
              <a:t>stratégie de la collectivité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E</a:t>
            </a:r>
            <a:r>
              <a:rPr lang="fr-FR" sz="1600" dirty="0" smtClean="0">
                <a:latin typeface="Book Antiqua" panose="02040602050305030304" pitchFamily="18" charset="0"/>
              </a:rPr>
              <a:t>valuation </a:t>
            </a:r>
            <a:r>
              <a:rPr lang="fr-FR" sz="1600" dirty="0">
                <a:latin typeface="Book Antiqua" panose="02040602050305030304" pitchFamily="18" charset="0"/>
              </a:rPr>
              <a:t>des compétences nécessaires à la réalisation du projet </a:t>
            </a:r>
            <a:r>
              <a:rPr lang="fr-FR" sz="1600" dirty="0" smtClean="0">
                <a:latin typeface="Book Antiqua" panose="02040602050305030304" pitchFamily="18" charset="0"/>
              </a:rPr>
              <a:t>municipal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Book Antiqua" panose="02040602050305030304" pitchFamily="18" charset="0"/>
              </a:rPr>
              <a:t>Maitrise de la masse salariale</a:t>
            </a: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  <a:p>
            <a:endParaRPr lang="fr-FR" sz="1600" dirty="0" smtClean="0">
              <a:latin typeface="Book Antiqua" panose="0204060205030503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47080" y="2375932"/>
            <a:ext cx="433354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 smtClean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fr-FR" b="1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Impacts quantitatifs :</a:t>
            </a:r>
          </a:p>
          <a:p>
            <a:pPr algn="ctr"/>
            <a:r>
              <a:rPr lang="fr-FR" b="1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maitrise de la masse salariale et </a:t>
            </a:r>
          </a:p>
          <a:p>
            <a:pPr algn="ctr"/>
            <a:r>
              <a:rPr lang="fr-FR" b="1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gestion des postes</a:t>
            </a:r>
            <a:endParaRPr lang="fr-FR" sz="1600" b="1" dirty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algn="ctr"/>
            <a:endParaRPr lang="fr-FR" b="1" dirty="0" smtClean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fr-FR" b="1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Impacts qualitatifs :</a:t>
            </a:r>
          </a:p>
          <a:p>
            <a:pPr algn="ctr"/>
            <a:r>
              <a:rPr lang="fr-FR" b="1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Efficience des agents</a:t>
            </a:r>
          </a:p>
          <a:p>
            <a:pPr algn="ctr"/>
            <a:r>
              <a:rPr lang="fr-FR" b="1" dirty="0" smtClean="0">
                <a:solidFill>
                  <a:schemeClr val="accent1"/>
                </a:solidFill>
                <a:latin typeface="Book Antiqua" panose="02040602050305030304" pitchFamily="18" charset="0"/>
              </a:rPr>
              <a:t>Bien être au travail</a:t>
            </a:r>
            <a:endParaRPr lang="fr-FR" dirty="0">
              <a:solidFill>
                <a:schemeClr val="accent1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Flèche droite à entaille 1"/>
          <p:cNvSpPr/>
          <p:nvPr/>
        </p:nvSpPr>
        <p:spPr>
          <a:xfrm>
            <a:off x="8247080" y="2148500"/>
            <a:ext cx="1170044" cy="45249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à entaille 8"/>
          <p:cNvSpPr/>
          <p:nvPr/>
        </p:nvSpPr>
        <p:spPr>
          <a:xfrm>
            <a:off x="8247080" y="4653479"/>
            <a:ext cx="1175903" cy="45129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401895" y="1272744"/>
            <a:ext cx="2594942" cy="477053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Book Antiqua" panose="02040602050305030304" pitchFamily="18" charset="0"/>
              </a:rPr>
              <a:t>BESOINS DE LA GPEEC</a:t>
            </a:r>
          </a:p>
          <a:p>
            <a:endParaRPr lang="fr-FR" sz="1600" dirty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T</a:t>
            </a:r>
            <a:r>
              <a:rPr lang="fr-FR" sz="1600" dirty="0" smtClean="0">
                <a:latin typeface="Book Antiqua" panose="02040602050305030304" pitchFamily="18" charset="0"/>
              </a:rPr>
              <a:t>ravail de la GPEEC par secteur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I</a:t>
            </a:r>
            <a:r>
              <a:rPr lang="fr-FR" sz="1600" dirty="0" smtClean="0">
                <a:latin typeface="Book Antiqua" panose="02040602050305030304" pitchFamily="18" charset="0"/>
              </a:rPr>
              <a:t>ntégrer les directions opérationnelles à la définition de la politique GPEEC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latin typeface="Book Antiqua" panose="02040602050305030304" pitchFamily="18" charset="0"/>
              </a:rPr>
              <a:t>I</a:t>
            </a:r>
            <a:r>
              <a:rPr lang="fr-FR" sz="1600" dirty="0" smtClean="0">
                <a:latin typeface="Book Antiqua" panose="02040602050305030304" pitchFamily="18" charset="0"/>
              </a:rPr>
              <a:t>dentifier les marges d’optimisation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Book Antiqua" panose="02040602050305030304" pitchFamily="18" charset="0"/>
              </a:rPr>
              <a:t>Développer les compétences existantes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Book Antiqua" panose="02040602050305030304" pitchFamily="18" charset="0"/>
              </a:rPr>
              <a:t>Réforme de la politique de rémunération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Book Antiqua" panose="02040602050305030304" pitchFamily="18" charset="0"/>
              </a:rPr>
              <a:t>Méthode innovante et apprenante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600" dirty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6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600" dirty="0" smtClean="0">
              <a:latin typeface="Book Antiqua" panose="0204060205030503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30501" y="6177121"/>
            <a:ext cx="7766335" cy="5847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Book Antiqua" panose="02040602050305030304" pitchFamily="18" charset="0"/>
              </a:rPr>
              <a:t>Partenaires : Elus, Direction générale, Directions opérationnelles, DRH, partenaires sociaux</a:t>
            </a:r>
          </a:p>
        </p:txBody>
      </p:sp>
      <p:sp>
        <p:nvSpPr>
          <p:cNvPr id="13" name="Parchemin horizontal 12"/>
          <p:cNvSpPr/>
          <p:nvPr/>
        </p:nvSpPr>
        <p:spPr>
          <a:xfrm>
            <a:off x="8299269" y="104503"/>
            <a:ext cx="3222171" cy="1644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latin typeface="Book Antiqua" panose="02040602050305030304" pitchFamily="18" charset="0"/>
            </a:endParaRPr>
          </a:p>
          <a:p>
            <a:r>
              <a:rPr lang="fr-FR" dirty="0">
                <a:latin typeface="Book Antiqua" panose="02040602050305030304" pitchFamily="18" charset="0"/>
              </a:rPr>
              <a:t>Le contexte GPEEC </a:t>
            </a:r>
            <a:r>
              <a:rPr lang="fr-FR" dirty="0" smtClean="0">
                <a:latin typeface="Book Antiqua" panose="02040602050305030304" pitchFamily="18" charset="0"/>
              </a:rPr>
              <a:t>d’une collectivité</a:t>
            </a:r>
            <a:endParaRPr lang="fr-FR" i="1" dirty="0">
              <a:latin typeface="Book Antiqua" panose="02040602050305030304" pitchFamily="18" charset="0"/>
            </a:endParaRPr>
          </a:p>
          <a:p>
            <a:pPr algn="ctr"/>
            <a:endParaRPr lang="fr-F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418376" y="4615525"/>
            <a:ext cx="4213395" cy="21462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Book Antiqua" panose="02040602050305030304" pitchFamily="18" charset="0"/>
              </a:rPr>
              <a:t>Axes de développement stratégique</a:t>
            </a:r>
          </a:p>
          <a:p>
            <a:pPr marL="285750" lvl="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latin typeface="Book Antiqua" panose="02040602050305030304" pitchFamily="18" charset="0"/>
              </a:rPr>
              <a:t>Impulser une gestion dynamique et prospective des ressources humaines au service de l’organisation </a:t>
            </a:r>
            <a:endParaRPr lang="fr-FR" sz="1600" dirty="0" smtClean="0">
              <a:latin typeface="Book Antiqua" panose="02040602050305030304" pitchFamily="18" charset="0"/>
            </a:endParaRPr>
          </a:p>
          <a:p>
            <a:pPr marL="285750" lvl="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Un </a:t>
            </a:r>
            <a:r>
              <a:rPr lang="fr-FR" sz="1600" dirty="0">
                <a:latin typeface="Book Antiqua" panose="02040602050305030304" pitchFamily="18" charset="0"/>
              </a:rPr>
              <a:t>pilotage stratégique et opérationnel de la GPRH </a:t>
            </a:r>
            <a:r>
              <a:rPr lang="fr-FR" sz="1600" dirty="0" smtClean="0">
                <a:latin typeface="Book Antiqua" panose="02040602050305030304" pitchFamily="18" charset="0"/>
              </a:rPr>
              <a:t>partagé </a:t>
            </a:r>
            <a:r>
              <a:rPr lang="fr-FR" sz="1600" dirty="0">
                <a:latin typeface="Book Antiqua" panose="02040602050305030304" pitchFamily="18" charset="0"/>
              </a:rPr>
              <a:t>à travers une culture de la qualité de l’évaluation et de la </a:t>
            </a:r>
            <a:r>
              <a:rPr lang="fr-FR" sz="1600" dirty="0" smtClean="0">
                <a:latin typeface="Book Antiqua" panose="02040602050305030304" pitchFamily="18" charset="0"/>
              </a:rPr>
              <a:t>GPEEC</a:t>
            </a:r>
            <a:endParaRPr lang="fr-FR" sz="1600" dirty="0">
              <a:latin typeface="Book Antiqua" panose="0204060205030503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47772" y="1741374"/>
            <a:ext cx="2514988" cy="107721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Book Antiqua" panose="02040602050305030304" pitchFamily="18" charset="0"/>
              </a:rPr>
              <a:t>Analyse de l’existant </a:t>
            </a:r>
            <a:endParaRPr lang="fr-FR" sz="1600" b="1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Postes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Effectifs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Organisation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230682" y="1757673"/>
            <a:ext cx="5090845" cy="156966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Book Antiqua" panose="02040602050305030304" pitchFamily="18" charset="0"/>
              </a:rPr>
              <a:t>Objectifs de la collectivité</a:t>
            </a:r>
            <a:endParaRPr lang="fr-FR" sz="16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Book Antiqua" panose="02040602050305030304" pitchFamily="18" charset="0"/>
              </a:rPr>
              <a:t>Améliorer le service rendu à </a:t>
            </a:r>
            <a:r>
              <a:rPr lang="fr-FR" sz="1600" dirty="0" smtClean="0">
                <a:latin typeface="Book Antiqua" panose="02040602050305030304" pitchFamily="18" charset="0"/>
              </a:rPr>
              <a:t>l’usager</a:t>
            </a:r>
            <a:endParaRPr lang="fr-FR" sz="16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Book Antiqua" panose="02040602050305030304" pitchFamily="18" charset="0"/>
              </a:rPr>
              <a:t>Maîtriser les </a:t>
            </a:r>
            <a:r>
              <a:rPr lang="fr-FR" sz="1600" dirty="0" smtClean="0">
                <a:latin typeface="Book Antiqua" panose="02040602050305030304" pitchFamily="18" charset="0"/>
              </a:rPr>
              <a:t>coûts</a:t>
            </a:r>
            <a:endParaRPr lang="fr-FR" sz="16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Book Antiqua" panose="02040602050305030304" pitchFamily="18" charset="0"/>
              </a:rPr>
              <a:t>Faire de l’organisation de la collectivité une organisation </a:t>
            </a:r>
            <a:r>
              <a:rPr lang="fr-FR" sz="1600" dirty="0" smtClean="0">
                <a:latin typeface="Book Antiqua" panose="02040602050305030304" pitchFamily="18" charset="0"/>
              </a:rPr>
              <a:t>apprenante</a:t>
            </a:r>
            <a:endParaRPr lang="fr-FR" sz="16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Book Antiqua" panose="02040602050305030304" pitchFamily="18" charset="0"/>
              </a:rPr>
              <a:t>Valoriser l’action des </a:t>
            </a:r>
            <a:r>
              <a:rPr lang="fr-FR" sz="1600" dirty="0" smtClean="0">
                <a:latin typeface="Book Antiqua" panose="02040602050305030304" pitchFamily="18" charset="0"/>
              </a:rPr>
              <a:t>agents</a:t>
            </a:r>
            <a:endParaRPr lang="fr-FR" sz="1600" dirty="0">
              <a:latin typeface="Book Antiqua" panose="0204060205030503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47772" y="3799138"/>
            <a:ext cx="4213396" cy="280076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Book Antiqua" panose="02040602050305030304" pitchFamily="18" charset="0"/>
              </a:rPr>
              <a:t>Levier d’action du service GPEEC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Formation/développement des compétences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Recrutement : optimisation et développement des compétences et des métiers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Mobilité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Réorganisation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Motivation, bien être au travail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Book Antiqua" panose="02040602050305030304" pitchFamily="18" charset="0"/>
              </a:rPr>
              <a:t>Communication interne RH pour véhiculer le changement</a:t>
            </a:r>
          </a:p>
        </p:txBody>
      </p:sp>
      <p:cxnSp>
        <p:nvCxnSpPr>
          <p:cNvPr id="19" name="Connecteur droit 18"/>
          <p:cNvCxnSpPr>
            <a:stCxn id="6" idx="1"/>
          </p:cNvCxnSpPr>
          <p:nvPr/>
        </p:nvCxnSpPr>
        <p:spPr>
          <a:xfrm flipH="1">
            <a:off x="628650" y="2279983"/>
            <a:ext cx="619122" cy="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28650" y="2279983"/>
            <a:ext cx="0" cy="329785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628650" y="5577840"/>
            <a:ext cx="61912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 flipV="1">
            <a:off x="5461168" y="5404183"/>
            <a:ext cx="1957208" cy="220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8915400" y="3361540"/>
            <a:ext cx="0" cy="121977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chemin horizontal 12"/>
          <p:cNvSpPr/>
          <p:nvPr/>
        </p:nvSpPr>
        <p:spPr>
          <a:xfrm>
            <a:off x="174172" y="0"/>
            <a:ext cx="3222171" cy="1644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latin typeface="Book Antiqua" panose="02040602050305030304" pitchFamily="18" charset="0"/>
            </a:endParaRPr>
          </a:p>
          <a:p>
            <a:pPr algn="ctr"/>
            <a:r>
              <a:rPr lang="fr-FR" dirty="0" smtClean="0">
                <a:latin typeface="Book Antiqua" panose="02040602050305030304" pitchFamily="18" charset="0"/>
              </a:rPr>
              <a:t>La démarche GPEEC</a:t>
            </a:r>
          </a:p>
          <a:p>
            <a:pPr algn="ctr"/>
            <a:endParaRPr lang="fr-F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83FD1-B679-4F11-8FB8-42464E9134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493964" y="1081088"/>
            <a:ext cx="7204075" cy="527526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latin typeface="Book Antiqua" panose="02040602050305030304" pitchFamily="18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6096000" y="860426"/>
            <a:ext cx="0" cy="6778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3756025" y="1360489"/>
            <a:ext cx="0" cy="6762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8243889" y="5407026"/>
            <a:ext cx="3175" cy="77311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 flipV="1">
            <a:off x="9259888" y="3662364"/>
            <a:ext cx="779462" cy="15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2152651" y="3648075"/>
            <a:ext cx="79851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7981950" y="1165226"/>
            <a:ext cx="0" cy="6778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4" name="ZoneTexte 11"/>
          <p:cNvSpPr txBox="1">
            <a:spLocks noChangeArrowheads="1"/>
          </p:cNvSpPr>
          <p:nvPr/>
        </p:nvSpPr>
        <p:spPr bwMode="auto">
          <a:xfrm>
            <a:off x="5151439" y="1582738"/>
            <a:ext cx="169703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b="1" dirty="0" smtClean="0"/>
              <a:t>Tables </a:t>
            </a:r>
            <a:r>
              <a:rPr lang="fr-FR" altLang="fr-FR" sz="1400" b="1" dirty="0"/>
              <a:t>rondes GPEEC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b="1" dirty="0"/>
              <a:t>Avec les directions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b="1" dirty="0"/>
              <a:t>=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b="1" dirty="0"/>
              <a:t>Préparation BP RH</a:t>
            </a:r>
          </a:p>
        </p:txBody>
      </p:sp>
      <p:sp>
        <p:nvSpPr>
          <p:cNvPr id="54285" name="ZoneTexte 49"/>
          <p:cNvSpPr txBox="1">
            <a:spLocks noChangeArrowheads="1"/>
          </p:cNvSpPr>
          <p:nvPr/>
        </p:nvSpPr>
        <p:spPr bwMode="auto">
          <a:xfrm>
            <a:off x="7354889" y="1881188"/>
            <a:ext cx="13033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600" b="1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/>
              <a:t>Harmonisation budget RH </a:t>
            </a:r>
          </a:p>
        </p:txBody>
      </p:sp>
      <p:sp>
        <p:nvSpPr>
          <p:cNvPr id="54286" name="ZoneTexte 50"/>
          <p:cNvSpPr txBox="1">
            <a:spLocks noChangeArrowheads="1"/>
          </p:cNvSpPr>
          <p:nvPr/>
        </p:nvSpPr>
        <p:spPr bwMode="auto">
          <a:xfrm>
            <a:off x="7269164" y="3417889"/>
            <a:ext cx="22129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 smtClean="0"/>
              <a:t>Débat </a:t>
            </a:r>
            <a:r>
              <a:rPr lang="fr-FR" altLang="fr-FR" sz="1400" dirty="0"/>
              <a:t>d’Orientation Budgétaire </a:t>
            </a:r>
          </a:p>
        </p:txBody>
      </p:sp>
      <p:sp>
        <p:nvSpPr>
          <p:cNvPr id="54287" name="ZoneTexte 51"/>
          <p:cNvSpPr txBox="1">
            <a:spLocks noChangeArrowheads="1"/>
          </p:cNvSpPr>
          <p:nvPr/>
        </p:nvSpPr>
        <p:spPr bwMode="auto">
          <a:xfrm>
            <a:off x="7232650" y="4649789"/>
            <a:ext cx="22113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 smtClean="0"/>
              <a:t>Vote </a:t>
            </a:r>
            <a:r>
              <a:rPr lang="fr-FR" altLang="fr-FR" sz="1400" dirty="0"/>
              <a:t>du budget</a:t>
            </a:r>
          </a:p>
        </p:txBody>
      </p:sp>
      <p:sp>
        <p:nvSpPr>
          <p:cNvPr id="54288" name="ZoneTexte 52"/>
          <p:cNvSpPr txBox="1">
            <a:spLocks noChangeArrowheads="1"/>
          </p:cNvSpPr>
          <p:nvPr/>
        </p:nvSpPr>
        <p:spPr bwMode="auto">
          <a:xfrm>
            <a:off x="4891088" y="4221163"/>
            <a:ext cx="22463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600" b="1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b="1" dirty="0" smtClean="0"/>
              <a:t>Communication </a:t>
            </a:r>
            <a:r>
              <a:rPr lang="fr-FR" altLang="fr-FR" sz="1400" b="1" dirty="0"/>
              <a:t>du budget aux directions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800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b="1" dirty="0"/>
              <a:t>Contractualisation enveloppes CIA + Expérience Professionnelle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400" dirty="0"/>
          </a:p>
        </p:txBody>
      </p:sp>
      <p:sp>
        <p:nvSpPr>
          <p:cNvPr id="54289" name="ZoneTexte 57"/>
          <p:cNvSpPr txBox="1">
            <a:spLocks noChangeArrowheads="1"/>
          </p:cNvSpPr>
          <p:nvPr/>
        </p:nvSpPr>
        <p:spPr bwMode="auto">
          <a:xfrm>
            <a:off x="2678114" y="4186239"/>
            <a:ext cx="22129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 smtClean="0"/>
              <a:t>Campagne </a:t>
            </a:r>
            <a:r>
              <a:rPr lang="fr-FR" altLang="fr-FR" sz="1400" b="1" dirty="0"/>
              <a:t>entretien professionnel</a:t>
            </a:r>
          </a:p>
        </p:txBody>
      </p:sp>
      <p:sp>
        <p:nvSpPr>
          <p:cNvPr id="54290" name="ZoneTexte 58"/>
          <p:cNvSpPr txBox="1">
            <a:spLocks noChangeArrowheads="1"/>
          </p:cNvSpPr>
          <p:nvPr/>
        </p:nvSpPr>
        <p:spPr bwMode="auto">
          <a:xfrm>
            <a:off x="2678113" y="3386138"/>
            <a:ext cx="27352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 dirty="0" smtClean="0"/>
              <a:t>Comité </a:t>
            </a:r>
            <a:r>
              <a:rPr lang="fr-FR" altLang="fr-FR" sz="1600" b="1" dirty="0"/>
              <a:t>d’harmonisation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/>
              <a:t>Promotion interne</a:t>
            </a:r>
          </a:p>
        </p:txBody>
      </p:sp>
      <p:sp>
        <p:nvSpPr>
          <p:cNvPr id="54291" name="ZoneTexte 59"/>
          <p:cNvSpPr txBox="1">
            <a:spLocks noChangeArrowheads="1"/>
          </p:cNvSpPr>
          <p:nvPr/>
        </p:nvSpPr>
        <p:spPr bwMode="auto">
          <a:xfrm>
            <a:off x="2757489" y="2070100"/>
            <a:ext cx="22129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 smtClean="0"/>
              <a:t>Temps </a:t>
            </a:r>
            <a:r>
              <a:rPr lang="fr-FR" altLang="fr-FR" sz="1400" dirty="0"/>
              <a:t>de travail préparatoire aux tables –rondes</a:t>
            </a: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5995989" y="5907088"/>
            <a:ext cx="1587" cy="7747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V="1">
            <a:off x="3449639" y="5019676"/>
            <a:ext cx="3175" cy="77311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archemin horizontal 21"/>
          <p:cNvSpPr/>
          <p:nvPr/>
        </p:nvSpPr>
        <p:spPr>
          <a:xfrm>
            <a:off x="174172" y="0"/>
            <a:ext cx="3222171" cy="1644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latin typeface="Book Antiqua" panose="02040602050305030304" pitchFamily="18" charset="0"/>
            </a:endParaRPr>
          </a:p>
          <a:p>
            <a:pPr algn="ctr"/>
            <a:r>
              <a:rPr lang="fr-FR" dirty="0" smtClean="0">
                <a:latin typeface="Book Antiqua" panose="02040602050305030304" pitchFamily="18" charset="0"/>
              </a:rPr>
              <a:t>Proposition d’outils</a:t>
            </a:r>
            <a:endParaRPr lang="fr-F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2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83FD1-B679-4F11-8FB8-42464E9134D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22" name="Parchemin horizontal 21"/>
          <p:cNvSpPr/>
          <p:nvPr/>
        </p:nvSpPr>
        <p:spPr>
          <a:xfrm>
            <a:off x="174172" y="0"/>
            <a:ext cx="3222171" cy="1644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latin typeface="Book Antiqua" panose="02040602050305030304" pitchFamily="18" charset="0"/>
            </a:endParaRPr>
          </a:p>
          <a:p>
            <a:pPr algn="ctr"/>
            <a:r>
              <a:rPr lang="fr-FR" dirty="0" smtClean="0">
                <a:latin typeface="Book Antiqua" panose="02040602050305030304" pitchFamily="18" charset="0"/>
              </a:rPr>
              <a:t>Proposition d’outils</a:t>
            </a:r>
            <a:endParaRPr lang="fr-FR" dirty="0">
              <a:latin typeface="Book Antiqua" panose="0204060205030503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80160" y="1793966"/>
            <a:ext cx="937913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Book Antiqua" panose="02040602050305030304" pitchFamily="18" charset="0"/>
              </a:rPr>
              <a:t>Table ronde GPEEC </a:t>
            </a:r>
            <a:r>
              <a:rPr lang="fr-FR" dirty="0" smtClean="0">
                <a:latin typeface="Book Antiqua" panose="02040602050305030304" pitchFamily="18" charset="0"/>
              </a:rPr>
              <a:t>: analyse des projets de direction et de service, analyse des effectifs, besoin de formation collectifs et besoin en emploi (apprentissage, permanents, type de recrutement)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Book Antiqua" panose="02040602050305030304" pitchFamily="18" charset="0"/>
              </a:rPr>
              <a:t>Création du référentiel métiers/compétences </a:t>
            </a:r>
            <a:r>
              <a:rPr lang="fr-FR" dirty="0">
                <a:latin typeface="Book Antiqua" panose="02040602050305030304" pitchFamily="18" charset="0"/>
              </a:rPr>
              <a:t>;</a:t>
            </a:r>
            <a:endParaRPr lang="fr-FR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Book Antiqua" panose="02040602050305030304" pitchFamily="18" charset="0"/>
              </a:rPr>
              <a:t>Cotation des postes au RIFSEEP et des groupes de fonction pour une politique de rémunération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Book Antiqua" panose="02040602050305030304" pitchFamily="18" charset="0"/>
              </a:rPr>
              <a:t>Mise en place de référent mobilité voulue et mobilité subie avec un travail en collaboration (emploi, formation, prévention);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Book Antiqua" panose="02040602050305030304" pitchFamily="18" charset="0"/>
              </a:rPr>
              <a:t>Développement de parcours de formation métiers </a:t>
            </a:r>
            <a:r>
              <a:rPr lang="fr-FR" dirty="0" smtClean="0">
                <a:latin typeface="Book Antiqua" panose="02040602050305030304" pitchFamily="18" charset="0"/>
              </a:rPr>
              <a:t>(suivi métiers à risques, suivi du Document Unique, parcours encadrants, parcours du nouvel arrivant, etc.);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Book Antiqua" panose="02040602050305030304" pitchFamily="18" charset="0"/>
              </a:rPr>
              <a:t>Suivi d’indicateurs GPEEC </a:t>
            </a:r>
            <a:r>
              <a:rPr lang="fr-FR" dirty="0" smtClean="0">
                <a:latin typeface="Book Antiqua" panose="02040602050305030304" pitchFamily="18" charset="0"/>
              </a:rPr>
              <a:t>auprès des directions opérationnelles en suivi mensuel (pyramide des âges, </a:t>
            </a:r>
            <a:r>
              <a:rPr lang="fr-FR" dirty="0" err="1" smtClean="0">
                <a:latin typeface="Book Antiqua" panose="02040602050305030304" pitchFamily="18" charset="0"/>
              </a:rPr>
              <a:t>turn</a:t>
            </a:r>
            <a:r>
              <a:rPr lang="fr-FR" dirty="0" smtClean="0">
                <a:latin typeface="Book Antiqua" panose="02040602050305030304" pitchFamily="18" charset="0"/>
              </a:rPr>
              <a:t> over, taux de formation, retraite à venir)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Book Antiqua" panose="02040602050305030304" pitchFamily="18" charset="0"/>
              </a:rPr>
              <a:t>Entretien professionnel </a:t>
            </a:r>
            <a:r>
              <a:rPr lang="fr-FR" dirty="0" smtClean="0">
                <a:latin typeface="Book Antiqua" panose="02040602050305030304" pitchFamily="18" charset="0"/>
              </a:rPr>
              <a:t>: refonte de la grille en lien avec les attentes de la collectivité notamment en terme de savoir faire. Analyse de données GPEEC.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Book Antiqua" panose="02040602050305030304" pitchFamily="18" charset="0"/>
              </a:rPr>
              <a:t>M</a:t>
            </a:r>
            <a:r>
              <a:rPr lang="fr-FR" b="1" dirty="0" smtClean="0">
                <a:latin typeface="Book Antiqua" panose="02040602050305030304" pitchFamily="18" charset="0"/>
              </a:rPr>
              <a:t>arque employeur </a:t>
            </a:r>
            <a:r>
              <a:rPr lang="fr-FR" dirty="0" smtClean="0">
                <a:latin typeface="Book Antiqua" panose="02040602050305030304" pitchFamily="18" charset="0"/>
              </a:rPr>
              <a:t>de la collectivité (télétravail, ticket restaurant, prime annuelle, temps de travail, parcours d’intégration, projet en </a:t>
            </a:r>
            <a:r>
              <a:rPr lang="fr-FR" dirty="0" err="1" smtClean="0">
                <a:latin typeface="Book Antiqua" panose="02040602050305030304" pitchFamily="18" charset="0"/>
              </a:rPr>
              <a:t>co</a:t>
            </a:r>
            <a:r>
              <a:rPr lang="fr-FR" dirty="0" smtClean="0">
                <a:latin typeface="Book Antiqua" panose="02040602050305030304" pitchFamily="18" charset="0"/>
              </a:rPr>
              <a:t> élaboration, etc.).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Book Antiqua" panose="02040602050305030304" pitchFamily="18" charset="0"/>
              </a:rPr>
              <a:t>…</a:t>
            </a:r>
            <a:endParaRPr lang="fr-F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2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2380</TotalTime>
  <Words>916</Words>
  <Application>Microsoft Office PowerPoint</Application>
  <PresentationFormat>Grand écran</PresentationFormat>
  <Paragraphs>140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Cambria</vt:lpstr>
      <vt:lpstr>Wingdings</vt:lpstr>
      <vt:lpstr>Thème Office</vt:lpstr>
      <vt:lpstr>1_Thème Office</vt:lpstr>
      <vt:lpstr>Présentation PowerPoint</vt:lpstr>
      <vt:lpstr>Rappel Loi, Projet d’administration et Feuille de route RH </vt:lpstr>
      <vt:lpstr>Rappel d’une politique GPEEC</vt:lpstr>
      <vt:lpstr>Les attendus d’une politique de GPEEC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LEGRAND Aline</dc:creator>
  <cp:lastModifiedBy>LUTUN Marie</cp:lastModifiedBy>
  <cp:revision>91</cp:revision>
  <cp:lastPrinted>2022-01-28T15:00:11Z</cp:lastPrinted>
  <dcterms:created xsi:type="dcterms:W3CDTF">2019-01-16T12:56:15Z</dcterms:created>
  <dcterms:modified xsi:type="dcterms:W3CDTF">2023-03-06T12:11:42Z</dcterms:modified>
</cp:coreProperties>
</file>