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7"/>
  </p:notesMasterIdLst>
  <p:sldIdLst>
    <p:sldId id="257" r:id="rId5"/>
    <p:sldId id="270" r:id="rId6"/>
    <p:sldId id="271" r:id="rId7"/>
    <p:sldId id="281" r:id="rId8"/>
    <p:sldId id="279" r:id="rId9"/>
    <p:sldId id="283" r:id="rId10"/>
    <p:sldId id="288" r:id="rId11"/>
    <p:sldId id="282" r:id="rId12"/>
    <p:sldId id="284" r:id="rId13"/>
    <p:sldId id="285" r:id="rId14"/>
    <p:sldId id="286" r:id="rId15"/>
    <p:sldId id="287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C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FCEEB1-4C68-42A8-9843-25FBD2E41380}" v="11" dt="2022-09-02T15:50:56.312"/>
    <p1510:client id="{B2CE4780-6A04-4B17-8916-593570132BDD}" v="91" dt="2022-09-02T16:39:30.307"/>
    <p1510:client id="{CEDE38C8-A302-4FC4-8543-A8D379844B5E}" v="3" dt="2022-07-29T13:46:42.5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39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302422-64CB-4972-8368-3D8CE1A548ED}" type="datetimeFigureOut">
              <a:rPr lang="fr-FR" smtClean="0"/>
              <a:t>28/02/2023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6F72D-39A9-4823-84F6-1C68D10A99C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0129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B91136-46DD-48AB-B054-D55C005DE0C5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8625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771268" y="411332"/>
            <a:ext cx="7292973" cy="2339101"/>
          </a:xfrm>
          <a:prstGeom prst="rect">
            <a:avLst/>
          </a:prstGeom>
        </p:spPr>
        <p:txBody>
          <a:bodyPr anchor="b" anchorCtr="0">
            <a:spAutoFit/>
          </a:bodyPr>
          <a:lstStyle>
            <a:lvl1pPr algn="r">
              <a:defRPr sz="48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" name="Sous-titre 2"/>
          <p:cNvSpPr>
            <a:spLocks noGrp="1"/>
          </p:cNvSpPr>
          <p:nvPr userDrawn="1">
            <p:ph type="subTitle" idx="1"/>
          </p:nvPr>
        </p:nvSpPr>
        <p:spPr>
          <a:xfrm>
            <a:off x="771268" y="2594601"/>
            <a:ext cx="7292973" cy="584775"/>
          </a:xfrm>
          <a:prstGeom prst="rect">
            <a:avLst/>
          </a:prstGeom>
        </p:spPr>
        <p:txBody>
          <a:bodyPr>
            <a:spAutoFit/>
          </a:bodyPr>
          <a:lstStyle>
            <a:lvl1pPr algn="r">
              <a:defRPr sz="3200" b="0">
                <a:solidFill>
                  <a:schemeClr val="bg1"/>
                </a:solidFill>
                <a:latin typeface="+mn-lt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39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 userDrawn="1"/>
        </p:nvSpPr>
        <p:spPr>
          <a:xfrm rot="16200000">
            <a:off x="1706858" y="2649304"/>
            <a:ext cx="3570016" cy="748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267" b="1" spc="267" baseline="0">
                <a:solidFill>
                  <a:schemeClr val="accent1"/>
                </a:solidFill>
                <a:latin typeface="+mj-lt"/>
              </a:rPr>
              <a:t>Sommaire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5367867" y="1299780"/>
            <a:ext cx="2472267" cy="1877437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 sz="2000" b="0">
                <a:latin typeface="+mn-lt"/>
              </a:defRPr>
            </a:lvl1pPr>
            <a:lvl2pPr algn="l">
              <a:spcBef>
                <a:spcPts val="1200"/>
              </a:spcBef>
              <a:defRPr sz="1200" b="1">
                <a:latin typeface="+mn-lt"/>
              </a:defRPr>
            </a:lvl2pPr>
            <a:lvl3pPr marL="0" indent="0" algn="l">
              <a:spcBef>
                <a:spcPts val="0"/>
              </a:spcBef>
              <a:defRPr sz="1200">
                <a:latin typeface="+mn-lt"/>
              </a:defRPr>
            </a:lvl3pPr>
            <a:lvl4pPr>
              <a:defRPr sz="1067"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3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1215927" y="557183"/>
            <a:ext cx="912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fr-FR"/>
              <a:t>JJ/MM/AA</a:t>
            </a:r>
          </a:p>
        </p:txBody>
      </p:sp>
    </p:spTree>
    <p:extLst>
      <p:ext uri="{BB962C8B-B14F-4D97-AF65-F5344CB8AC3E}">
        <p14:creationId xmlns:p14="http://schemas.microsoft.com/office/powerpoint/2010/main" val="814330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88695" y="4401665"/>
            <a:ext cx="7260107" cy="1107996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200" b="0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1" name="Sous-titre 2"/>
          <p:cNvSpPr>
            <a:spLocks noGrp="1"/>
          </p:cNvSpPr>
          <p:nvPr userDrawn="1">
            <p:ph type="subTitle" idx="1"/>
          </p:nvPr>
        </p:nvSpPr>
        <p:spPr>
          <a:xfrm>
            <a:off x="2188695" y="2773907"/>
            <a:ext cx="7260107" cy="50276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 sz="2667" b="1">
                <a:solidFill>
                  <a:schemeClr val="accent1"/>
                </a:solidFill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12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1215927" y="557183"/>
            <a:ext cx="912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fr-FR"/>
              <a:t>JJ/MM/AA</a:t>
            </a:r>
          </a:p>
        </p:txBody>
      </p:sp>
    </p:spTree>
    <p:extLst>
      <p:ext uri="{BB962C8B-B14F-4D97-AF65-F5344CB8AC3E}">
        <p14:creationId xmlns:p14="http://schemas.microsoft.com/office/powerpoint/2010/main" val="2655732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1"/>
          </p:nvPr>
        </p:nvSpPr>
        <p:spPr>
          <a:xfrm>
            <a:off x="2205568" y="2083827"/>
            <a:ext cx="7243233" cy="1159035"/>
          </a:xfrm>
          <a:prstGeom prst="rect">
            <a:avLst/>
          </a:prstGeom>
        </p:spPr>
        <p:txBody>
          <a:bodyPr>
            <a:spAutoFit/>
          </a:bodyPr>
          <a:lstStyle>
            <a:lvl1pPr algn="l"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 marL="0" indent="0">
              <a:spcBef>
                <a:spcPts val="0"/>
              </a:spcBef>
              <a:defRPr>
                <a:latin typeface="+mn-lt"/>
              </a:defRPr>
            </a:lvl3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2233315" y="1143916"/>
            <a:ext cx="9431636" cy="5027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cap="all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fr-FR"/>
              <a:t>JJ/MM/AA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10442104" y="5974897"/>
            <a:ext cx="121051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85844D-63AB-4F77-BD5E-58714EB59F10}" type="slidenum">
              <a:rPr lang="fr-FR" sz="2667" smtClean="0">
                <a:solidFill>
                  <a:schemeClr val="accent1"/>
                </a:solidFill>
                <a:latin typeface="+mn-lt"/>
              </a:rPr>
              <a:pPr algn="r"/>
              <a:t>‹N°›</a:t>
            </a:fld>
            <a:endParaRPr lang="fr-FR" sz="2667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733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space réservé du texte 15"/>
          <p:cNvSpPr>
            <a:spLocks noGrp="1"/>
          </p:cNvSpPr>
          <p:nvPr>
            <p:ph type="body" sz="quarter" idx="11" hasCustomPrompt="1"/>
          </p:nvPr>
        </p:nvSpPr>
        <p:spPr>
          <a:xfrm>
            <a:off x="5219689" y="4840836"/>
            <a:ext cx="5355240" cy="502573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>
              <a:defRPr/>
            </a:lvl1pPr>
            <a:lvl2pPr>
              <a:defRPr>
                <a:latin typeface="+mn-lt"/>
              </a:defRPr>
            </a:lvl2pPr>
            <a:lvl3pPr marL="0" indent="0">
              <a:spcBef>
                <a:spcPts val="0"/>
              </a:spcBef>
              <a:defRPr>
                <a:latin typeface="+mn-lt"/>
              </a:defRPr>
            </a:lvl3pPr>
          </a:lstStyle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2233315" y="1143916"/>
            <a:ext cx="9431636" cy="5027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fr-FR"/>
              <a:t>JJ/MM/AA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10442104" y="5974897"/>
            <a:ext cx="121051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85844D-63AB-4F77-BD5E-58714EB59F10}" type="slidenum">
              <a:rPr lang="fr-FR" sz="2667" smtClean="0">
                <a:solidFill>
                  <a:schemeClr val="accent1"/>
                </a:solidFill>
                <a:latin typeface="+mn-lt"/>
              </a:rPr>
              <a:pPr algn="r"/>
              <a:t>‹N°›</a:t>
            </a:fld>
            <a:endParaRPr lang="fr-FR" sz="2667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1081616" y="2504016"/>
            <a:ext cx="3840000" cy="3840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4"/>
          </p:nvPr>
        </p:nvSpPr>
        <p:spPr>
          <a:xfrm>
            <a:off x="5317108" y="2504019"/>
            <a:ext cx="2016000" cy="2016000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855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2233315" y="1143916"/>
            <a:ext cx="9431636" cy="50276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fr-FR"/>
              <a:t>JJ/MM/AA</a:t>
            </a:r>
          </a:p>
        </p:txBody>
      </p:sp>
      <p:sp>
        <p:nvSpPr>
          <p:cNvPr id="18" name="ZoneTexte 17"/>
          <p:cNvSpPr txBox="1"/>
          <p:nvPr userDrawn="1"/>
        </p:nvSpPr>
        <p:spPr>
          <a:xfrm>
            <a:off x="10442104" y="5974897"/>
            <a:ext cx="121051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85844D-63AB-4F77-BD5E-58714EB59F10}" type="slidenum">
              <a:rPr lang="fr-FR" sz="2667" smtClean="0">
                <a:solidFill>
                  <a:schemeClr val="accent1"/>
                </a:solidFill>
                <a:latin typeface="+mn-lt"/>
              </a:rPr>
              <a:pPr algn="r"/>
              <a:t>‹N°›</a:t>
            </a:fld>
            <a:endParaRPr lang="fr-FR" sz="2667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66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/>
              <a:t>JJ/MM/AA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10442104" y="5974897"/>
            <a:ext cx="1210513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85844D-63AB-4F77-BD5E-58714EB59F10}" type="slidenum">
              <a:rPr lang="fr-FR" sz="2667" smtClean="0">
                <a:solidFill>
                  <a:schemeClr val="accent1"/>
                </a:solidFill>
                <a:latin typeface="+mn-lt"/>
              </a:rPr>
              <a:pPr algn="r"/>
              <a:t>‹N°›</a:t>
            </a:fld>
            <a:endParaRPr lang="fr-FR" sz="2667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145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2"/>
          </p:nvPr>
        </p:nvSpPr>
        <p:spPr>
          <a:xfrm>
            <a:off x="1215927" y="557183"/>
            <a:ext cx="9120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algn="l"/>
            <a:r>
              <a:rPr lang="fr-FR"/>
              <a:t>JJ/MM/AA</a:t>
            </a:r>
          </a:p>
        </p:txBody>
      </p:sp>
    </p:spTree>
    <p:extLst>
      <p:ext uri="{BB962C8B-B14F-4D97-AF65-F5344CB8AC3E}">
        <p14:creationId xmlns:p14="http://schemas.microsoft.com/office/powerpoint/2010/main" val="2395489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/>
  <p:txStyles>
    <p:titleStyle>
      <a:lvl1pPr algn="l" defTabSz="1219170" rtl="0" eaLnBrk="1" latinLnBrk="0" hangingPunct="1">
        <a:spcBef>
          <a:spcPct val="0"/>
        </a:spcBef>
        <a:buNone/>
        <a:defRPr sz="2667" b="0" kern="120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0" indent="0" algn="just" defTabSz="1219170" rtl="0" eaLnBrk="1" latinLnBrk="0" hangingPunct="1">
        <a:spcBef>
          <a:spcPts val="0"/>
        </a:spcBef>
        <a:buFont typeface="Arial" pitchFamily="34" charset="0"/>
        <a:buNone/>
        <a:defRPr sz="2133" b="0" kern="1200">
          <a:solidFill>
            <a:schemeClr val="tx1"/>
          </a:solidFill>
          <a:latin typeface="+mn-lt"/>
          <a:ea typeface="+mn-ea"/>
          <a:cs typeface="Calibri" pitchFamily="34" charset="0"/>
        </a:defRPr>
      </a:lvl1pPr>
      <a:lvl2pPr marL="0" indent="0" algn="just" defTabSz="1219170" rtl="0" eaLnBrk="1" latinLnBrk="0" hangingPunct="1">
        <a:spcBef>
          <a:spcPts val="0"/>
        </a:spcBef>
        <a:buFont typeface="Arial" pitchFamily="34" charset="0"/>
        <a:buNone/>
        <a:defRPr sz="1333" b="1" kern="1200">
          <a:solidFill>
            <a:schemeClr val="tx1"/>
          </a:solidFill>
          <a:latin typeface="+mn-lt"/>
          <a:ea typeface="+mn-ea"/>
          <a:cs typeface="Calibri" pitchFamily="34" charset="0"/>
        </a:defRPr>
      </a:lvl2pPr>
      <a:lvl3pPr marL="1523962" indent="-1523962" algn="l" defTabSz="1219170" rtl="0" eaLnBrk="1" latinLnBrk="0" hangingPunct="1">
        <a:spcBef>
          <a:spcPct val="20000"/>
        </a:spcBef>
        <a:buFont typeface="Arial" pitchFamily="34" charset="0"/>
        <a:buNone/>
        <a:defRPr sz="1333" kern="1200">
          <a:solidFill>
            <a:schemeClr val="tx1"/>
          </a:solidFill>
          <a:latin typeface="Work Sans" pitchFamily="2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None/>
        <a:defRPr sz="1333" kern="1200">
          <a:solidFill>
            <a:schemeClr val="tx1"/>
          </a:solidFill>
          <a:latin typeface="Work Sans" pitchFamily="2" charset="0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None/>
        <a:defRPr sz="1333" kern="1200">
          <a:solidFill>
            <a:schemeClr val="tx1"/>
          </a:solidFill>
          <a:latin typeface="Work Sans" pitchFamily="2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641531" y="1539437"/>
            <a:ext cx="7292973" cy="1405641"/>
          </a:xfrm>
        </p:spPr>
        <p:txBody>
          <a:bodyPr/>
          <a:lstStyle/>
          <a:p>
            <a:pPr algn="ctr"/>
            <a:r>
              <a:rPr lang="fr-FR" sz="4267" dirty="0"/>
              <a:t>LABORATOIRE DES TRANSITIONS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00411CE-1A36-4610-9960-829B97649548}"/>
              </a:ext>
            </a:extLst>
          </p:cNvPr>
          <p:cNvSpPr/>
          <p:nvPr/>
        </p:nvSpPr>
        <p:spPr>
          <a:xfrm>
            <a:off x="95334" y="4149081"/>
            <a:ext cx="8385369" cy="1638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07000"/>
              </a:lnSpc>
              <a:spcAft>
                <a:spcPts val="1067"/>
              </a:spcAft>
            </a:pPr>
            <a:r>
              <a:rPr lang="fr-FR" sz="2400" b="1">
                <a:solidFill>
                  <a:srgbClr val="FFFFFF"/>
                </a:solidFill>
                <a:latin typeface="Verdana"/>
                <a:ea typeface="Calibri" panose="020F0502020204030204" pitchFamily="34" charset="0"/>
                <a:cs typeface="Times New Roman" panose="02020603050405020304" pitchFamily="18" charset="0"/>
              </a:rPr>
              <a:t>Développer le dialogue Science – Acteurs publics, mobiliser l’expertise de la recherche régionale pour éclairer les politiques publiques…</a:t>
            </a:r>
            <a:endParaRPr lang="fr-FR" sz="1867">
              <a:solidFill>
                <a:srgbClr val="FFFFFF"/>
              </a:solidFill>
              <a:latin typeface="Verdana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D1C2E3-2EAB-D223-E99E-74A6CC04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5927" y="557183"/>
            <a:ext cx="946702" cy="366183"/>
          </a:xfrm>
        </p:spPr>
        <p:txBody>
          <a:bodyPr/>
          <a:lstStyle/>
          <a:p>
            <a:pPr algn="l"/>
            <a:r>
              <a:rPr lang="fr-FR"/>
              <a:t>08/M09/22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EF060F-5BFE-BB62-9561-FF4F51C9ECCE}"/>
              </a:ext>
            </a:extLst>
          </p:cNvPr>
          <p:cNvSpPr txBox="1">
            <a:spLocks/>
          </p:cNvSpPr>
          <p:nvPr/>
        </p:nvSpPr>
        <p:spPr>
          <a:xfrm>
            <a:off x="513846" y="1382504"/>
            <a:ext cx="11164308" cy="472529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1143000" indent="-1143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fr-FR" sz="2400" b="1" dirty="0">
                <a:solidFill>
                  <a:schemeClr val="accent1"/>
                </a:solidFill>
                <a:ea typeface="+mn-lt"/>
                <a:cs typeface="+mn-lt"/>
              </a:rPr>
              <a:t>Habitat pour tous / </a:t>
            </a:r>
            <a:r>
              <a:rPr lang="fr-FR" sz="2400" b="1" dirty="0">
                <a:solidFill>
                  <a:schemeClr val="accent1"/>
                </a:solidFill>
                <a:latin typeface="Verdana"/>
                <a:cs typeface="Calibri"/>
              </a:rPr>
              <a:t>Espaces vulnérables</a:t>
            </a:r>
            <a:endParaRPr lang="fr-FR" dirty="0">
              <a:solidFill>
                <a:schemeClr val="accent1"/>
              </a:solidFill>
            </a:endParaRPr>
          </a:p>
          <a:p>
            <a:pPr defTabSz="1219170"/>
            <a:endParaRPr lang="fr-FR" sz="1867">
              <a:solidFill>
                <a:srgbClr val="000000"/>
              </a:solidFill>
              <a:latin typeface="Verdana"/>
            </a:endParaRPr>
          </a:p>
          <a:p>
            <a:pPr defTabSz="1219170"/>
            <a:r>
              <a:rPr lang="fr-FR" sz="1850" dirty="0">
                <a:solidFill>
                  <a:srgbClr val="000000"/>
                </a:solidFill>
                <a:latin typeface="Verdana"/>
                <a:cs typeface="Calibri"/>
              </a:rPr>
              <a:t>Plusieurs approches: habitat pour tous et adaptation aux changements climatiques</a:t>
            </a:r>
            <a:endParaRPr lang="fr-FR" sz="1850" dirty="0">
              <a:solidFill>
                <a:srgbClr val="000000"/>
              </a:solidFill>
              <a:latin typeface="Verdana"/>
              <a:ea typeface="Verdana"/>
              <a:cs typeface="Calibri"/>
            </a:endParaRPr>
          </a:p>
          <a:p>
            <a:pPr defTabSz="1219170"/>
            <a:endParaRPr lang="fr-FR" sz="1867" b="1">
              <a:solidFill>
                <a:srgbClr val="000000"/>
              </a:solidFill>
              <a:latin typeface="Verdana"/>
            </a:endParaRPr>
          </a:p>
          <a:p>
            <a:pPr defTabSz="1219170"/>
            <a:r>
              <a:rPr lang="fr-FR" sz="1850" b="1" dirty="0">
                <a:solidFill>
                  <a:srgbClr val="000000"/>
                </a:solidFill>
                <a:latin typeface="Verdana"/>
                <a:cs typeface="Calibri"/>
              </a:rPr>
              <a:t>Leviers : </a:t>
            </a:r>
            <a:endParaRPr lang="fr-FR" sz="1850" b="1" dirty="0">
              <a:solidFill>
                <a:srgbClr val="000000"/>
              </a:solidFill>
              <a:latin typeface="Verdana"/>
              <a:ea typeface="Verdana"/>
            </a:endParaRPr>
          </a:p>
          <a:p>
            <a:pPr marL="342900" indent="-342900" defTabSz="1219170">
              <a:buFont typeface="Arial" panose="020B0604020202020204" pitchFamily="34" charset="0"/>
              <a:buChar char="•"/>
            </a:pPr>
            <a:r>
              <a:rPr lang="fr-FR" sz="1850" dirty="0">
                <a:solidFill>
                  <a:srgbClr val="000000"/>
                </a:solidFill>
                <a:latin typeface="Verdana"/>
                <a:cs typeface="Calibri"/>
              </a:rPr>
              <a:t>Végétalisation des espaces</a:t>
            </a:r>
            <a:endParaRPr lang="fr-FR" sz="1850" dirty="0">
              <a:solidFill>
                <a:srgbClr val="000000"/>
              </a:solidFill>
              <a:latin typeface="Verdana"/>
              <a:ea typeface="Verdana"/>
              <a:cs typeface="Calibri"/>
            </a:endParaRPr>
          </a:p>
          <a:p>
            <a:pPr marL="342900" indent="-342900" defTabSz="1219170">
              <a:buFont typeface="Arial" panose="020B0604020202020204" pitchFamily="34" charset="0"/>
              <a:buChar char="•"/>
            </a:pPr>
            <a:r>
              <a:rPr lang="fr-FR" sz="1850" dirty="0">
                <a:solidFill>
                  <a:srgbClr val="000000"/>
                </a:solidFill>
                <a:latin typeface="Verdana"/>
                <a:cs typeface="Calibri"/>
              </a:rPr>
              <a:t>Habitat participatif (associations, collectifs, dimension intergénérationnelle)</a:t>
            </a:r>
            <a:endParaRPr lang="fr-FR" sz="1850" dirty="0">
              <a:solidFill>
                <a:srgbClr val="000000"/>
              </a:solidFill>
              <a:latin typeface="Verdana"/>
              <a:ea typeface="Verdana"/>
              <a:cs typeface="Calibri"/>
            </a:endParaRPr>
          </a:p>
          <a:p>
            <a:pPr marL="342900" indent="-342900" defTabSz="1219170">
              <a:buFont typeface="Arial" panose="020B0604020202020204" pitchFamily="34" charset="0"/>
              <a:buChar char="•"/>
            </a:pPr>
            <a:r>
              <a:rPr lang="fr-FR" sz="1850" dirty="0">
                <a:solidFill>
                  <a:srgbClr val="000000"/>
                </a:solidFill>
                <a:latin typeface="Verdana"/>
                <a:cs typeface="Calibri"/>
              </a:rPr>
              <a:t>Mener une étude sur les outils développés ailleurs</a:t>
            </a:r>
            <a:endParaRPr lang="fr-FR" sz="1850" dirty="0">
              <a:solidFill>
                <a:srgbClr val="000000"/>
              </a:solidFill>
              <a:latin typeface="Verdana"/>
              <a:ea typeface="Verdana"/>
              <a:cs typeface="Calibri"/>
            </a:endParaRPr>
          </a:p>
          <a:p>
            <a:pPr marL="342900" indent="-342900" defTabSz="1219170">
              <a:buFont typeface="Arial" panose="020B0604020202020204" pitchFamily="34" charset="0"/>
              <a:buChar char="•"/>
            </a:pPr>
            <a:r>
              <a:rPr lang="fr-FR" sz="1850" dirty="0">
                <a:solidFill>
                  <a:srgbClr val="000000"/>
                </a:solidFill>
                <a:latin typeface="Verdana"/>
                <a:cs typeface="Calibri"/>
              </a:rPr>
              <a:t>Engagement citoyen</a:t>
            </a:r>
            <a:endParaRPr lang="fr-FR" sz="1850" dirty="0">
              <a:solidFill>
                <a:srgbClr val="000000"/>
              </a:solidFill>
              <a:latin typeface="Verdana"/>
              <a:ea typeface="Verdana"/>
              <a:cs typeface="Calibri"/>
            </a:endParaRPr>
          </a:p>
          <a:p>
            <a:pPr defTabSz="1219170"/>
            <a:endParaRPr lang="fr-FR" sz="1867" b="1">
              <a:solidFill>
                <a:srgbClr val="000000"/>
              </a:solidFill>
              <a:latin typeface="Verdana"/>
            </a:endParaRPr>
          </a:p>
          <a:p>
            <a:pPr defTabSz="1219170"/>
            <a:r>
              <a:rPr lang="fr-FR" sz="1850" b="1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Points de vigilance : </a:t>
            </a:r>
            <a:endParaRPr lang="en-US" sz="1850" dirty="0">
              <a:ea typeface="+mn-lt"/>
              <a:cs typeface="Calibri"/>
            </a:endParaRPr>
          </a:p>
          <a:p>
            <a:pPr defTabSz="1219170"/>
            <a:r>
              <a:rPr lang="fr-FR" sz="1850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Dépasser la seule question de l’habitat</a:t>
            </a:r>
            <a:endParaRPr lang="fr-FR" sz="1850">
              <a:ea typeface="+mn-lt"/>
              <a:cs typeface="Calibri"/>
            </a:endParaRPr>
          </a:p>
          <a:p>
            <a:pPr marL="342900" indent="-342900" defTabSz="1219170">
              <a:buFont typeface="Arial,Sans-Serif"/>
              <a:buChar char="•"/>
            </a:pPr>
            <a:r>
              <a:rPr lang="fr-FR" sz="1850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Penser le territoire dans sa globalité (ensemble d’espaces vécus, traversés, fonctionnels, …)</a:t>
            </a:r>
            <a:endParaRPr lang="fr-FR" sz="1850">
              <a:ea typeface="+mn-lt"/>
              <a:cs typeface="Calibri"/>
            </a:endParaRPr>
          </a:p>
          <a:p>
            <a:pPr defTabSz="1219170"/>
            <a:endParaRPr lang="fr-FR" sz="1850" dirty="0">
              <a:solidFill>
                <a:srgbClr val="000000"/>
              </a:solidFill>
              <a:latin typeface="Verdana"/>
              <a:ea typeface="Verdana"/>
              <a:cs typeface="Calibri"/>
            </a:endParaRPr>
          </a:p>
          <a:p>
            <a:pPr defTabSz="1219170"/>
            <a:r>
              <a:rPr lang="fr-FR" sz="1850" b="1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Liens : </a:t>
            </a:r>
            <a:r>
              <a:rPr lang="fr-FR" sz="1850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Engagement citoyen</a:t>
            </a:r>
            <a:endParaRPr lang="fr-FR" sz="1850">
              <a:solidFill>
                <a:srgbClr val="000000"/>
              </a:solidFill>
              <a:latin typeface="Verdana"/>
              <a:ea typeface="Verdana"/>
            </a:endParaRP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4B5393E4-F850-C085-F095-30264294B2E0}"/>
              </a:ext>
            </a:extLst>
          </p:cNvPr>
          <p:cNvSpPr txBox="1">
            <a:spLocks/>
          </p:cNvSpPr>
          <p:nvPr/>
        </p:nvSpPr>
        <p:spPr>
          <a:xfrm>
            <a:off x="2355417" y="157006"/>
            <a:ext cx="9431337" cy="585787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667" b="0" kern="12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sz="3200" b="1"/>
              <a:t>Contribution au Plan Habitat durable</a:t>
            </a:r>
          </a:p>
          <a:p>
            <a:r>
              <a:rPr lang="fr-FR" sz="2400"/>
              <a:t>Approfondissement des notions</a:t>
            </a:r>
          </a:p>
        </p:txBody>
      </p:sp>
    </p:spTree>
    <p:extLst>
      <p:ext uri="{BB962C8B-B14F-4D97-AF65-F5344CB8AC3E}">
        <p14:creationId xmlns:p14="http://schemas.microsoft.com/office/powerpoint/2010/main" val="1092166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D1C2E3-2EAB-D223-E99E-74A6CC04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/>
              <a:t>08/M09/22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EF060F-5BFE-BB62-9561-FF4F51C9ECCE}"/>
              </a:ext>
            </a:extLst>
          </p:cNvPr>
          <p:cNvSpPr txBox="1">
            <a:spLocks/>
          </p:cNvSpPr>
          <p:nvPr/>
        </p:nvSpPr>
        <p:spPr>
          <a:xfrm>
            <a:off x="513846" y="1382504"/>
            <a:ext cx="11164308" cy="472529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1143000" indent="-1143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fr-FR" sz="2400" b="1" dirty="0">
                <a:solidFill>
                  <a:schemeClr val="accent1"/>
                </a:solidFill>
                <a:latin typeface="Verdana"/>
                <a:cs typeface="Calibri"/>
              </a:rPr>
              <a:t>Réciprocité / interdépendances</a:t>
            </a:r>
          </a:p>
          <a:p>
            <a:pPr defTabSz="1219170"/>
            <a:endParaRPr lang="fr-FR" sz="1867" dirty="0">
              <a:solidFill>
                <a:srgbClr val="000000"/>
              </a:solidFill>
              <a:latin typeface="Verdana"/>
            </a:endParaRPr>
          </a:p>
          <a:p>
            <a:pPr defTabSz="1219170"/>
            <a:r>
              <a:rPr lang="fr-FR" sz="1850" dirty="0">
                <a:solidFill>
                  <a:srgbClr val="000000"/>
                </a:solidFill>
                <a:latin typeface="Verdana"/>
                <a:cs typeface="Calibri"/>
              </a:rPr>
              <a:t>Dialogue entre les territoires autour de la question du foncier et de l’usage des espaces.</a:t>
            </a:r>
            <a:endParaRPr lang="fr-FR" sz="1850" dirty="0">
              <a:solidFill>
                <a:srgbClr val="000000"/>
              </a:solidFill>
              <a:latin typeface="Verdana"/>
              <a:ea typeface="Verdana"/>
            </a:endParaRPr>
          </a:p>
          <a:p>
            <a:pPr defTabSz="1219170"/>
            <a:endParaRPr lang="fr-FR" sz="1867" b="1" dirty="0">
              <a:solidFill>
                <a:srgbClr val="000000"/>
              </a:solidFill>
              <a:latin typeface="Verdana"/>
            </a:endParaRPr>
          </a:p>
          <a:p>
            <a:pPr defTabSz="1219170"/>
            <a:r>
              <a:rPr lang="fr-FR" sz="1867" b="1" dirty="0">
                <a:solidFill>
                  <a:srgbClr val="000000"/>
                </a:solidFill>
                <a:latin typeface="Verdana"/>
              </a:rPr>
              <a:t>Leviers: </a:t>
            </a:r>
          </a:p>
          <a:p>
            <a:pPr marL="342900" indent="-342900" defTabSz="1219170">
              <a:buFont typeface="Arial" panose="020B0604020202020204" pitchFamily="34" charset="0"/>
              <a:buChar char="•"/>
            </a:pPr>
            <a:r>
              <a:rPr lang="fr-FR" sz="1867" dirty="0">
                <a:solidFill>
                  <a:srgbClr val="000000"/>
                </a:solidFill>
                <a:latin typeface="Verdana"/>
              </a:rPr>
              <a:t>Engager des coopérations interterritoriales autour de l’adaptation aux changements climatiques</a:t>
            </a:r>
          </a:p>
          <a:p>
            <a:pPr defTabSz="1219170"/>
            <a:endParaRPr lang="fr-FR" sz="1867" b="1" dirty="0">
              <a:solidFill>
                <a:srgbClr val="000000"/>
              </a:solidFill>
              <a:latin typeface="Verdana"/>
            </a:endParaRPr>
          </a:p>
          <a:p>
            <a:pPr defTabSz="1219170"/>
            <a:r>
              <a:rPr lang="fr-FR" sz="1850" b="1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Points de vigilance: </a:t>
            </a:r>
            <a:endParaRPr lang="en-US" sz="1850" dirty="0">
              <a:ea typeface="+mn-lt"/>
              <a:cs typeface="Calibri"/>
            </a:endParaRPr>
          </a:p>
          <a:p>
            <a:pPr marL="342900" indent="-342900" defTabSz="1219170">
              <a:buFont typeface="Arial,Sans-Serif"/>
              <a:buChar char="•"/>
            </a:pPr>
            <a:r>
              <a:rPr lang="fr-FR" sz="1850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Les espaces interstitiels</a:t>
            </a:r>
            <a:endParaRPr lang="en-US" sz="1850" dirty="0">
              <a:ea typeface="+mn-lt"/>
              <a:cs typeface="Calibri"/>
            </a:endParaRPr>
          </a:p>
          <a:p>
            <a:pPr marL="342900" indent="-342900" defTabSz="1219170">
              <a:buFont typeface="Arial,Sans-Serif"/>
              <a:buChar char="•"/>
            </a:pPr>
            <a:r>
              <a:rPr lang="fr-FR" sz="1850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Dépasser la dichotomie urbain/rural (périurbain)</a:t>
            </a:r>
            <a:endParaRPr lang="en-US" sz="1850" dirty="0">
              <a:ea typeface="+mn-lt"/>
              <a:cs typeface="Calibri"/>
            </a:endParaRPr>
          </a:p>
          <a:p>
            <a:pPr defTabSz="1219170"/>
            <a:endParaRPr lang="fr-FR" sz="1850" dirty="0">
              <a:solidFill>
                <a:srgbClr val="000000"/>
              </a:solidFill>
              <a:latin typeface="Verdana"/>
              <a:ea typeface="Verdana"/>
            </a:endParaRP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1268E472-C9CA-E3C9-8F51-A0A18F52D4FF}"/>
              </a:ext>
            </a:extLst>
          </p:cNvPr>
          <p:cNvSpPr txBox="1">
            <a:spLocks/>
          </p:cNvSpPr>
          <p:nvPr/>
        </p:nvSpPr>
        <p:spPr>
          <a:xfrm>
            <a:off x="2355417" y="157006"/>
            <a:ext cx="9431337" cy="585787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667" b="0" kern="12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sz="3200" b="1"/>
              <a:t>Contribution au Plan Habitat durable</a:t>
            </a:r>
          </a:p>
          <a:p>
            <a:r>
              <a:rPr lang="fr-FR" sz="2400"/>
              <a:t>Approfondissement des notions</a:t>
            </a:r>
          </a:p>
        </p:txBody>
      </p:sp>
    </p:spTree>
    <p:extLst>
      <p:ext uri="{BB962C8B-B14F-4D97-AF65-F5344CB8AC3E}">
        <p14:creationId xmlns:p14="http://schemas.microsoft.com/office/powerpoint/2010/main" val="26072845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C1CB96A-2FED-0AE0-AF10-B995764B1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/>
              <a:t>JJ/MM/AA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00538A6-C7AE-8432-6D02-24ED5AE73234}"/>
              </a:ext>
            </a:extLst>
          </p:cNvPr>
          <p:cNvSpPr txBox="1"/>
          <p:nvPr/>
        </p:nvSpPr>
        <p:spPr>
          <a:xfrm>
            <a:off x="471488" y="1674673"/>
            <a:ext cx="11458575" cy="35163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defTabSz="1219170"/>
            <a:r>
              <a:rPr lang="fr-FR" sz="2400" b="1" dirty="0">
                <a:solidFill>
                  <a:schemeClr val="accent1"/>
                </a:solidFill>
                <a:latin typeface="Verdana"/>
                <a:cs typeface="Calibri"/>
              </a:rPr>
              <a:t>Dépendance au pétrole / autosolisme</a:t>
            </a:r>
          </a:p>
          <a:p>
            <a:pPr defTabSz="1219170"/>
            <a:endParaRPr lang="fr-FR" sz="1800" b="1" dirty="0">
              <a:solidFill>
                <a:srgbClr val="000000"/>
              </a:solidFill>
              <a:latin typeface="Verdana"/>
            </a:endParaRPr>
          </a:p>
          <a:p>
            <a:pPr algn="just" defTabSz="1219170"/>
            <a:r>
              <a:rPr lang="fr-FR" sz="1850" b="1" dirty="0">
                <a:solidFill>
                  <a:srgbClr val="000000"/>
                </a:solidFill>
                <a:latin typeface="Verdana"/>
                <a:cs typeface="Calibri"/>
              </a:rPr>
              <a:t>Leviers: </a:t>
            </a:r>
            <a:endParaRPr lang="fr-FR" sz="1850" b="1" dirty="0">
              <a:solidFill>
                <a:srgbClr val="000000"/>
              </a:solidFill>
              <a:latin typeface="Verdana"/>
              <a:ea typeface="Verdana"/>
              <a:cs typeface="Calibri" pitchFamily="34" charset="0"/>
            </a:endParaRPr>
          </a:p>
          <a:p>
            <a:pPr marL="342900" indent="-342900" algn="just" defTabSz="1219170" fontAlgn="base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latin typeface="Verdana"/>
              </a:rPr>
              <a:t>Formations, sensibilisation des publics jeunes (lycées) mais également usagers (qui ne prennent pas encore suffisamment le train…). </a:t>
            </a:r>
          </a:p>
          <a:p>
            <a:pPr marL="342900" indent="-342900" algn="just" defTabSz="1219170" fontAlgn="base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latin typeface="Verdana"/>
              </a:rPr>
              <a:t>Limiter les déplacements individuels en voiture en favorisant des pratiques innovantes et coopératives </a:t>
            </a:r>
          </a:p>
          <a:p>
            <a:pPr marL="342900" indent="-342900" algn="just" defTabSz="1219170" fontAlgn="base">
              <a:buFont typeface="Arial" panose="020B0604020202020204" pitchFamily="34" charset="0"/>
              <a:buChar char="•"/>
            </a:pPr>
            <a:r>
              <a:rPr lang="fr-FR" sz="1800" dirty="0">
                <a:solidFill>
                  <a:srgbClr val="000000"/>
                </a:solidFill>
                <a:latin typeface="Verdana"/>
              </a:rPr>
              <a:t>Faire un pôle spécialisé sur la question des alternatives à l’automobile individuelle</a:t>
            </a:r>
          </a:p>
          <a:p>
            <a:pPr algn="just" defTabSz="1219170"/>
            <a:endParaRPr lang="fr-FR" b="1" dirty="0">
              <a:solidFill>
                <a:srgbClr val="000000"/>
              </a:solidFill>
              <a:latin typeface="Verdana"/>
              <a:ea typeface="Verdana"/>
            </a:endParaRPr>
          </a:p>
          <a:p>
            <a:pPr algn="just" defTabSz="1219170"/>
            <a:r>
              <a:rPr lang="fr-FR" b="1" dirty="0">
                <a:solidFill>
                  <a:srgbClr val="000000"/>
                </a:solidFill>
                <a:latin typeface="Verdana"/>
                <a:ea typeface="Verdana"/>
              </a:rPr>
              <a:t>Points de vigilance : </a:t>
            </a:r>
            <a:endParaRPr lang="fr-FR" dirty="0">
              <a:ea typeface="+mn-lt"/>
              <a:cs typeface="+mn-lt"/>
            </a:endParaRPr>
          </a:p>
          <a:p>
            <a:pPr marL="342900" indent="-342900" algn="just" defTabSz="1219170">
              <a:buFont typeface="Arial,Sans-Serif"/>
              <a:buChar char="•"/>
            </a:pPr>
            <a:r>
              <a:rPr lang="fr-FR" dirty="0">
                <a:solidFill>
                  <a:srgbClr val="000000"/>
                </a:solidFill>
                <a:latin typeface="Verdana"/>
                <a:ea typeface="Verdana"/>
              </a:rPr>
              <a:t>Dépasser la fatalité </a:t>
            </a:r>
            <a:endParaRPr lang="fr-FR" dirty="0"/>
          </a:p>
          <a:p>
            <a:pPr defTabSz="1219170"/>
            <a:endParaRPr lang="fr-FR" sz="1800" b="1" dirty="0">
              <a:solidFill>
                <a:srgbClr val="000000"/>
              </a:solidFill>
              <a:latin typeface="Verdana"/>
              <a:ea typeface="Verdana"/>
            </a:endParaRPr>
          </a:p>
        </p:txBody>
      </p:sp>
      <p:sp>
        <p:nvSpPr>
          <p:cNvPr id="5" name="Titre 2">
            <a:extLst>
              <a:ext uri="{FF2B5EF4-FFF2-40B4-BE49-F238E27FC236}">
                <a16:creationId xmlns:a16="http://schemas.microsoft.com/office/drawing/2014/main" id="{2B4D6288-EA27-6A97-F60A-784EC7B3D65E}"/>
              </a:ext>
            </a:extLst>
          </p:cNvPr>
          <p:cNvSpPr txBox="1">
            <a:spLocks/>
          </p:cNvSpPr>
          <p:nvPr/>
        </p:nvSpPr>
        <p:spPr>
          <a:xfrm>
            <a:off x="2355417" y="157006"/>
            <a:ext cx="9431337" cy="585787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667" b="0" kern="12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sz="3200" b="1"/>
              <a:t>Contribution au Plan Habitat durable</a:t>
            </a:r>
          </a:p>
          <a:p>
            <a:r>
              <a:rPr lang="fr-FR" sz="2400"/>
              <a:t>Approfondissement des notions</a:t>
            </a:r>
          </a:p>
        </p:txBody>
      </p:sp>
    </p:spTree>
    <p:extLst>
      <p:ext uri="{BB962C8B-B14F-4D97-AF65-F5344CB8AC3E}">
        <p14:creationId xmlns:p14="http://schemas.microsoft.com/office/powerpoint/2010/main" val="1808450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51030" y="1003087"/>
            <a:ext cx="9431636" cy="584775"/>
          </a:xfrm>
        </p:spPr>
        <p:txBody>
          <a:bodyPr/>
          <a:lstStyle/>
          <a:p>
            <a:r>
              <a:rPr lang="fr-FR" sz="3200" b="1" i="1" dirty="0"/>
              <a:t>GENESE de la démarche</a:t>
            </a:r>
            <a:endParaRPr lang="fr-FR" sz="32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1219170"/>
            <a:r>
              <a:rPr lang="fr-FR">
                <a:solidFill>
                  <a:srgbClr val="C90C0F"/>
                </a:solidFill>
                <a:latin typeface="Verdana"/>
              </a:rPr>
              <a:t>08/09/22</a:t>
            </a:r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29A7492E-166D-425F-8B27-6363EC0BACD4}"/>
              </a:ext>
            </a:extLst>
          </p:cNvPr>
          <p:cNvSpPr txBox="1">
            <a:spLocks/>
          </p:cNvSpPr>
          <p:nvPr/>
        </p:nvSpPr>
        <p:spPr>
          <a:xfrm>
            <a:off x="518358" y="2228867"/>
            <a:ext cx="11164308" cy="432048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1143000" indent="-1143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endParaRPr lang="fr-FR" sz="2667" dirty="0">
              <a:solidFill>
                <a:srgbClr val="000000"/>
              </a:solidFill>
              <a:latin typeface="Verdana"/>
            </a:endParaRPr>
          </a:p>
          <a:p>
            <a:pPr marL="380990" indent="-380990" defTabSz="1219170">
              <a:buFontTx/>
              <a:buChar char="-"/>
            </a:pPr>
            <a:r>
              <a:rPr lang="fr-FR" sz="2667" dirty="0">
                <a:solidFill>
                  <a:srgbClr val="000000"/>
                </a:solidFill>
                <a:latin typeface="Verdana"/>
              </a:rPr>
              <a:t>Échanges avec des élus et d’autres directions de la Région</a:t>
            </a:r>
          </a:p>
          <a:p>
            <a:pPr defTabSz="1219170"/>
            <a:r>
              <a:rPr lang="fr-FR" sz="1867" i="1" dirty="0">
                <a:solidFill>
                  <a:srgbClr val="000000"/>
                </a:solidFill>
                <a:latin typeface="Verdana"/>
              </a:rPr>
              <a:t>Origine du nom, partenariat avec le </a:t>
            </a:r>
            <a:r>
              <a:rPr lang="fr-FR" sz="1867" i="1" dirty="0" err="1">
                <a:solidFill>
                  <a:srgbClr val="000000"/>
                </a:solidFill>
                <a:latin typeface="Verdana"/>
              </a:rPr>
              <a:t>Lab</a:t>
            </a:r>
            <a:r>
              <a:rPr lang="fr-FR" sz="1867" i="1" dirty="0">
                <a:solidFill>
                  <a:srgbClr val="000000"/>
                </a:solidFill>
                <a:latin typeface="Verdana"/>
              </a:rPr>
              <a:t> interne Région</a:t>
            </a:r>
          </a:p>
          <a:p>
            <a:pPr defTabSz="1219170"/>
            <a:endParaRPr lang="fr-FR" sz="1867" i="1" dirty="0">
              <a:solidFill>
                <a:srgbClr val="000000"/>
              </a:solidFill>
              <a:latin typeface="Verdana"/>
            </a:endParaRPr>
          </a:p>
          <a:p>
            <a:pPr defTabSz="1219170"/>
            <a:endParaRPr lang="fr-FR" sz="1867" i="1" dirty="0">
              <a:solidFill>
                <a:srgbClr val="000000"/>
              </a:solidFill>
              <a:latin typeface="Verdana"/>
            </a:endParaRPr>
          </a:p>
          <a:p>
            <a:pPr marL="457189" indent="-457189" defTabSz="1219170">
              <a:buFontTx/>
              <a:buChar char="-"/>
            </a:pPr>
            <a:r>
              <a:rPr lang="fr-FR" sz="2667" dirty="0">
                <a:solidFill>
                  <a:srgbClr val="000000"/>
                </a:solidFill>
                <a:latin typeface="Verdana"/>
              </a:rPr>
              <a:t>Pacte Vert (</a:t>
            </a:r>
            <a:r>
              <a:rPr lang="fr-FR" sz="2667" dirty="0" err="1">
                <a:solidFill>
                  <a:srgbClr val="000000"/>
                </a:solidFill>
                <a:latin typeface="Verdana"/>
              </a:rPr>
              <a:t>nov</a:t>
            </a:r>
            <a:r>
              <a:rPr lang="fr-FR" sz="2667" dirty="0">
                <a:solidFill>
                  <a:srgbClr val="000000"/>
                </a:solidFill>
                <a:latin typeface="Verdana"/>
              </a:rPr>
              <a:t> 2020)</a:t>
            </a:r>
          </a:p>
          <a:p>
            <a:pPr defTabSz="1219170"/>
            <a:r>
              <a:rPr lang="fr-FR" sz="1867" i="1" cap="all" dirty="0">
                <a:solidFill>
                  <a:srgbClr val="000000"/>
                </a:solidFill>
                <a:latin typeface="Verdana"/>
              </a:rPr>
              <a:t>é</a:t>
            </a:r>
            <a:r>
              <a:rPr lang="fr-FR" sz="1867" i="1" dirty="0">
                <a:solidFill>
                  <a:srgbClr val="000000"/>
                </a:solidFill>
                <a:latin typeface="Verdana"/>
              </a:rPr>
              <a:t>mergence d’un nouveau modèle de développement</a:t>
            </a:r>
          </a:p>
          <a:p>
            <a:pPr defTabSz="1219170"/>
            <a:endParaRPr lang="fr-FR" sz="2667" dirty="0">
              <a:solidFill>
                <a:srgbClr val="000000"/>
              </a:solidFill>
              <a:latin typeface="Verdana"/>
            </a:endParaRPr>
          </a:p>
          <a:p>
            <a:pPr marL="380990" indent="-380990" defTabSz="1219170">
              <a:buFontTx/>
              <a:buChar char="-"/>
            </a:pPr>
            <a:r>
              <a:rPr lang="fr-FR" sz="2667" dirty="0">
                <a:solidFill>
                  <a:srgbClr val="000000"/>
                </a:solidFill>
                <a:latin typeface="Verdana"/>
              </a:rPr>
              <a:t>Réflexions universités de Montpellier et de Toulouse</a:t>
            </a:r>
          </a:p>
          <a:p>
            <a:pPr defTabSz="1219170"/>
            <a:r>
              <a:rPr lang="fr-FR" sz="1867" dirty="0">
                <a:solidFill>
                  <a:srgbClr val="000000"/>
                </a:solidFill>
                <a:latin typeface="Verdana"/>
              </a:rPr>
              <a:t>Rendre visible les ressources scientifiques disponibles, organiser des espaces de réflexion,.. </a:t>
            </a:r>
          </a:p>
        </p:txBody>
      </p:sp>
    </p:spTree>
    <p:extLst>
      <p:ext uri="{BB962C8B-B14F-4D97-AF65-F5344CB8AC3E}">
        <p14:creationId xmlns:p14="http://schemas.microsoft.com/office/powerpoint/2010/main" val="3049445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233315" y="755663"/>
            <a:ext cx="9431636" cy="584775"/>
          </a:xfrm>
        </p:spPr>
        <p:txBody>
          <a:bodyPr/>
          <a:lstStyle/>
          <a:p>
            <a:r>
              <a:rPr lang="fr-FR" sz="3200" b="1" i="1"/>
              <a:t>Thématiques identifiées</a:t>
            </a:r>
            <a:endParaRPr lang="fr-FR" sz="320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defTabSz="1219170"/>
            <a:r>
              <a:rPr lang="fr-FR">
                <a:solidFill>
                  <a:srgbClr val="C90C0F"/>
                </a:solidFill>
                <a:latin typeface="Verdana"/>
              </a:rPr>
              <a:t>08/09/22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651085AC-C211-42DF-8FE5-4F24BFB39FAC}"/>
              </a:ext>
            </a:extLst>
          </p:cNvPr>
          <p:cNvSpPr txBox="1">
            <a:spLocks/>
          </p:cNvSpPr>
          <p:nvPr/>
        </p:nvSpPr>
        <p:spPr>
          <a:xfrm>
            <a:off x="287355" y="2268369"/>
            <a:ext cx="11155284" cy="40324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1143000" indent="-1143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indent="-380990" defTabSz="1219170">
              <a:spcBef>
                <a:spcPts val="1600"/>
              </a:spcBef>
              <a:buFont typeface="Wingdings" panose="05000000000000000000" pitchFamily="2" charset="2"/>
              <a:buChar char="Ø"/>
            </a:pPr>
            <a:r>
              <a:rPr lang="fr-FR" sz="1867" b="1" dirty="0">
                <a:solidFill>
                  <a:srgbClr val="FF0000"/>
                </a:solidFill>
                <a:latin typeface="Verdana"/>
              </a:rPr>
              <a:t>Volet Changements Climatiques </a:t>
            </a:r>
            <a:r>
              <a:rPr lang="fr-FR" sz="1867" dirty="0">
                <a:solidFill>
                  <a:srgbClr val="FF0000"/>
                </a:solidFill>
                <a:latin typeface="Verdana"/>
              </a:rPr>
              <a:t>(impacts/scénarios en Occitanie) </a:t>
            </a:r>
            <a:r>
              <a:rPr lang="fr-FR" sz="1867" b="1" dirty="0">
                <a:solidFill>
                  <a:srgbClr val="FF0000"/>
                </a:solidFill>
                <a:latin typeface="Verdana"/>
              </a:rPr>
              <a:t>Marie-Laurence DUSFOUR – </a:t>
            </a:r>
            <a:r>
              <a:rPr lang="fr-FR" sz="1867" dirty="0">
                <a:solidFill>
                  <a:srgbClr val="FF0000"/>
                </a:solidFill>
                <a:latin typeface="Verdana"/>
              </a:rPr>
              <a:t>Directrice de projet Changement Climatique</a:t>
            </a:r>
            <a:r>
              <a:rPr lang="fr-FR" sz="1867" b="1" dirty="0">
                <a:solidFill>
                  <a:srgbClr val="FF0000"/>
                </a:solidFill>
                <a:latin typeface="Verdana"/>
              </a:rPr>
              <a:t>.</a:t>
            </a:r>
          </a:p>
          <a:p>
            <a:pPr defTabSz="1219170">
              <a:spcBef>
                <a:spcPts val="1600"/>
              </a:spcBef>
            </a:pPr>
            <a:endParaRPr lang="fr-FR" sz="533" dirty="0">
              <a:solidFill>
                <a:srgbClr val="000000"/>
              </a:solidFill>
              <a:latin typeface="Verdana"/>
            </a:endParaRPr>
          </a:p>
          <a:p>
            <a:pPr marL="380990" indent="-380990" defTabSz="1219170">
              <a:buFont typeface="Wingdings" panose="05000000000000000000" pitchFamily="2" charset="2"/>
              <a:buChar char="Ø"/>
            </a:pPr>
            <a:r>
              <a:rPr lang="fr-FR" sz="1867" b="1" dirty="0">
                <a:solidFill>
                  <a:srgbClr val="000000"/>
                </a:solidFill>
                <a:latin typeface="Verdana"/>
              </a:rPr>
              <a:t>Volet Travail </a:t>
            </a:r>
            <a:r>
              <a:rPr lang="fr-FR" sz="1867" dirty="0">
                <a:solidFill>
                  <a:srgbClr val="000000"/>
                </a:solidFill>
                <a:latin typeface="Verdana"/>
              </a:rPr>
              <a:t>(identification de mutations en cours dans les adm. Publiques, pistes d’amélioration,…) </a:t>
            </a:r>
            <a:r>
              <a:rPr lang="fr-FR" sz="1867" b="1" dirty="0">
                <a:solidFill>
                  <a:srgbClr val="000000"/>
                </a:solidFill>
                <a:latin typeface="Verdana"/>
              </a:rPr>
              <a:t>Thierry </a:t>
            </a:r>
            <a:r>
              <a:rPr lang="fr-FR" sz="1867" b="1" dirty="0" err="1">
                <a:solidFill>
                  <a:srgbClr val="000000"/>
                </a:solidFill>
                <a:latin typeface="Verdana"/>
              </a:rPr>
              <a:t>Charmasson</a:t>
            </a:r>
            <a:r>
              <a:rPr lang="fr-FR" sz="1867" b="1" dirty="0">
                <a:solidFill>
                  <a:srgbClr val="000000"/>
                </a:solidFill>
                <a:latin typeface="Verdana"/>
              </a:rPr>
              <a:t> </a:t>
            </a:r>
            <a:r>
              <a:rPr lang="fr-FR" sz="1867" dirty="0">
                <a:solidFill>
                  <a:srgbClr val="000000"/>
                </a:solidFill>
                <a:latin typeface="Verdana"/>
              </a:rPr>
              <a:t>– Direction de Projet Qualité Relations Agents Usagers</a:t>
            </a:r>
          </a:p>
          <a:p>
            <a:pPr marL="1904952" lvl="2" indent="-380990" defTabSz="1219170">
              <a:buFontTx/>
              <a:buChar char="-"/>
            </a:pPr>
            <a:endParaRPr lang="fr-FR" sz="1067" dirty="0">
              <a:solidFill>
                <a:srgbClr val="000000"/>
              </a:solidFill>
            </a:endParaRPr>
          </a:p>
          <a:p>
            <a:pPr marL="380990" indent="-380990" defTabSz="1219170">
              <a:buFont typeface="Wingdings" panose="05000000000000000000" pitchFamily="2" charset="2"/>
              <a:buChar char="Ø"/>
            </a:pPr>
            <a:r>
              <a:rPr lang="fr-FR" sz="1867" b="1" dirty="0">
                <a:solidFill>
                  <a:srgbClr val="FF0000"/>
                </a:solidFill>
                <a:latin typeface="Verdana"/>
              </a:rPr>
              <a:t>Volet Citoyen </a:t>
            </a:r>
            <a:r>
              <a:rPr lang="fr-FR" sz="1867" dirty="0">
                <a:solidFill>
                  <a:srgbClr val="FF0000"/>
                </a:solidFill>
                <a:latin typeface="Verdana"/>
              </a:rPr>
              <a:t>(nouveaux indicateurs qualité de vie, bien être,..; entreprise et RSE; engagement citoyen; éducation à la citoyenneté) </a:t>
            </a:r>
            <a:r>
              <a:rPr lang="fr-FR" sz="1867" b="1" dirty="0">
                <a:solidFill>
                  <a:srgbClr val="FF0000"/>
                </a:solidFill>
                <a:latin typeface="Verdana"/>
              </a:rPr>
              <a:t>Laurène STREIFF – </a:t>
            </a:r>
            <a:r>
              <a:rPr lang="fr-FR" sz="1867" dirty="0">
                <a:solidFill>
                  <a:srgbClr val="FF0000"/>
                </a:solidFill>
                <a:latin typeface="Verdana"/>
              </a:rPr>
              <a:t>Direction de Coordination de l’Innovation. </a:t>
            </a:r>
          </a:p>
          <a:p>
            <a:pPr marL="380990" indent="-380990" defTabSz="1219170">
              <a:buFontTx/>
              <a:buChar char="-"/>
            </a:pPr>
            <a:endParaRPr lang="fr-FR" sz="1867" dirty="0">
              <a:solidFill>
                <a:srgbClr val="000000"/>
              </a:solidFill>
              <a:latin typeface="Verdana"/>
            </a:endParaRPr>
          </a:p>
          <a:p>
            <a:pPr marL="380990" indent="-380990" defTabSz="1219170">
              <a:buFont typeface="Wingdings" panose="05000000000000000000" pitchFamily="2" charset="2"/>
              <a:buChar char="Ø"/>
            </a:pPr>
            <a:r>
              <a:rPr lang="fr-FR" sz="1867" b="1" dirty="0">
                <a:solidFill>
                  <a:srgbClr val="FF0000"/>
                </a:solidFill>
                <a:latin typeface="Verdana"/>
              </a:rPr>
              <a:t>Volet Zéro Déchets </a:t>
            </a:r>
            <a:r>
              <a:rPr lang="fr-FR" sz="1867" dirty="0">
                <a:solidFill>
                  <a:srgbClr val="FF0000"/>
                </a:solidFill>
                <a:latin typeface="Verdana"/>
              </a:rPr>
              <a:t>(transition économique pour les producteurs engagés, comportement de consommateurs- quels leviers ? jeune public ?) </a:t>
            </a:r>
            <a:r>
              <a:rPr lang="fr-FR" sz="1867" b="1" dirty="0">
                <a:solidFill>
                  <a:srgbClr val="FF0000"/>
                </a:solidFill>
                <a:latin typeface="Verdana"/>
              </a:rPr>
              <a:t>Simon MOULINES – </a:t>
            </a:r>
            <a:r>
              <a:rPr lang="fr-FR" sz="1867" dirty="0">
                <a:solidFill>
                  <a:srgbClr val="FF0000"/>
                </a:solidFill>
                <a:latin typeface="Verdana"/>
              </a:rPr>
              <a:t>Direction de la Transition Ecologique et Energétique (DITEE).</a:t>
            </a:r>
          </a:p>
        </p:txBody>
      </p:sp>
    </p:spTree>
    <p:extLst>
      <p:ext uri="{BB962C8B-B14F-4D97-AF65-F5344CB8AC3E}">
        <p14:creationId xmlns:p14="http://schemas.microsoft.com/office/powerpoint/2010/main" val="3499142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B6D967C-F9C2-43AE-9D7C-385F369C9A3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5094" y="4535190"/>
            <a:ext cx="11617291" cy="1651478"/>
          </a:xfrm>
        </p:spPr>
        <p:txBody>
          <a:bodyPr lIns="91440" tIns="45720" rIns="91440" bIns="45720" anchor="t">
            <a:spAutoFit/>
          </a:bodyPr>
          <a:lstStyle/>
          <a:p>
            <a:r>
              <a:rPr lang="fr-FR" sz="1600" b="1">
                <a:cs typeface="Calibri"/>
              </a:rPr>
              <a:t>Comité de suivi : </a:t>
            </a:r>
            <a:r>
              <a:rPr lang="fr-FR" sz="1600">
                <a:cs typeface="Calibri"/>
              </a:rPr>
              <a:t> </a:t>
            </a:r>
            <a:r>
              <a:rPr lang="fr-FR" sz="1600" err="1">
                <a:cs typeface="Calibri"/>
              </a:rPr>
              <a:t>MSHs</a:t>
            </a:r>
            <a:r>
              <a:rPr lang="fr-FR" sz="1600">
                <a:cs typeface="Calibri"/>
              </a:rPr>
              <a:t>, Echelles et territoires (Brice </a:t>
            </a:r>
            <a:r>
              <a:rPr lang="fr-FR" sz="1600" err="1">
                <a:cs typeface="Calibri"/>
              </a:rPr>
              <a:t>Navereau</a:t>
            </a:r>
            <a:r>
              <a:rPr lang="fr-FR" sz="1600">
                <a:cs typeface="Calibri"/>
              </a:rPr>
              <a:t>), Antoine Foucault, Maud </a:t>
            </a:r>
            <a:r>
              <a:rPr lang="fr-FR" sz="1600" err="1">
                <a:cs typeface="Calibri"/>
              </a:rPr>
              <a:t>Murgue</a:t>
            </a:r>
            <a:r>
              <a:rPr lang="fr-FR" sz="1600">
                <a:cs typeface="Calibri"/>
              </a:rPr>
              <a:t>, Jean-Noël </a:t>
            </a:r>
            <a:r>
              <a:rPr lang="fr-FR" sz="1600" err="1">
                <a:cs typeface="Calibri"/>
              </a:rPr>
              <a:t>Murgia</a:t>
            </a:r>
            <a:r>
              <a:rPr lang="fr-FR" sz="1600">
                <a:cs typeface="Calibri"/>
              </a:rPr>
              <a:t>, </a:t>
            </a:r>
            <a:r>
              <a:rPr lang="fr-FR" sz="1600" err="1">
                <a:cs typeface="Calibri"/>
              </a:rPr>
              <a:t>Meiling</a:t>
            </a:r>
            <a:r>
              <a:rPr lang="fr-FR" sz="1600">
                <a:cs typeface="Calibri"/>
              </a:rPr>
              <a:t> Lay-Son.</a:t>
            </a:r>
            <a:r>
              <a:rPr lang="fr-FR" sz="2100">
                <a:cs typeface="Calibri"/>
              </a:rPr>
              <a:t> </a:t>
            </a:r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1B710C5-07ED-49CF-A201-96A0B0AD6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3314" y="630978"/>
            <a:ext cx="9671331" cy="584775"/>
          </a:xfrm>
        </p:spPr>
        <p:txBody>
          <a:bodyPr/>
          <a:lstStyle/>
          <a:p>
            <a:r>
              <a:rPr lang="fr-FR" sz="3200" b="1" i="1"/>
              <a:t>Zéro déchets - METHODOLOGIE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CA2E97-4073-4B40-928D-9252004A170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fr-FR"/>
              <a:t>08/09/22</a:t>
            </a:r>
          </a:p>
        </p:txBody>
      </p:sp>
      <p:sp>
        <p:nvSpPr>
          <p:cNvPr id="6" name="Espace réservé du texte 1">
            <a:extLst>
              <a:ext uri="{FF2B5EF4-FFF2-40B4-BE49-F238E27FC236}">
                <a16:creationId xmlns:a16="http://schemas.microsoft.com/office/drawing/2014/main" id="{2F0FF77D-552B-4F46-801C-6D38FF4C1B66}"/>
              </a:ext>
            </a:extLst>
          </p:cNvPr>
          <p:cNvSpPr txBox="1">
            <a:spLocks/>
          </p:cNvSpPr>
          <p:nvPr/>
        </p:nvSpPr>
        <p:spPr>
          <a:xfrm>
            <a:off x="215095" y="5360929"/>
            <a:ext cx="11617291" cy="115922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cap="all">
                <a:cs typeface="Calibri"/>
              </a:rPr>
              <a:t>é</a:t>
            </a:r>
            <a:r>
              <a:rPr lang="fr-FR" b="1">
                <a:cs typeface="Calibri"/>
              </a:rPr>
              <a:t>quipes – chantier : </a:t>
            </a:r>
            <a:r>
              <a:rPr lang="fr-FR" b="1">
                <a:solidFill>
                  <a:srgbClr val="0070C0"/>
                </a:solidFill>
                <a:cs typeface="Calibri"/>
              </a:rPr>
              <a:t>Audrey Dupont-Camara, David Giband, Jérémie Cavé, </a:t>
            </a:r>
            <a:r>
              <a:rPr lang="fr-FR">
                <a:cs typeface="Calibri"/>
              </a:rPr>
              <a:t>Brice Navereau (Echelles et Territoires), Karine </a:t>
            </a:r>
            <a:r>
              <a:rPr lang="fr-FR" err="1">
                <a:cs typeface="Calibri"/>
              </a:rPr>
              <a:t>Freu</a:t>
            </a:r>
            <a:r>
              <a:rPr lang="fr-FR">
                <a:cs typeface="Calibri"/>
              </a:rPr>
              <a:t>, Maud </a:t>
            </a:r>
            <a:r>
              <a:rPr lang="fr-FR" err="1">
                <a:cs typeface="Calibri"/>
              </a:rPr>
              <a:t>Murgue</a:t>
            </a:r>
            <a:r>
              <a:rPr lang="fr-FR">
                <a:cs typeface="Calibri"/>
              </a:rPr>
              <a:t>, Jean-Noël </a:t>
            </a:r>
            <a:r>
              <a:rPr lang="fr-FR" err="1">
                <a:cs typeface="Calibri"/>
              </a:rPr>
              <a:t>Murgia</a:t>
            </a:r>
            <a:r>
              <a:rPr lang="fr-FR">
                <a:cs typeface="Calibri"/>
              </a:rPr>
              <a:t>, </a:t>
            </a:r>
            <a:r>
              <a:rPr lang="fr-FR" err="1">
                <a:cs typeface="Calibri"/>
              </a:rPr>
              <a:t>Meiling</a:t>
            </a:r>
            <a:r>
              <a:rPr lang="fr-FR">
                <a:cs typeface="Calibri"/>
              </a:rPr>
              <a:t> Lay-Son</a:t>
            </a:r>
          </a:p>
          <a:p>
            <a:endParaRPr lang="fr-FR" sz="2133"/>
          </a:p>
          <a:p>
            <a:r>
              <a:rPr lang="fr-FR" b="1">
                <a:cs typeface="Calibri"/>
              </a:rPr>
              <a:t>Evaluation embarquée: </a:t>
            </a:r>
            <a:r>
              <a:rPr lang="fr-FR">
                <a:cs typeface="Calibri"/>
              </a:rPr>
              <a:t>Maud </a:t>
            </a:r>
            <a:r>
              <a:rPr lang="fr-FR" err="1">
                <a:cs typeface="Calibri"/>
              </a:rPr>
              <a:t>Murgue</a:t>
            </a:r>
            <a:r>
              <a:rPr lang="fr-FR">
                <a:cs typeface="Calibri"/>
              </a:rPr>
              <a:t> et Brice </a:t>
            </a:r>
            <a:r>
              <a:rPr lang="fr-FR" err="1">
                <a:cs typeface="Calibri"/>
              </a:rPr>
              <a:t>Navereau</a:t>
            </a:r>
            <a:endParaRPr lang="fr-FR">
              <a:ea typeface="Verdana"/>
              <a:cs typeface="Calibri"/>
            </a:endParaRPr>
          </a:p>
        </p:txBody>
      </p:sp>
      <p:sp>
        <p:nvSpPr>
          <p:cNvPr id="8" name="Espace réservé du texte 1">
            <a:extLst>
              <a:ext uri="{FF2B5EF4-FFF2-40B4-BE49-F238E27FC236}">
                <a16:creationId xmlns:a16="http://schemas.microsoft.com/office/drawing/2014/main" id="{7C440349-8D85-4F2C-9DC6-3F8C675944E1}"/>
              </a:ext>
            </a:extLst>
          </p:cNvPr>
          <p:cNvSpPr txBox="1">
            <a:spLocks/>
          </p:cNvSpPr>
          <p:nvPr/>
        </p:nvSpPr>
        <p:spPr>
          <a:xfrm>
            <a:off x="287354" y="2001470"/>
            <a:ext cx="11713302" cy="206210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/>
              <a:t>Equipe projet Région</a:t>
            </a:r>
            <a:r>
              <a:rPr lang="fr-FR" b="1"/>
              <a:t>: Antoine Foucault, Laurène </a:t>
            </a:r>
            <a:r>
              <a:rPr lang="fr-FR" b="1" err="1"/>
              <a:t>Streiff</a:t>
            </a:r>
            <a:r>
              <a:rPr lang="fr-FR" b="1"/>
              <a:t>, Simon Moulines, Philippe </a:t>
            </a:r>
            <a:r>
              <a:rPr lang="fr-FR" b="1" err="1"/>
              <a:t>Haertel</a:t>
            </a:r>
            <a:r>
              <a:rPr lang="fr-FR" b="1"/>
              <a:t>, Meiling Lay-Son</a:t>
            </a:r>
          </a:p>
          <a:p>
            <a:endParaRPr lang="fr-FR"/>
          </a:p>
          <a:p>
            <a:pPr marL="285750" indent="-285750">
              <a:buFontTx/>
              <a:buChar char="-"/>
            </a:pPr>
            <a:r>
              <a:rPr lang="fr-FR"/>
              <a:t>S’appuyer sur des compétences existantes </a:t>
            </a:r>
          </a:p>
          <a:p>
            <a:pPr marL="285750" indent="-285750">
              <a:buFontTx/>
              <a:buChar char="-"/>
            </a:pPr>
            <a:r>
              <a:rPr lang="fr-FR"/>
              <a:t>Projets courts (12-18 mois)</a:t>
            </a:r>
          </a:p>
          <a:p>
            <a:pPr marL="285750" indent="-285750">
              <a:buFontTx/>
              <a:buChar char="-"/>
            </a:pPr>
            <a:r>
              <a:rPr lang="fr-FR"/>
              <a:t>Dimension opérationnelle (living </a:t>
            </a:r>
            <a:r>
              <a:rPr lang="fr-FR" err="1"/>
              <a:t>lab</a:t>
            </a:r>
            <a:r>
              <a:rPr lang="fr-FR"/>
              <a:t>)</a:t>
            </a:r>
          </a:p>
          <a:p>
            <a:pPr marL="285750" indent="-285750">
              <a:buFontTx/>
              <a:buChar char="-"/>
            </a:pPr>
            <a:r>
              <a:rPr lang="fr-FR"/>
              <a:t>Note de cadrage</a:t>
            </a:r>
          </a:p>
          <a:p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E6BE9A-2D80-4ED2-B20A-5D1C2FE83AF2}"/>
              </a:ext>
            </a:extLst>
          </p:cNvPr>
          <p:cNvSpPr/>
          <p:nvPr/>
        </p:nvSpPr>
        <p:spPr>
          <a:xfrm>
            <a:off x="215095" y="2674841"/>
            <a:ext cx="5054817" cy="127180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13491CC-1FA8-4CE7-BD82-9C2185E0F1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256" y="2927308"/>
            <a:ext cx="820791" cy="548688"/>
          </a:xfrm>
          <a:prstGeom prst="rect">
            <a:avLst/>
          </a:prstGeom>
        </p:spPr>
      </p:pic>
      <p:sp>
        <p:nvSpPr>
          <p:cNvPr id="10" name="Espace réservé du texte 1">
            <a:extLst>
              <a:ext uri="{FF2B5EF4-FFF2-40B4-BE49-F238E27FC236}">
                <a16:creationId xmlns:a16="http://schemas.microsoft.com/office/drawing/2014/main" id="{CC4C074A-F46C-4F99-A979-45C4A5EF791B}"/>
              </a:ext>
            </a:extLst>
          </p:cNvPr>
          <p:cNvSpPr txBox="1">
            <a:spLocks/>
          </p:cNvSpPr>
          <p:nvPr/>
        </p:nvSpPr>
        <p:spPr>
          <a:xfrm>
            <a:off x="6330152" y="2674841"/>
            <a:ext cx="5861848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2133" b="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0" indent="0" algn="just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1333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0" indent="0" algn="l" defTabSz="1219170" rtl="0" eaLnBrk="1" latinLnBrk="0" hangingPunct="1">
              <a:spcBef>
                <a:spcPts val="0"/>
              </a:spcBef>
              <a:buFont typeface="Arial" pitchFamily="34" charset="0"/>
              <a:buNone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333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1333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/>
              <a:t>Maison de Sciences de l’Homme - Sciences et Société Unies pour un autre Développement (MSH SUD) </a:t>
            </a:r>
          </a:p>
          <a:p>
            <a:endParaRPr lang="fr-FR" sz="1600"/>
          </a:p>
          <a:p>
            <a:r>
              <a:rPr lang="fr-FR" sz="1600"/>
              <a:t>Maison de Sciences de l’Homme et de la Société de Toulouse (MSHS-T) </a:t>
            </a:r>
          </a:p>
        </p:txBody>
      </p:sp>
    </p:spTree>
    <p:extLst>
      <p:ext uri="{BB962C8B-B14F-4D97-AF65-F5344CB8AC3E}">
        <p14:creationId xmlns:p14="http://schemas.microsoft.com/office/powerpoint/2010/main" val="286119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9E5654-6366-413E-B0C3-63DA233BD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/>
            <a:r>
              <a:rPr lang="fr-FR">
                <a:solidFill>
                  <a:srgbClr val="C90C0F"/>
                </a:solidFill>
                <a:latin typeface="Verdana"/>
              </a:rPr>
              <a:t>08/09/22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E85A7CD-FC54-4697-BB7D-1627DF1E2B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60663" y="397062"/>
            <a:ext cx="9431337" cy="585787"/>
          </a:xfrm>
          <a:prstGeom prst="rect">
            <a:avLst/>
          </a:prstGeom>
        </p:spPr>
        <p:txBody>
          <a:bodyPr/>
          <a:lstStyle/>
          <a:p>
            <a:r>
              <a:rPr lang="fr-FR" sz="3200" b="1"/>
              <a:t>Chercheurs partenaires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D868506C-6B6D-42D7-BE4A-F6C6AC14F34E}"/>
              </a:ext>
            </a:extLst>
          </p:cNvPr>
          <p:cNvSpPr txBox="1"/>
          <p:nvPr/>
        </p:nvSpPr>
        <p:spPr>
          <a:xfrm>
            <a:off x="2720806" y="1553859"/>
            <a:ext cx="875901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defTabSz="457200"/>
            <a:r>
              <a:rPr lang="fr-FR" sz="1200" b="1" dirty="0">
                <a:solidFill>
                  <a:srgbClr val="C00000"/>
                </a:solidFill>
              </a:rPr>
              <a:t>Jérémie Cavé </a:t>
            </a:r>
            <a:endParaRPr lang="fr-FR" sz="1200" b="1" dirty="0">
              <a:solidFill>
                <a:srgbClr val="C00000"/>
              </a:solidFill>
              <a:ea typeface="Verdana"/>
            </a:endParaRPr>
          </a:p>
          <a:p>
            <a:pPr algn="just" defTabSz="457200"/>
            <a:r>
              <a:rPr lang="fr-FR" sz="1200" dirty="0"/>
              <a:t>Docteur en Aménagement de l'espace et Urbanisme et diplômé de Sciences Po Paris. </a:t>
            </a:r>
            <a:endParaRPr lang="fr-FR" sz="1200" dirty="0">
              <a:ea typeface="Verdana"/>
            </a:endParaRPr>
          </a:p>
          <a:p>
            <a:pPr algn="just" defTabSz="457200"/>
            <a:r>
              <a:rPr lang="fr-FR" sz="1200" dirty="0"/>
              <a:t>Il est consultant indépendant en écologie urbaine. Il enseigne à Sciences Po Toulouse et à AgroParisTe</a:t>
            </a:r>
            <a:r>
              <a:rPr lang="fr-FR" sz="1200" dirty="0">
                <a:solidFill>
                  <a:srgbClr val="0070C0"/>
                </a:solidFill>
              </a:rPr>
              <a:t>c</a:t>
            </a:r>
            <a:r>
              <a:rPr lang="fr-FR" sz="1200" dirty="0"/>
              <a:t>h.</a:t>
            </a:r>
            <a:endParaRPr lang="fr-FR" sz="1200" dirty="0">
              <a:ea typeface="Verdana"/>
            </a:endParaRPr>
          </a:p>
          <a:p>
            <a:pPr algn="just" defTabSz="457200"/>
            <a:endParaRPr lang="fr-FR" sz="1200" b="1" dirty="0">
              <a:solidFill>
                <a:prstClr val="black"/>
              </a:solidFill>
            </a:endParaRPr>
          </a:p>
          <a:p>
            <a:pPr algn="just" defTabSz="457200"/>
            <a:r>
              <a:rPr lang="fr-FR" sz="1200" b="1" dirty="0"/>
              <a:t>Thèmes de recherche : </a:t>
            </a:r>
            <a:r>
              <a:rPr lang="fr-FR" sz="1200" dirty="0"/>
              <a:t>économie politique de la gestion des déchets urbains, déchets miniers </a:t>
            </a:r>
            <a:endParaRPr lang="fr-FR" dirty="0">
              <a:solidFill>
                <a:srgbClr val="0070C0"/>
              </a:solidFill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C0987926-ABA3-4EFB-845D-7DA1C7131820}"/>
              </a:ext>
            </a:extLst>
          </p:cNvPr>
          <p:cNvSpPr txBox="1"/>
          <p:nvPr/>
        </p:nvSpPr>
        <p:spPr>
          <a:xfrm>
            <a:off x="2719328" y="3236161"/>
            <a:ext cx="87532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457200"/>
            <a:r>
              <a:rPr lang="fr-FR" sz="1200" b="1">
                <a:solidFill>
                  <a:srgbClr val="C00000"/>
                </a:solidFill>
              </a:rPr>
              <a:t>David </a:t>
            </a:r>
            <a:r>
              <a:rPr lang="fr-FR" sz="1200" b="1" err="1">
                <a:solidFill>
                  <a:srgbClr val="C00000"/>
                </a:solidFill>
              </a:rPr>
              <a:t>Giband</a:t>
            </a:r>
            <a:r>
              <a:rPr lang="fr-FR" sz="1200" b="1">
                <a:solidFill>
                  <a:srgbClr val="C00000"/>
                </a:solidFill>
              </a:rPr>
              <a:t> </a:t>
            </a:r>
          </a:p>
          <a:p>
            <a:pPr algn="just" defTabSz="457200"/>
            <a:r>
              <a:rPr lang="fr-FR" sz="1200">
                <a:solidFill>
                  <a:prstClr val="black"/>
                </a:solidFill>
              </a:rPr>
              <a:t>Professeur des Universités / Géographie-Aménagement, Université de Perpignan Via </a:t>
            </a:r>
            <a:r>
              <a:rPr lang="fr-FR" sz="1200" err="1">
                <a:solidFill>
                  <a:prstClr val="black"/>
                </a:solidFill>
              </a:rPr>
              <a:t>Domitia</a:t>
            </a:r>
            <a:r>
              <a:rPr lang="fr-FR" sz="1200">
                <a:solidFill>
                  <a:prstClr val="black"/>
                </a:solidFill>
              </a:rPr>
              <a:t>, Laboratoire ART-DEV</a:t>
            </a:r>
          </a:p>
          <a:p>
            <a:pPr algn="just" defTabSz="457200"/>
            <a:endParaRPr lang="fr-FR" sz="1200">
              <a:solidFill>
                <a:prstClr val="black"/>
              </a:solidFill>
            </a:endParaRPr>
          </a:p>
          <a:p>
            <a:pPr algn="just" defTabSz="457200"/>
            <a:r>
              <a:rPr lang="fr-FR" sz="1200" b="1">
                <a:solidFill>
                  <a:prstClr val="black"/>
                </a:solidFill>
              </a:rPr>
              <a:t>Thèmes de recherche : </a:t>
            </a:r>
            <a:r>
              <a:rPr lang="fr-FR" sz="1200">
                <a:solidFill>
                  <a:prstClr val="black"/>
                </a:solidFill>
              </a:rPr>
              <a:t>les politiques urbaines, la politique de la ville, les inégalités, les métropoles, la géographie urbaine et sociale, sur différents terrains d’études (États-Unis, France, Espagne)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888294A-F20C-4B88-BDFE-26343EBC521E}"/>
              </a:ext>
            </a:extLst>
          </p:cNvPr>
          <p:cNvSpPr txBox="1"/>
          <p:nvPr/>
        </p:nvSpPr>
        <p:spPr>
          <a:xfrm>
            <a:off x="2679970" y="4877714"/>
            <a:ext cx="873570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 defTabSz="457200"/>
            <a:r>
              <a:rPr lang="fr-FR" sz="1200" b="1" dirty="0">
                <a:solidFill>
                  <a:srgbClr val="C00000"/>
                </a:solidFill>
              </a:rPr>
              <a:t>Audrey Dupont- Camara</a:t>
            </a:r>
          </a:p>
          <a:p>
            <a:pPr algn="just" defTabSz="457200"/>
            <a:r>
              <a:rPr lang="fr-FR" sz="1200" dirty="0"/>
              <a:t>Doctorante en aménagement (Formation en anthropologie), Université de Perpignan VD, Laboratoire ART-DEV</a:t>
            </a:r>
            <a:endParaRPr lang="fr-FR" sz="1200" dirty="0">
              <a:ea typeface="Verdana"/>
            </a:endParaRPr>
          </a:p>
          <a:p>
            <a:pPr algn="just" defTabSz="457200"/>
            <a:endParaRPr lang="fr-FR" sz="1200" dirty="0">
              <a:solidFill>
                <a:prstClr val="black"/>
              </a:solidFill>
            </a:endParaRPr>
          </a:p>
          <a:p>
            <a:pPr algn="just" defTabSz="457200"/>
            <a:r>
              <a:rPr lang="fr-FR" sz="1200" b="1" dirty="0"/>
              <a:t>Titre de sa thèse en cours :</a:t>
            </a:r>
            <a:r>
              <a:rPr lang="fr-FR" sz="1200" dirty="0"/>
              <a:t> "Déchets du BTP et Economie Circulaire en Occitanie : de la matière déchue au matériau socio-politique ! Une lecture matérielle pour saisir la fabrique des transitions écologiques dans la construction en région."</a:t>
            </a:r>
            <a:endParaRPr lang="fr-FR" sz="1200" b="1" dirty="0"/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08F0B811-7081-43D1-9158-3CEF97D6C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5" y="1558682"/>
            <a:ext cx="1205349" cy="119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>
            <a:extLst>
              <a:ext uri="{FF2B5EF4-FFF2-40B4-BE49-F238E27FC236}">
                <a16:creationId xmlns:a16="http://schemas.microsoft.com/office/drawing/2014/main" id="{96A3A1D1-DE13-46EF-85C3-F1A15F1B2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4" y="3279636"/>
            <a:ext cx="1205349" cy="118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E15CC2AD-9598-43F1-BC8A-2FCACC6824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374" y="4877714"/>
            <a:ext cx="1205351" cy="120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3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9E5654-6366-413E-B0C3-63DA233BD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1219170"/>
            <a:r>
              <a:rPr lang="fr-FR">
                <a:solidFill>
                  <a:srgbClr val="C90C0F"/>
                </a:solidFill>
                <a:latin typeface="Verdana"/>
              </a:rPr>
              <a:t>08/09/22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FE85A7CD-FC54-4697-BB7D-1627DF1E2B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60663" y="397062"/>
            <a:ext cx="9431337" cy="585787"/>
          </a:xfrm>
          <a:prstGeom prst="rect">
            <a:avLst/>
          </a:prstGeom>
        </p:spPr>
        <p:txBody>
          <a:bodyPr/>
          <a:lstStyle/>
          <a:p>
            <a:r>
              <a:rPr lang="fr-FR" sz="3200" b="1"/>
              <a:t>Les évolutions du chantier</a:t>
            </a:r>
          </a:p>
        </p:txBody>
      </p:sp>
      <p:sp>
        <p:nvSpPr>
          <p:cNvPr id="21" name="Espace réservé du contenu 2">
            <a:extLst>
              <a:ext uri="{FF2B5EF4-FFF2-40B4-BE49-F238E27FC236}">
                <a16:creationId xmlns:a16="http://schemas.microsoft.com/office/drawing/2014/main" id="{757BCFD1-9456-4D2B-8A37-ADDDB3FFE922}"/>
              </a:ext>
            </a:extLst>
          </p:cNvPr>
          <p:cNvSpPr txBox="1">
            <a:spLocks/>
          </p:cNvSpPr>
          <p:nvPr/>
        </p:nvSpPr>
        <p:spPr>
          <a:xfrm>
            <a:off x="518358" y="1824055"/>
            <a:ext cx="11164308" cy="472529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1143000" indent="-1143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fr-FR" sz="1867" b="1">
                <a:solidFill>
                  <a:srgbClr val="000000"/>
                </a:solidFill>
                <a:latin typeface="Verdana"/>
              </a:rPr>
              <a:t>Zéro Déchet</a:t>
            </a:r>
          </a:p>
          <a:p>
            <a:pPr defTabSz="1219170"/>
            <a:r>
              <a:rPr lang="fr-FR" sz="1850">
                <a:solidFill>
                  <a:srgbClr val="000000"/>
                </a:solidFill>
                <a:latin typeface="Verdana"/>
                <a:cs typeface="Calibri"/>
              </a:rPr>
              <a:t>Besoin : identifier les leviers pour une transition comportementale </a:t>
            </a:r>
            <a:endParaRPr lang="fr-FR" sz="1850">
              <a:solidFill>
                <a:srgbClr val="000000"/>
              </a:solidFill>
              <a:latin typeface="Verdana"/>
              <a:ea typeface="Verdana"/>
            </a:endParaRPr>
          </a:p>
          <a:p>
            <a:pPr defTabSz="1219170"/>
            <a:r>
              <a:rPr lang="fr-FR" sz="1867">
                <a:solidFill>
                  <a:srgbClr val="000000"/>
                </a:solidFill>
                <a:latin typeface="Verdana"/>
              </a:rPr>
              <a:t>Manifestations : état de l’art</a:t>
            </a:r>
          </a:p>
          <a:p>
            <a:pPr defTabSz="1219170"/>
            <a:endParaRPr lang="fr-FR" sz="1867">
              <a:solidFill>
                <a:srgbClr val="000000"/>
              </a:solidFill>
              <a:latin typeface="Verdana"/>
            </a:endParaRPr>
          </a:p>
          <a:p>
            <a:pPr defTabSz="1219170"/>
            <a:r>
              <a:rPr lang="fr-FR" sz="1867" b="1">
                <a:solidFill>
                  <a:srgbClr val="000000"/>
                </a:solidFill>
                <a:latin typeface="Verdana"/>
              </a:rPr>
              <a:t>Déchets dans le bâtiment</a:t>
            </a:r>
          </a:p>
          <a:p>
            <a:pPr defTabSz="1219170"/>
            <a:r>
              <a:rPr lang="fr-FR" sz="1850">
                <a:solidFill>
                  <a:srgbClr val="000000"/>
                </a:solidFill>
                <a:latin typeface="Verdana"/>
                <a:cs typeface="Calibri"/>
              </a:rPr>
              <a:t>Besoin : un point aveugle à combler, et la Responsabilité Elargie aux Producteurs</a:t>
            </a:r>
            <a:endParaRPr lang="fr-FR" sz="1850">
              <a:solidFill>
                <a:srgbClr val="000000"/>
              </a:solidFill>
              <a:latin typeface="Verdana"/>
              <a:ea typeface="Verdana"/>
            </a:endParaRPr>
          </a:p>
          <a:p>
            <a:pPr defTabSz="1219170"/>
            <a:r>
              <a:rPr lang="fr-FR" sz="1867">
                <a:solidFill>
                  <a:srgbClr val="000000"/>
                </a:solidFill>
                <a:latin typeface="Verdana"/>
              </a:rPr>
              <a:t>Manifestation : présentations croisées chercheurs – Région</a:t>
            </a:r>
          </a:p>
          <a:p>
            <a:pPr defTabSz="1219170"/>
            <a:endParaRPr lang="fr-FR" sz="1867">
              <a:solidFill>
                <a:srgbClr val="000000"/>
              </a:solidFill>
              <a:latin typeface="Verdana"/>
            </a:endParaRPr>
          </a:p>
          <a:p>
            <a:pPr defTabSz="1219170"/>
            <a:r>
              <a:rPr lang="fr-FR" sz="1867" b="1">
                <a:solidFill>
                  <a:srgbClr val="000000"/>
                </a:solidFill>
                <a:latin typeface="Verdana"/>
              </a:rPr>
              <a:t>Plan Habitat Durable</a:t>
            </a:r>
          </a:p>
          <a:p>
            <a:pPr defTabSz="1219170"/>
            <a:r>
              <a:rPr lang="fr-FR" sz="1867">
                <a:solidFill>
                  <a:srgbClr val="000000"/>
                </a:solidFill>
                <a:latin typeface="Verdana"/>
              </a:rPr>
              <a:t>Besoin : une opportunité d’une politique en construction</a:t>
            </a:r>
          </a:p>
          <a:p>
            <a:pPr defTabSz="1219170"/>
            <a:r>
              <a:rPr lang="fr-FR" sz="1867">
                <a:solidFill>
                  <a:srgbClr val="000000"/>
                </a:solidFill>
                <a:latin typeface="Verdana"/>
              </a:rPr>
              <a:t>Manifestations : </a:t>
            </a:r>
          </a:p>
          <a:p>
            <a:pPr marL="342900" indent="-342900" defTabSz="1219170">
              <a:buFontTx/>
              <a:buChar char="-"/>
            </a:pPr>
            <a:r>
              <a:rPr lang="fr-FR" sz="1850">
                <a:solidFill>
                  <a:srgbClr val="000000"/>
                </a:solidFill>
                <a:latin typeface="Verdana"/>
                <a:cs typeface="Calibri"/>
              </a:rPr>
              <a:t>Interrogations et approfondissements des prémices du Plan : rapport </a:t>
            </a:r>
            <a:r>
              <a:rPr lang="fr-FR" sz="1850" err="1">
                <a:solidFill>
                  <a:srgbClr val="000000"/>
                </a:solidFill>
                <a:latin typeface="Verdana"/>
                <a:cs typeface="Calibri"/>
              </a:rPr>
              <a:t>Gardinal</a:t>
            </a:r>
            <a:r>
              <a:rPr lang="fr-FR" sz="1850">
                <a:solidFill>
                  <a:srgbClr val="000000"/>
                </a:solidFill>
                <a:latin typeface="Verdana"/>
                <a:cs typeface="Calibri"/>
              </a:rPr>
              <a:t> plus note</a:t>
            </a:r>
            <a:endParaRPr lang="fr-FR" sz="1867">
              <a:solidFill>
                <a:srgbClr val="000000"/>
              </a:solidFill>
              <a:latin typeface="Verdana"/>
            </a:endParaRPr>
          </a:p>
          <a:p>
            <a:pPr marL="342900" indent="-342900" defTabSz="1219170">
              <a:buFontTx/>
              <a:buChar char="-"/>
            </a:pPr>
            <a:r>
              <a:rPr lang="fr-FR" sz="1867">
                <a:solidFill>
                  <a:srgbClr val="000000"/>
                </a:solidFill>
                <a:latin typeface="Verdana"/>
              </a:rPr>
              <a:t>Pistes pour des préconisations : les concepts (glossaire), les territoires</a:t>
            </a:r>
          </a:p>
          <a:p>
            <a:pPr marL="342900" indent="-342900" defTabSz="1219170">
              <a:buFontTx/>
              <a:buChar char="-"/>
            </a:pPr>
            <a:r>
              <a:rPr lang="fr-FR" sz="1867">
                <a:solidFill>
                  <a:srgbClr val="000000"/>
                </a:solidFill>
                <a:latin typeface="Verdana"/>
              </a:rPr>
              <a:t>Les évocations des axes du Plan Habitat Durable, les thèmes phares, définition, enjeux et documentation associée</a:t>
            </a:r>
          </a:p>
        </p:txBody>
      </p:sp>
    </p:spTree>
    <p:extLst>
      <p:ext uri="{BB962C8B-B14F-4D97-AF65-F5344CB8AC3E}">
        <p14:creationId xmlns:p14="http://schemas.microsoft.com/office/powerpoint/2010/main" val="1119771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2BB47B2C-794C-45F4-97D2-E0621939F0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0015" y="2170498"/>
            <a:ext cx="11008427" cy="4515310"/>
          </a:xfrm>
        </p:spPr>
        <p:txBody>
          <a:bodyPr/>
          <a:lstStyle/>
          <a:p>
            <a:r>
              <a:rPr lang="fr-FR" sz="1800"/>
              <a:t>Quelques enjeux identifiés:</a:t>
            </a:r>
          </a:p>
          <a:p>
            <a:endParaRPr lang="fr-FR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/>
              <a:t>Mieux connaître le </a:t>
            </a:r>
            <a:r>
              <a:rPr lang="fr-FR" sz="1800" b="1"/>
              <a:t>tissu économique et les pratiques</a:t>
            </a:r>
            <a:r>
              <a:rPr lang="fr-FR" sz="1800"/>
              <a:t> </a:t>
            </a:r>
          </a:p>
          <a:p>
            <a:endParaRPr lang="fr-FR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/>
              <a:t>Améliorer la connaissance sur les </a:t>
            </a:r>
            <a:r>
              <a:rPr lang="fr-FR" sz="1800" b="1"/>
              <a:t>données des déchets et du BTP </a:t>
            </a:r>
            <a:r>
              <a:rPr lang="fr-FR" sz="1600"/>
              <a:t>(Création d’un Observatoire de matériaux, Constitution d’un groupe de travail </a:t>
            </a:r>
            <a:r>
              <a:rPr lang="fr-FR" sz="1600" err="1"/>
              <a:t>ad’hoc</a:t>
            </a:r>
            <a:r>
              <a:rPr lang="fr-FR" sz="1600"/>
              <a:t>)</a:t>
            </a:r>
          </a:p>
          <a:p>
            <a:endParaRPr lang="fr-FR" sz="16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/>
              <a:t>Mieux saisir l’empreinte environnementale d’un centre urbain en utilisant l’approche </a:t>
            </a:r>
            <a:r>
              <a:rPr lang="fr-FR" sz="1800" b="1"/>
              <a:t>métabolisme urbain / territorial </a:t>
            </a:r>
          </a:p>
          <a:p>
            <a:endParaRPr lang="fr-FR" sz="18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/>
              <a:t>S’attaquer à la </a:t>
            </a:r>
            <a:r>
              <a:rPr lang="fr-FR" sz="1800" b="1"/>
              <a:t>formation des acteurs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/>
              <a:t>Accompagner les petites entreprise à la </a:t>
            </a:r>
            <a:r>
              <a:rPr lang="fr-FR" sz="1800" b="1"/>
              <a:t>mise en place de la nouvelle REP</a:t>
            </a:r>
          </a:p>
          <a:p>
            <a:endParaRPr lang="fr-FR" sz="18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/>
              <a:t>Travailler sur </a:t>
            </a:r>
            <a:r>
              <a:rPr lang="fr-FR" sz="1800" b="1"/>
              <a:t>l’évolution de pratiques/comportement </a:t>
            </a:r>
            <a:r>
              <a:rPr lang="fr-FR" sz="1800"/>
              <a:t>en associant les PME/TPE aux discussions</a:t>
            </a:r>
          </a:p>
          <a:p>
            <a:pPr lvl="1"/>
            <a:endParaRPr lang="fr-FR" b="1"/>
          </a:p>
          <a:p>
            <a:r>
              <a:rPr lang="fr-FR"/>
              <a:t>		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D3511EEC-E8A2-4485-8508-97A9CECFE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8317" y="461372"/>
            <a:ext cx="9431636" cy="995209"/>
          </a:xfrm>
        </p:spPr>
        <p:txBody>
          <a:bodyPr/>
          <a:lstStyle/>
          <a:p>
            <a:r>
              <a:rPr lang="fr-FR" b="1" cap="none"/>
              <a:t>Représentations et pratiques liées aux déchets industriels et de la construction </a:t>
            </a:r>
            <a:r>
              <a:rPr lang="fr-FR" cap="none"/>
              <a:t> </a:t>
            </a:r>
            <a:r>
              <a:rPr lang="fr-FR" sz="3200" b="1"/>
              <a:t>		 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3EF112-E8D8-436F-ABCB-FAE987AFD36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r>
              <a:rPr lang="fr-FR"/>
              <a:t>08/09/22</a:t>
            </a:r>
          </a:p>
        </p:txBody>
      </p:sp>
    </p:spTree>
    <p:extLst>
      <p:ext uri="{BB962C8B-B14F-4D97-AF65-F5344CB8AC3E}">
        <p14:creationId xmlns:p14="http://schemas.microsoft.com/office/powerpoint/2010/main" val="4192672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5CDEB30-6045-495E-9B9F-78D2A00C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fr-FR"/>
              <a:t>08/09/22</a:t>
            </a:r>
          </a:p>
        </p:txBody>
      </p:sp>
      <p:sp>
        <p:nvSpPr>
          <p:cNvPr id="32" name="Titre 2">
            <a:extLst>
              <a:ext uri="{FF2B5EF4-FFF2-40B4-BE49-F238E27FC236}">
                <a16:creationId xmlns:a16="http://schemas.microsoft.com/office/drawing/2014/main" id="{1ED29FD4-3BE4-775A-F06D-D48ADAAE3DE6}"/>
              </a:ext>
            </a:extLst>
          </p:cNvPr>
          <p:cNvSpPr txBox="1">
            <a:spLocks/>
          </p:cNvSpPr>
          <p:nvPr/>
        </p:nvSpPr>
        <p:spPr>
          <a:xfrm>
            <a:off x="2355417" y="157006"/>
            <a:ext cx="9431337" cy="585787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667" b="0" kern="12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sz="3200" b="1"/>
              <a:t>Contribution au Plan Habitat durable</a:t>
            </a:r>
          </a:p>
          <a:p>
            <a:r>
              <a:rPr lang="fr-FR" sz="2400"/>
              <a:t>Travail d’idéation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D99DD8BB-65D1-431B-AD44-14CCBEC9DFA1}"/>
              </a:ext>
            </a:extLst>
          </p:cNvPr>
          <p:cNvGrpSpPr/>
          <p:nvPr/>
        </p:nvGrpSpPr>
        <p:grpSpPr>
          <a:xfrm>
            <a:off x="602345" y="1220816"/>
            <a:ext cx="10856666" cy="5482305"/>
            <a:chOff x="602345" y="1220816"/>
            <a:chExt cx="10856666" cy="5482305"/>
          </a:xfrm>
        </p:grpSpPr>
        <p:grpSp>
          <p:nvGrpSpPr>
            <p:cNvPr id="4" name="Groupe 3">
              <a:extLst>
                <a:ext uri="{FF2B5EF4-FFF2-40B4-BE49-F238E27FC236}">
                  <a16:creationId xmlns:a16="http://schemas.microsoft.com/office/drawing/2014/main" id="{C504A89D-A88D-44C8-BD7C-28D04F89AB06}"/>
                </a:ext>
              </a:extLst>
            </p:cNvPr>
            <p:cNvGrpSpPr/>
            <p:nvPr/>
          </p:nvGrpSpPr>
          <p:grpSpPr>
            <a:xfrm>
              <a:off x="602345" y="1220816"/>
              <a:ext cx="10675240" cy="5482305"/>
              <a:chOff x="602345" y="1220816"/>
              <a:chExt cx="10675240" cy="5482305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69C47264-0572-FDF5-9605-2E129FA3C243}"/>
                  </a:ext>
                </a:extLst>
              </p:cNvPr>
              <p:cNvSpPr/>
              <p:nvPr/>
            </p:nvSpPr>
            <p:spPr>
              <a:xfrm>
                <a:off x="602345" y="1220817"/>
                <a:ext cx="2053768" cy="5404954"/>
              </a:xfrm>
              <a:prstGeom prst="rect">
                <a:avLst/>
              </a:prstGeom>
              <a:noFill/>
              <a:ln w="19050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chemeClr val="tx1"/>
                    </a:solidFill>
                  </a:ln>
                  <a:noFill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8D06764-6B8F-17F1-A654-FD6FA8BEE5A1}"/>
                  </a:ext>
                </a:extLst>
              </p:cNvPr>
              <p:cNvSpPr/>
              <p:nvPr/>
            </p:nvSpPr>
            <p:spPr>
              <a:xfrm>
                <a:off x="2757713" y="1220816"/>
                <a:ext cx="2053768" cy="5404953"/>
              </a:xfrm>
              <a:prstGeom prst="rect">
                <a:avLst/>
              </a:prstGeom>
              <a:noFill/>
              <a:ln w="1905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chemeClr val="tx1"/>
                    </a:solidFill>
                  </a:ln>
                  <a:noFill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B3367D20-AFDF-D2D3-365E-BE4AF3D9C865}"/>
                  </a:ext>
                </a:extLst>
              </p:cNvPr>
              <p:cNvSpPr/>
              <p:nvPr/>
            </p:nvSpPr>
            <p:spPr>
              <a:xfrm>
                <a:off x="4913081" y="1220817"/>
                <a:ext cx="2053768" cy="5404952"/>
              </a:xfrm>
              <a:prstGeom prst="rect">
                <a:avLst/>
              </a:prstGeom>
              <a:noFill/>
              <a:ln w="1905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chemeClr val="tx1"/>
                    </a:solidFill>
                  </a:ln>
                  <a:noFill/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3AA0222-FA08-1BCE-C7E8-671A37B2E79B}"/>
                  </a:ext>
                </a:extLst>
              </p:cNvPr>
              <p:cNvSpPr/>
              <p:nvPr/>
            </p:nvSpPr>
            <p:spPr>
              <a:xfrm>
                <a:off x="7068449" y="1220816"/>
                <a:ext cx="2053768" cy="5404951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chemeClr val="tx1"/>
                    </a:solidFill>
                  </a:ln>
                  <a:noFill/>
                </a:endParaRP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CD44A9B-C281-5EDF-1314-2797316D498A}"/>
                  </a:ext>
                </a:extLst>
              </p:cNvPr>
              <p:cNvSpPr/>
              <p:nvPr/>
            </p:nvSpPr>
            <p:spPr>
              <a:xfrm>
                <a:off x="9223817" y="1220817"/>
                <a:ext cx="2053768" cy="5404950"/>
              </a:xfrm>
              <a:prstGeom prst="rect">
                <a:avLst/>
              </a:prstGeom>
              <a:no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ln>
                    <a:solidFill>
                      <a:schemeClr val="tx1"/>
                    </a:solidFill>
                  </a:ln>
                  <a:noFill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F42FA57-4FFD-C784-6D03-22D235B24F7F}"/>
                  </a:ext>
                </a:extLst>
              </p:cNvPr>
              <p:cNvSpPr/>
              <p:nvPr/>
            </p:nvSpPr>
            <p:spPr>
              <a:xfrm>
                <a:off x="642258" y="1306286"/>
                <a:ext cx="1973941" cy="624114"/>
              </a:xfrm>
              <a:prstGeom prst="rect">
                <a:avLst/>
              </a:prstGeom>
              <a:solidFill>
                <a:srgbClr val="8AC6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4878C0-DCFB-1C75-6261-206FF6962BB8}"/>
                  </a:ext>
                </a:extLst>
              </p:cNvPr>
              <p:cNvSpPr/>
              <p:nvPr/>
            </p:nvSpPr>
            <p:spPr>
              <a:xfrm>
                <a:off x="2797626" y="1306286"/>
                <a:ext cx="1973941" cy="624114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A8DCAC5-4A42-CED2-B9A1-61741B5BCD54}"/>
                  </a:ext>
                </a:extLst>
              </p:cNvPr>
              <p:cNvSpPr/>
              <p:nvPr/>
            </p:nvSpPr>
            <p:spPr>
              <a:xfrm>
                <a:off x="4952994" y="1306286"/>
                <a:ext cx="1973941" cy="624114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1AF46FDC-1E39-5A35-88DF-14669F51F37E}"/>
                  </a:ext>
                </a:extLst>
              </p:cNvPr>
              <p:cNvSpPr/>
              <p:nvPr/>
            </p:nvSpPr>
            <p:spPr>
              <a:xfrm>
                <a:off x="7108362" y="1306286"/>
                <a:ext cx="1973941" cy="624114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4B4D751-A53E-2EF0-C3B8-4AAC8BAE0CC7}"/>
                  </a:ext>
                </a:extLst>
              </p:cNvPr>
              <p:cNvSpPr/>
              <p:nvPr/>
            </p:nvSpPr>
            <p:spPr>
              <a:xfrm>
                <a:off x="9263730" y="1282693"/>
                <a:ext cx="1973941" cy="624114"/>
              </a:xfrm>
              <a:prstGeom prst="rect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66AF6C9C-FB9F-DB14-BB2B-2AF996AFA573}"/>
                  </a:ext>
                </a:extLst>
              </p:cNvPr>
              <p:cNvSpPr txBox="1"/>
              <p:nvPr/>
            </p:nvSpPr>
            <p:spPr>
              <a:xfrm>
                <a:off x="1215927" y="1409984"/>
                <a:ext cx="97573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CLIMAT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875492BD-8ED0-486A-BFBD-823AEEDE1CDC}"/>
                  </a:ext>
                </a:extLst>
              </p:cNvPr>
              <p:cNvSpPr txBox="1"/>
              <p:nvPr/>
            </p:nvSpPr>
            <p:spPr>
              <a:xfrm>
                <a:off x="2936845" y="1325978"/>
                <a:ext cx="17723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ECONOMIE DE RESSOURCES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A667F796-7A2D-43B5-3FB0-CB071E926F88}"/>
                  </a:ext>
                </a:extLst>
              </p:cNvPr>
              <p:cNvSpPr txBox="1"/>
              <p:nvPr/>
            </p:nvSpPr>
            <p:spPr>
              <a:xfrm>
                <a:off x="5256160" y="1453527"/>
                <a:ext cx="12375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FILIERES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7E72754D-EEA4-7E35-902C-ABD78FBEAB65}"/>
                  </a:ext>
                </a:extLst>
              </p:cNvPr>
              <p:cNvSpPr txBox="1"/>
              <p:nvPr/>
            </p:nvSpPr>
            <p:spPr>
              <a:xfrm>
                <a:off x="7075719" y="1345625"/>
                <a:ext cx="197394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>
                    <a:solidFill>
                      <a:schemeClr val="bg1"/>
                    </a:solidFill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HABITAT POUR TOUS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B8A86197-C524-AA63-72C9-B83CE9A6F143}"/>
                  </a:ext>
                </a:extLst>
              </p:cNvPr>
              <p:cNvSpPr txBox="1"/>
              <p:nvPr/>
            </p:nvSpPr>
            <p:spPr>
              <a:xfrm>
                <a:off x="602345" y="1939109"/>
                <a:ext cx="2052768" cy="47640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 b="1" u="sng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Anthropocène 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Donut 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Indicateur : durée de vie d’un bâtiment 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Résilience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Conception de bâtiment à impact le plus limité (construction et fonctionnement)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Transition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Adaptation aux caractéristiques territoriales du climat (matériaux, quels types de constructions…)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Citoyens (comportements individuels)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Bio-climatisme</a:t>
                </a:r>
                <a:endParaRPr lang="fr-FR" sz="1600"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99D8383A-AB49-87A8-C9E2-0D6FF81273AA}"/>
                  </a:ext>
                </a:extLst>
              </p:cNvPr>
              <p:cNvSpPr txBox="1"/>
              <p:nvPr/>
            </p:nvSpPr>
            <p:spPr>
              <a:xfrm>
                <a:off x="2792581" y="2002732"/>
                <a:ext cx="2013355" cy="42330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 b="1" u="sng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Sobriété / évitement production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Circulation des matériaux, économie circulaire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 b="1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Connaissance des gisements 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Recyclage 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Coefficient de réversibilité, de changement de destination des bâtiments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Changements de pratiques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Valorisation technique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 b="1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Circuit court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Utiliser moins de matériaux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Energie renouvelable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1827CC6E-5261-1F5D-5589-AAEBCA49D23A}"/>
                  </a:ext>
                </a:extLst>
              </p:cNvPr>
              <p:cNvSpPr txBox="1"/>
              <p:nvPr/>
            </p:nvSpPr>
            <p:spPr>
              <a:xfrm>
                <a:off x="4952994" y="2015869"/>
                <a:ext cx="1973941" cy="4035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Rudologie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Temporalité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 b="1" u="sng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Urbanisme circulaire </a:t>
                </a:r>
                <a:endParaRPr lang="fr-FR" sz="1200" b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Valorisation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Règlementation, REP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Changements par les acteurs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 b="1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Formation</a:t>
                </a: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 / Capitalisation (savoir, savoir-faire)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Système, pensée systémique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Nouveaux matériaux, techniques de construction (innover)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Effet essaimage</a:t>
                </a:r>
              </a:p>
            </p:txBody>
          </p:sp>
          <p:sp>
            <p:nvSpPr>
              <p:cNvPr id="29" name="ZoneTexte 28">
                <a:extLst>
                  <a:ext uri="{FF2B5EF4-FFF2-40B4-BE49-F238E27FC236}">
                    <a16:creationId xmlns:a16="http://schemas.microsoft.com/office/drawing/2014/main" id="{C671138B-2C8F-FDAB-8453-C2078F223B72}"/>
                  </a:ext>
                </a:extLst>
              </p:cNvPr>
              <p:cNvSpPr txBox="1"/>
              <p:nvPr/>
            </p:nvSpPr>
            <p:spPr>
              <a:xfrm>
                <a:off x="7133754" y="2001355"/>
                <a:ext cx="1915906" cy="2783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Accueil (Région de l’accueil)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 b="1" u="sng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Espaces vulnérables</a:t>
                </a:r>
                <a:r>
                  <a:rPr lang="fr-FR" sz="1200" b="1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 </a:t>
                </a:r>
                <a:r>
                  <a:rPr lang="fr-FR" sz="1200" b="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– volet social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Logement acceptable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 b="1" u="sng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Habitabilité</a:t>
                </a: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 - Santé (One </a:t>
                </a:r>
                <a:r>
                  <a:rPr lang="fr-FR" sz="1200" err="1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health</a:t>
                </a: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)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Réduire les coûts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Habitat partagé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Intergénérationnel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D8D7720E-2EDD-58CB-5B67-E4B0572598A6}"/>
                  </a:ext>
                </a:extLst>
              </p:cNvPr>
              <p:cNvSpPr txBox="1"/>
              <p:nvPr/>
            </p:nvSpPr>
            <p:spPr>
              <a:xfrm>
                <a:off x="9256474" y="1965384"/>
                <a:ext cx="1973942" cy="4430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Espaces naturels en milieu urbain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 b="1" u="sng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Réciprocité/ Inter dépendance</a:t>
                </a:r>
                <a:endParaRPr lang="fr-FR" sz="1200" b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  <a:p>
                <a:pPr marL="0" lvl="0" indent="0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Calibri" panose="020F0502020204030204" pitchFamily="34" charset="0"/>
                  <a:buNone/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- Flux, métabolismes entre espaces urbains/ruraux</a:t>
                </a:r>
              </a:p>
              <a:p>
                <a:pPr marL="0" lvl="0" indent="0"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  <a:buFont typeface="Calibri" panose="020F0502020204030204" pitchFamily="34" charset="0"/>
                  <a:buNone/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- Attractivité/déprise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Visible/invisible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Espaces vacants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Déprise (territoire) / Attraction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 b="1" u="sng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Dépendance au pétrole (autosolisme…)</a:t>
                </a:r>
                <a:endParaRPr lang="fr-FR" sz="1200" b="1">
                  <a:effectLst/>
                  <a:latin typeface="RoBOTO CONDENSED" panose="02000000000000000000" pitchFamily="2" charset="0"/>
                  <a:ea typeface="RoBOTO CONDENSED" panose="02000000000000000000" pitchFamily="2" charset="0"/>
                </a:endParaRP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Métabolisme systémique</a:t>
                </a:r>
              </a:p>
              <a:p>
                <a:pPr>
                  <a:lnSpc>
                    <a:spcPct val="107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fr-FR" sz="1200">
                    <a:effectLst/>
                    <a:latin typeface="RoBOTO CONDENSED" panose="02000000000000000000" pitchFamily="2" charset="0"/>
                    <a:ea typeface="RoBOTO CONDENSED" panose="02000000000000000000" pitchFamily="2" charset="0"/>
                  </a:rPr>
                  <a:t>Multi-usages</a:t>
                </a:r>
                <a:endParaRPr lang="fr-FR" sz="1200">
                  <a:solidFill>
                    <a:srgbClr val="000000"/>
                  </a:solidFill>
                  <a:effectLst/>
                  <a:latin typeface="RoBOTO CONDENSED" panose="02000000000000000000" pitchFamily="2" charset="0"/>
                  <a:ea typeface="RoBOTO CONDENSED" panose="02000000000000000000" pitchFamily="2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C125E2B-38D6-41D3-0F24-FD8D7D61F003}"/>
                </a:ext>
              </a:extLst>
            </p:cNvPr>
            <p:cNvSpPr txBox="1"/>
            <p:nvPr/>
          </p:nvSpPr>
          <p:spPr>
            <a:xfrm>
              <a:off x="9263730" y="1423824"/>
              <a:ext cx="21952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600" b="1">
                  <a:solidFill>
                    <a:schemeClr val="bg1"/>
                  </a:solidFill>
                  <a:latin typeface="RoBOTO CONDENSED" panose="02000000000000000000" pitchFamily="2" charset="0"/>
                  <a:ea typeface="RoBOTO CONDENSED" panose="02000000000000000000" pitchFamily="2" charset="0"/>
                </a:rPr>
                <a:t>HABITAT INTEGRE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266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8D1C2E3-2EAB-D223-E99E-74A6CC04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5927" y="557183"/>
            <a:ext cx="946702" cy="366183"/>
          </a:xfrm>
        </p:spPr>
        <p:txBody>
          <a:bodyPr/>
          <a:lstStyle/>
          <a:p>
            <a:pPr algn="l"/>
            <a:r>
              <a:rPr lang="fr-FR"/>
              <a:t>08/M09/22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EF060F-5BFE-BB62-9561-FF4F51C9ECCE}"/>
              </a:ext>
            </a:extLst>
          </p:cNvPr>
          <p:cNvSpPr txBox="1">
            <a:spLocks/>
          </p:cNvSpPr>
          <p:nvPr/>
        </p:nvSpPr>
        <p:spPr>
          <a:xfrm>
            <a:off x="513846" y="1128505"/>
            <a:ext cx="11164308" cy="497929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1pPr>
            <a:lvl2pPr marL="0" indent="0" algn="just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sz="1000" b="1" kern="120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defRPr>
            </a:lvl2pPr>
            <a:lvl3pPr marL="1143000" indent="-11430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Work Sans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70"/>
            <a:r>
              <a:rPr lang="fr-FR" sz="2400" b="1" dirty="0">
                <a:solidFill>
                  <a:schemeClr val="accent1"/>
                </a:solidFill>
                <a:latin typeface="Verdana"/>
                <a:cs typeface="Calibri"/>
              </a:rPr>
              <a:t>Urbanisme circulaire</a:t>
            </a:r>
          </a:p>
          <a:p>
            <a:pPr defTabSz="1219170"/>
            <a:r>
              <a:rPr lang="fr-FR" sz="1850" dirty="0">
                <a:latin typeface="Verdana"/>
                <a:cs typeface="Calibri"/>
              </a:rPr>
              <a:t>L'urbanisme circulaire est un concept qui vise à donner plus d'usages urbains aux sols déjà artificialisés, au lieu d'en consommer de nouveaux.</a:t>
            </a:r>
            <a:endParaRPr lang="fr-FR" sz="1850" dirty="0">
              <a:latin typeface="Verdana"/>
              <a:ea typeface="Verdana"/>
              <a:cs typeface="Calibri"/>
            </a:endParaRPr>
          </a:p>
          <a:p>
            <a:pPr defTabSz="1219170"/>
            <a:r>
              <a:rPr lang="fr-FR" sz="1867" dirty="0">
                <a:solidFill>
                  <a:srgbClr val="000000"/>
                </a:solidFill>
                <a:latin typeface="Verdana"/>
              </a:rPr>
              <a:t>Plusieurs approches: Foncier, déconstruction, métabolisme territorial, urbanisme temporaire, usages, 4R</a:t>
            </a:r>
          </a:p>
          <a:p>
            <a:pPr defTabSz="1219170"/>
            <a:r>
              <a:rPr lang="fr-FR" sz="1850" b="1" dirty="0">
                <a:solidFill>
                  <a:srgbClr val="000000"/>
                </a:solidFill>
                <a:latin typeface="Verdana"/>
                <a:cs typeface="Calibri"/>
              </a:rPr>
              <a:t>Leviers : </a:t>
            </a:r>
            <a:endParaRPr lang="fr-FR" sz="1850" b="1" dirty="0">
              <a:solidFill>
                <a:srgbClr val="000000"/>
              </a:solidFill>
              <a:latin typeface="Verdana"/>
              <a:ea typeface="Verdana"/>
            </a:endParaRPr>
          </a:p>
          <a:p>
            <a:pPr marL="342900" indent="-342900" defTabSz="1219170">
              <a:buFont typeface="Arial" panose="020B0604020202020204" pitchFamily="34" charset="0"/>
              <a:buChar char="•"/>
            </a:pPr>
            <a:r>
              <a:rPr lang="fr-FR" sz="1867" dirty="0">
                <a:solidFill>
                  <a:srgbClr val="000000"/>
                </a:solidFill>
                <a:latin typeface="Verdana"/>
              </a:rPr>
              <a:t>Repenser le sol comme une ressource</a:t>
            </a:r>
          </a:p>
          <a:p>
            <a:pPr marL="342900" indent="-342900" defTabSz="1219170">
              <a:buFont typeface="Arial" panose="020B0604020202020204" pitchFamily="34" charset="0"/>
              <a:buChar char="•"/>
            </a:pPr>
            <a:r>
              <a:rPr lang="fr-FR" sz="1867" dirty="0">
                <a:solidFill>
                  <a:srgbClr val="000000"/>
                </a:solidFill>
                <a:latin typeface="Verdana"/>
              </a:rPr>
              <a:t>Investissement des friches</a:t>
            </a:r>
          </a:p>
          <a:p>
            <a:pPr marL="342900" indent="-342900" defTabSz="1219170">
              <a:buFont typeface="Arial" panose="020B0604020202020204" pitchFamily="34" charset="0"/>
              <a:buChar char="•"/>
            </a:pPr>
            <a:r>
              <a:rPr lang="fr-FR" sz="1867" dirty="0">
                <a:solidFill>
                  <a:srgbClr val="000000"/>
                </a:solidFill>
                <a:latin typeface="Verdana"/>
              </a:rPr>
              <a:t>Dialogue entre recherche et collectivités</a:t>
            </a:r>
          </a:p>
          <a:p>
            <a:pPr marL="342900" indent="-342900" defTabSz="1219170">
              <a:buFont typeface="Arial" panose="020B0604020202020204" pitchFamily="34" charset="0"/>
              <a:buChar char="•"/>
            </a:pPr>
            <a:r>
              <a:rPr lang="fr-FR" sz="1867" dirty="0">
                <a:solidFill>
                  <a:srgbClr val="000000"/>
                </a:solidFill>
                <a:latin typeface="Verdana"/>
              </a:rPr>
              <a:t>Sensibilisation des élus (toutes collectivités)</a:t>
            </a:r>
          </a:p>
          <a:p>
            <a:pPr defTabSz="1219170"/>
            <a:r>
              <a:rPr lang="fr-FR" sz="1850" b="1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Points de vigilance : </a:t>
            </a:r>
            <a:endParaRPr lang="fr-FR" sz="1850" dirty="0">
              <a:ea typeface="+mn-lt"/>
              <a:cs typeface="Calibri"/>
            </a:endParaRPr>
          </a:p>
          <a:p>
            <a:pPr marL="342900" indent="-342900" defTabSz="1219170">
              <a:buFont typeface="Arial,Sans-Serif"/>
              <a:buChar char="•"/>
            </a:pPr>
            <a:r>
              <a:rPr lang="fr-FR" sz="1850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Dépasser la question du foncier</a:t>
            </a:r>
            <a:endParaRPr lang="en-US" sz="1850" dirty="0">
              <a:ea typeface="+mn-lt"/>
              <a:cs typeface="Calibri"/>
            </a:endParaRPr>
          </a:p>
          <a:p>
            <a:pPr marL="342900" indent="-342900" defTabSz="1219170">
              <a:buFont typeface="Arial,Sans-Serif"/>
              <a:buChar char="•"/>
            </a:pPr>
            <a:r>
              <a:rPr lang="fr-FR" sz="1850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Être attentif aux productions immobilières </a:t>
            </a:r>
            <a:endParaRPr lang="en-US" sz="1850" dirty="0">
              <a:ea typeface="+mn-lt"/>
              <a:cs typeface="Calibri"/>
            </a:endParaRPr>
          </a:p>
          <a:p>
            <a:pPr defTabSz="1219170"/>
            <a:r>
              <a:rPr lang="fr-FR" sz="1850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    (besoins/demandes)</a:t>
            </a:r>
            <a:endParaRPr lang="en-US" sz="1850" dirty="0">
              <a:ea typeface="+mn-lt"/>
              <a:cs typeface="Calibri"/>
            </a:endParaRPr>
          </a:p>
          <a:p>
            <a:pPr marL="342900" indent="-342900" defTabSz="1219170">
              <a:buFont typeface="Arial,Sans-Serif"/>
              <a:buChar char="•"/>
            </a:pPr>
            <a:r>
              <a:rPr lang="fr-FR" sz="1850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Les réseaux </a:t>
            </a:r>
            <a:endParaRPr lang="en-US" sz="1850" dirty="0">
              <a:ea typeface="+mn-lt"/>
              <a:cs typeface="Calibri"/>
            </a:endParaRPr>
          </a:p>
          <a:p>
            <a:pPr defTabSz="1219170"/>
            <a:r>
              <a:rPr lang="fr-FR" sz="1850" b="1" dirty="0">
                <a:solidFill>
                  <a:srgbClr val="000000"/>
                </a:solidFill>
                <a:latin typeface="Verdana"/>
                <a:ea typeface="Verdana"/>
                <a:cs typeface="Calibri"/>
              </a:rPr>
              <a:t>Liens : </a:t>
            </a:r>
            <a:r>
              <a:rPr lang="fr-FR" sz="1850" dirty="0">
                <a:ea typeface="+mn-lt"/>
                <a:cs typeface="+mn-lt"/>
              </a:rPr>
              <a:t>rejoint la réciprocité par l'entrée écosystème </a:t>
            </a:r>
            <a:endParaRPr lang="fr-FR" sz="1850" b="1" dirty="0">
              <a:ea typeface="+mn-lt"/>
            </a:endParaRPr>
          </a:p>
          <a:p>
            <a:pPr defTabSz="1219170"/>
            <a:r>
              <a:rPr lang="fr-FR" sz="1850" dirty="0">
                <a:ea typeface="+mn-lt"/>
                <a:cs typeface="+mn-lt"/>
              </a:rPr>
              <a:t>et interdépendances</a:t>
            </a:r>
            <a:endParaRPr lang="fr-FR" sz="1850" b="1" dirty="0">
              <a:solidFill>
                <a:srgbClr val="000000"/>
              </a:solidFill>
              <a:latin typeface="Verdana"/>
              <a:ea typeface="Verdana"/>
            </a:endParaRPr>
          </a:p>
          <a:p>
            <a:pPr defTabSz="1219170"/>
            <a:endParaRPr lang="fr-FR" sz="1850" dirty="0">
              <a:solidFill>
                <a:srgbClr val="000000"/>
              </a:solidFill>
              <a:latin typeface="Verdana"/>
              <a:ea typeface="Verdana"/>
            </a:endParaRPr>
          </a:p>
        </p:txBody>
      </p:sp>
      <p:sp>
        <p:nvSpPr>
          <p:cNvPr id="4" name="Titre 2">
            <a:extLst>
              <a:ext uri="{FF2B5EF4-FFF2-40B4-BE49-F238E27FC236}">
                <a16:creationId xmlns:a16="http://schemas.microsoft.com/office/drawing/2014/main" id="{DED0044B-0D63-ED63-79A8-30EBC2D64D17}"/>
              </a:ext>
            </a:extLst>
          </p:cNvPr>
          <p:cNvSpPr txBox="1">
            <a:spLocks/>
          </p:cNvSpPr>
          <p:nvPr/>
        </p:nvSpPr>
        <p:spPr>
          <a:xfrm>
            <a:off x="2355417" y="157006"/>
            <a:ext cx="9431337" cy="585787"/>
          </a:xfrm>
          <a:prstGeom prst="rect">
            <a:avLst/>
          </a:prstGeom>
        </p:spPr>
        <p:txBody>
          <a:bodyPr/>
          <a:lstStyle>
            <a:lvl1pPr algn="l" defTabSz="1219170" rtl="0" eaLnBrk="1" latinLnBrk="0" hangingPunct="1">
              <a:spcBef>
                <a:spcPct val="0"/>
              </a:spcBef>
              <a:buNone/>
              <a:defRPr sz="2667" b="0" kern="1200">
                <a:solidFill>
                  <a:schemeClr val="tx1"/>
                </a:solidFill>
                <a:latin typeface="+mn-lt"/>
                <a:ea typeface="+mj-ea"/>
                <a:cs typeface="Arial" pitchFamily="34" charset="0"/>
              </a:defRPr>
            </a:lvl1pPr>
          </a:lstStyle>
          <a:p>
            <a:r>
              <a:rPr lang="fr-FR" sz="3200" b="1"/>
              <a:t>Contribution au Plan Habitat durable</a:t>
            </a:r>
          </a:p>
          <a:p>
            <a:r>
              <a:rPr lang="fr-FR" sz="2400"/>
              <a:t>Approfondissement des notions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0BB9941-9C91-24A3-A73B-A5A2EF82D4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70" y="3121981"/>
            <a:ext cx="4303217" cy="373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0636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Région Occitani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90C0F"/>
      </a:accent1>
      <a:accent2>
        <a:srgbClr val="C5C5C5"/>
      </a:accent2>
      <a:accent3>
        <a:srgbClr val="ECF4DC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égion Occitani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0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83CD5A481BF941BA8872D4EEA7DDF7" ma:contentTypeVersion="9" ma:contentTypeDescription="Crée un document." ma:contentTypeScope="" ma:versionID="2f5a37008852b5efd618d33b814b7075">
  <xsd:schema xmlns:xsd="http://www.w3.org/2001/XMLSchema" xmlns:xs="http://www.w3.org/2001/XMLSchema" xmlns:p="http://schemas.microsoft.com/office/2006/metadata/properties" xmlns:ns2="db32d3e8-0b34-4e7a-b519-f8c5fb0fd30e" targetNamespace="http://schemas.microsoft.com/office/2006/metadata/properties" ma:root="true" ma:fieldsID="a7679b817c3936282989929c90f04b93" ns2:_="">
    <xsd:import namespace="db32d3e8-0b34-4e7a-b519-f8c5fb0fd3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2d3e8-0b34-4e7a-b519-f8c5fb0fd3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Balises d’images" ma:readOnly="false" ma:fieldId="{5cf76f15-5ced-4ddc-b409-7134ff3c332f}" ma:taxonomyMulti="true" ma:sspId="62f7a2f3-1a64-4a1e-8676-bb546bf2c5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b32d3e8-0b34-4e7a-b519-f8c5fb0fd30e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FC10E11-A706-4B80-807C-CD8952FBBF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5FB798-C4DF-4440-A2E9-C647ABC3D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32d3e8-0b34-4e7a-b519-f8c5fb0fd30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985A43-C5FF-450F-B8FD-832FAE7F9A4B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db32d3e8-0b34-4e7a-b519-f8c5fb0fd30e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1228</Words>
  <Application>Microsoft Office PowerPoint</Application>
  <PresentationFormat>Grand écran</PresentationFormat>
  <Paragraphs>208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Arial,Sans-Serif</vt:lpstr>
      <vt:lpstr>Calibri</vt:lpstr>
      <vt:lpstr>RoBOTO CONDENSED</vt:lpstr>
      <vt:lpstr>Verdana</vt:lpstr>
      <vt:lpstr>Wingdings</vt:lpstr>
      <vt:lpstr>Work Sans</vt:lpstr>
      <vt:lpstr>1_Thème Office</vt:lpstr>
      <vt:lpstr>LABORATOIRE DES TRANSITIONS</vt:lpstr>
      <vt:lpstr>GENESE de la démarche</vt:lpstr>
      <vt:lpstr>Thématiques identifiées</vt:lpstr>
      <vt:lpstr>Zéro déchets - METHODOLOGIE</vt:lpstr>
      <vt:lpstr>Chercheurs partenaires</vt:lpstr>
      <vt:lpstr>Les évolutions du chantier</vt:lpstr>
      <vt:lpstr>Représentations et pratiques liées aux déchets industriels et de la construction     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LABORATOIRE DES TRASITIONS</dc:title>
  <dc:creator>LAY-SON Meiling</dc:creator>
  <cp:lastModifiedBy>HAERTEL Philippe</cp:lastModifiedBy>
  <cp:revision>56</cp:revision>
  <dcterms:created xsi:type="dcterms:W3CDTF">2022-07-12T09:28:21Z</dcterms:created>
  <dcterms:modified xsi:type="dcterms:W3CDTF">2023-02-28T11:16:58Z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0x0101005E83CD5A481BF941BA8872D4EEA7DDF7</vt:lpwstr>
  </property>
  <property fmtid="{D5CDD505-2E9C-101B-9397-08002B2CF9AE}" pid="3" name="MediaServiceImageTags">
    <vt:lpwstr/>
  </property>
</Properties>
</file>