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9"/>
  </p:notesMasterIdLst>
  <p:sldIdLst>
    <p:sldId id="257" r:id="rId2"/>
    <p:sldId id="258" r:id="rId3"/>
    <p:sldId id="266" r:id="rId4"/>
    <p:sldId id="259" r:id="rId5"/>
    <p:sldId id="261" r:id="rId6"/>
    <p:sldId id="262" r:id="rId7"/>
    <p:sldId id="271" r:id="rId8"/>
    <p:sldId id="263" r:id="rId9"/>
    <p:sldId id="264" r:id="rId10"/>
    <p:sldId id="265" r:id="rId11"/>
    <p:sldId id="267" r:id="rId12"/>
    <p:sldId id="270" r:id="rId13"/>
    <p:sldId id="269" r:id="rId14"/>
    <p:sldId id="268" r:id="rId15"/>
    <p:sldId id="272" r:id="rId16"/>
    <p:sldId id="273" r:id="rId17"/>
    <p:sldId id="260"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4F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D5A238-D7F2-4AFD-A9CF-161D60A72DDF}" type="datetimeFigureOut">
              <a:rPr lang="fr-FR" smtClean="0"/>
              <a:t>31/01/2023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DE9951-E7D8-44C9-A6C6-1F840A749D5E}" type="slidenum">
              <a:rPr lang="fr-FR" smtClean="0"/>
              <a:t>‹N°›</a:t>
            </a:fld>
            <a:endParaRPr lang="fr-FR"/>
          </a:p>
        </p:txBody>
      </p:sp>
    </p:spTree>
    <p:extLst>
      <p:ext uri="{BB962C8B-B14F-4D97-AF65-F5344CB8AC3E}">
        <p14:creationId xmlns:p14="http://schemas.microsoft.com/office/powerpoint/2010/main" val="214118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856" y="0"/>
            <a:ext cx="12161725" cy="6875114"/>
          </a:xfrm>
          <a:prstGeom prst="rect">
            <a:avLst/>
          </a:prstGeom>
        </p:spPr>
      </p:pic>
      <p:sp>
        <p:nvSpPr>
          <p:cNvPr id="2" name="Titre 1"/>
          <p:cNvSpPr>
            <a:spLocks noGrp="1"/>
          </p:cNvSpPr>
          <p:nvPr>
            <p:ph type="title" hasCustomPrompt="1"/>
          </p:nvPr>
        </p:nvSpPr>
        <p:spPr>
          <a:xfrm>
            <a:off x="838200" y="5387781"/>
            <a:ext cx="10515600" cy="661710"/>
          </a:xfrm>
          <a:solidFill>
            <a:srgbClr val="0E4F6B">
              <a:alpha val="90000"/>
            </a:srgbClr>
          </a:solidFill>
        </p:spPr>
        <p:txBody>
          <a:bodyPr anchor="b">
            <a:normAutofit/>
          </a:bodyPr>
          <a:lstStyle>
            <a:lvl1pPr algn="ctr">
              <a:defRPr sz="3600" b="1" u="none" baseline="0">
                <a:solidFill>
                  <a:schemeClr val="bg1"/>
                </a:solidFill>
              </a:defRPr>
            </a:lvl1pPr>
          </a:lstStyle>
          <a:p>
            <a:r>
              <a:rPr lang="fr-FR" dirty="0" smtClean="0"/>
              <a:t>TITRE DE LA PRESENTATION</a:t>
            </a:r>
            <a:endParaRPr lang="fr-FR" dirty="0"/>
          </a:p>
        </p:txBody>
      </p:sp>
      <p:sp>
        <p:nvSpPr>
          <p:cNvPr id="3" name="Espace réservé du texte 2"/>
          <p:cNvSpPr>
            <a:spLocks noGrp="1"/>
          </p:cNvSpPr>
          <p:nvPr>
            <p:ph type="body" idx="1" hasCustomPrompt="1"/>
          </p:nvPr>
        </p:nvSpPr>
        <p:spPr>
          <a:xfrm>
            <a:off x="5362575" y="6196944"/>
            <a:ext cx="1104900" cy="487362"/>
          </a:xfrm>
          <a:solidFill>
            <a:srgbClr val="0E4F6B">
              <a:alpha val="90000"/>
            </a:srgbClr>
          </a:solidFill>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smtClean="0"/>
              <a:t>date</a:t>
            </a:r>
          </a:p>
        </p:txBody>
      </p:sp>
    </p:spTree>
    <p:extLst>
      <p:ext uri="{BB962C8B-B14F-4D97-AF65-F5344CB8AC3E}">
        <p14:creationId xmlns:p14="http://schemas.microsoft.com/office/powerpoint/2010/main" val="34645126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5183188" y="987425"/>
            <a:ext cx="6172200" cy="4873625"/>
          </a:xfrm>
        </p:spPr>
        <p:txBody>
          <a:bodyPr/>
          <a:lstStyle>
            <a:lvl1pPr marL="0" indent="0" algn="ctr">
              <a:buNone/>
              <a:defRPr sz="3200" b="1">
                <a:solidFill>
                  <a:srgbClr val="0E4F6B"/>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smtClean="0"/>
              <a:t>SOMMAIRE</a:t>
            </a:r>
          </a:p>
          <a:p>
            <a:pPr lvl="1"/>
            <a:endParaRPr lang="fr-FR" dirty="0" smtClean="0"/>
          </a:p>
        </p:txBody>
      </p:sp>
      <p:sp>
        <p:nvSpPr>
          <p:cNvPr id="7" name="Espace réservé du numéro de diapositive 6"/>
          <p:cNvSpPr>
            <a:spLocks noGrp="1"/>
          </p:cNvSpPr>
          <p:nvPr>
            <p:ph type="sldNum" sz="quarter" idx="12"/>
          </p:nvPr>
        </p:nvSpPr>
        <p:spPr>
          <a:xfrm>
            <a:off x="11582400" y="6356350"/>
            <a:ext cx="447675" cy="365125"/>
          </a:xfrm>
        </p:spPr>
        <p:txBody>
          <a:bodyPr/>
          <a:lstStyle/>
          <a:p>
            <a:fld id="{7073052B-C3ED-4FAD-BEB6-A8C20862DC83}" type="slidenum">
              <a:rPr lang="fr-FR" smtClean="0"/>
              <a:t>‹N°›</a:t>
            </a:fld>
            <a:endParaRPr lang="fr-FR" dirty="0"/>
          </a:p>
        </p:txBody>
      </p: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18" y="0"/>
            <a:ext cx="4871024" cy="6858000"/>
          </a:xfrm>
          <a:prstGeom prst="rect">
            <a:avLst/>
          </a:prstGeom>
        </p:spPr>
      </p:pic>
    </p:spTree>
    <p:extLst>
      <p:ext uri="{BB962C8B-B14F-4D97-AF65-F5344CB8AC3E}">
        <p14:creationId xmlns:p14="http://schemas.microsoft.com/office/powerpoint/2010/main" val="1506534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838200" y="365126"/>
            <a:ext cx="10515600" cy="620992"/>
          </a:xfrm>
        </p:spPr>
        <p:txBody>
          <a:bodyPr>
            <a:normAutofit/>
          </a:bodyPr>
          <a:lstStyle>
            <a:lvl1pPr>
              <a:defRPr sz="3600" b="1">
                <a:solidFill>
                  <a:srgbClr val="0E4F6B"/>
                </a:solidFill>
              </a:defRPr>
            </a:lvl1pPr>
          </a:lstStyle>
          <a:p>
            <a:r>
              <a:rPr lang="fr-FR" dirty="0" smtClean="0"/>
              <a:t>TITRE</a:t>
            </a:r>
            <a:endParaRPr lang="fr-FR" dirty="0"/>
          </a:p>
        </p:txBody>
      </p:sp>
      <p:sp>
        <p:nvSpPr>
          <p:cNvPr id="3" name="Espace réservé du contenu 2"/>
          <p:cNvSpPr>
            <a:spLocks noGrp="1"/>
          </p:cNvSpPr>
          <p:nvPr>
            <p:ph idx="1"/>
          </p:nvPr>
        </p:nvSpPr>
        <p:spPr>
          <a:xfrm>
            <a:off x="838200" y="1229285"/>
            <a:ext cx="10515600" cy="4938713"/>
          </a:xfrm>
        </p:spPr>
        <p:txBody>
          <a:bodyPr/>
          <a:lstStyle/>
          <a:p>
            <a:pPr lvl="0"/>
            <a:r>
              <a:rPr lang="fr-FR" smtClean="0"/>
              <a:t>Modifier les styles du texte du masque</a:t>
            </a:r>
          </a:p>
        </p:txBody>
      </p:sp>
      <p:sp>
        <p:nvSpPr>
          <p:cNvPr id="6" name="Espace réservé du numéro de diapositive 5"/>
          <p:cNvSpPr>
            <a:spLocks noGrp="1"/>
          </p:cNvSpPr>
          <p:nvPr>
            <p:ph type="sldNum" sz="quarter" idx="12"/>
          </p:nvPr>
        </p:nvSpPr>
        <p:spPr>
          <a:xfrm>
            <a:off x="11581200" y="6356350"/>
            <a:ext cx="446400" cy="365125"/>
          </a:xfrm>
        </p:spPr>
        <p:txBody>
          <a:bodyPr/>
          <a:lstStyle/>
          <a:p>
            <a:fld id="{7073052B-C3ED-4FAD-BEB6-A8C20862DC83}" type="slidenum">
              <a:rPr lang="fr-FR" smtClean="0"/>
              <a:t>‹N°›</a:t>
            </a:fld>
            <a:endParaRPr lang="fr-FR" dirty="0"/>
          </a:p>
        </p:txBody>
      </p: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28" y="0"/>
            <a:ext cx="721012" cy="6858000"/>
          </a:xfrm>
          <a:prstGeom prst="rect">
            <a:avLst/>
          </a:prstGeom>
        </p:spPr>
      </p:pic>
    </p:spTree>
    <p:extLst>
      <p:ext uri="{BB962C8B-B14F-4D97-AF65-F5344CB8AC3E}">
        <p14:creationId xmlns:p14="http://schemas.microsoft.com/office/powerpoint/2010/main" val="140568229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05898" y="2901600"/>
            <a:ext cx="2780204" cy="1054800"/>
          </a:xfrm>
          <a:prstGeom prst="rect">
            <a:avLst/>
          </a:prstGeom>
        </p:spPr>
      </p:pic>
    </p:spTree>
    <p:extLst>
      <p:ext uri="{BB962C8B-B14F-4D97-AF65-F5344CB8AC3E}">
        <p14:creationId xmlns:p14="http://schemas.microsoft.com/office/powerpoint/2010/main" val="301321330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991416-60B8-495B-8A22-77301FED3A61}" type="datetime1">
              <a:rPr lang="fr-FR" smtClean="0"/>
              <a:t>31/01/2023</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73052B-C3ED-4FAD-BEB6-A8C20862DC83}" type="slidenum">
              <a:rPr lang="fr-FR" smtClean="0"/>
              <a:t>‹N°›</a:t>
            </a:fld>
            <a:endParaRPr lang="fr-FR"/>
          </a:p>
        </p:txBody>
      </p:sp>
    </p:spTree>
    <p:extLst>
      <p:ext uri="{BB962C8B-B14F-4D97-AF65-F5344CB8AC3E}">
        <p14:creationId xmlns:p14="http://schemas.microsoft.com/office/powerpoint/2010/main" val="1072921425"/>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mailto:corinne.amedro@loire.fr"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Gestion des dommages au domaine public routier</a:t>
            </a:r>
            <a:endParaRPr lang="fr-FR" dirty="0"/>
          </a:p>
        </p:txBody>
      </p:sp>
      <p:sp>
        <p:nvSpPr>
          <p:cNvPr id="3" name="Espace réservé du texte 2"/>
          <p:cNvSpPr>
            <a:spLocks noGrp="1"/>
          </p:cNvSpPr>
          <p:nvPr>
            <p:ph type="body" idx="1"/>
          </p:nvPr>
        </p:nvSpPr>
        <p:spPr/>
        <p:txBody>
          <a:bodyPr>
            <a:normAutofit fontScale="70000" lnSpcReduction="20000"/>
          </a:bodyPr>
          <a:lstStyle/>
          <a:p>
            <a:r>
              <a:rPr lang="fr-FR" dirty="0" smtClean="0"/>
              <a:t>1</a:t>
            </a:r>
            <a:r>
              <a:rPr lang="fr-FR" baseline="30000" dirty="0" smtClean="0"/>
              <a:t>er</a:t>
            </a:r>
            <a:r>
              <a:rPr lang="fr-FR" dirty="0" smtClean="0"/>
              <a:t> février 2023</a:t>
            </a:r>
            <a:endParaRPr lang="fr-FR" dirty="0"/>
          </a:p>
        </p:txBody>
      </p:sp>
    </p:spTree>
    <p:extLst>
      <p:ext uri="{BB962C8B-B14F-4D97-AF65-F5344CB8AC3E}">
        <p14:creationId xmlns:p14="http://schemas.microsoft.com/office/powerpoint/2010/main" val="12108750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4 – Procédure de gestion des dommages au DP</a:t>
            </a:r>
            <a:endParaRPr lang="fr-FR" dirty="0"/>
          </a:p>
        </p:txBody>
      </p:sp>
      <p:sp>
        <p:nvSpPr>
          <p:cNvPr id="3" name="Espace réservé du contenu 2"/>
          <p:cNvSpPr>
            <a:spLocks noGrp="1"/>
          </p:cNvSpPr>
          <p:nvPr>
            <p:ph idx="1"/>
          </p:nvPr>
        </p:nvSpPr>
        <p:spPr>
          <a:xfrm>
            <a:off x="838200" y="1229285"/>
            <a:ext cx="11189400" cy="4938713"/>
          </a:xfrm>
        </p:spPr>
        <p:txBody>
          <a:bodyPr/>
          <a:lstStyle/>
          <a:p>
            <a:pPr marL="0" indent="0" algn="just">
              <a:buNone/>
            </a:pPr>
            <a:r>
              <a:rPr lang="fr-FR" dirty="0" smtClean="0"/>
              <a:t>En lien avec notre Service des Affaires Juridiques, mise en place de la procédure de gestion des dommages au domaine public validée en interne par nos élus.</a:t>
            </a:r>
          </a:p>
          <a:p>
            <a:pPr marL="0" indent="0" algn="just">
              <a:buNone/>
            </a:pPr>
            <a:r>
              <a:rPr lang="fr-FR" dirty="0" smtClean="0"/>
              <a:t>Présentation de la dite procédure aux Procureurs de la République de Saint-Etienne et de Roanne qui l’ont validée.</a:t>
            </a:r>
          </a:p>
          <a:p>
            <a:pPr marL="0" indent="0" algn="just">
              <a:buNone/>
            </a:pPr>
            <a:r>
              <a:rPr lang="fr-FR" dirty="0" smtClean="0"/>
              <a:t>Ceci a donc permis d’engager des poursuites dès lors que les dossiers de D.P. n’aient pas fait l’objet d’un règlement amiable par les tiers ou leur assureur.</a:t>
            </a:r>
          </a:p>
          <a:p>
            <a:pPr marL="0" indent="0" algn="just">
              <a:buNone/>
            </a:pPr>
            <a:r>
              <a:rPr lang="fr-FR" u="sng" dirty="0" smtClean="0"/>
              <a:t>Remarque :</a:t>
            </a:r>
          </a:p>
          <a:p>
            <a:pPr marL="0" indent="0" algn="just">
              <a:buNone/>
            </a:pPr>
            <a:r>
              <a:rPr lang="fr-FR" dirty="0" smtClean="0"/>
              <a:t>C’est une avancée importante dans le traitement des dommages au D.P. puisque les remboursements sont obtenus via une procédure judiciaire.</a:t>
            </a:r>
          </a:p>
        </p:txBody>
      </p:sp>
      <p:sp>
        <p:nvSpPr>
          <p:cNvPr id="4" name="Espace réservé du numéro de diapositive 3"/>
          <p:cNvSpPr>
            <a:spLocks noGrp="1"/>
          </p:cNvSpPr>
          <p:nvPr>
            <p:ph type="sldNum" sz="quarter" idx="12"/>
          </p:nvPr>
        </p:nvSpPr>
        <p:spPr/>
        <p:txBody>
          <a:bodyPr/>
          <a:lstStyle/>
          <a:p>
            <a:fld id="{7073052B-C3ED-4FAD-BEB6-A8C20862DC83}" type="slidenum">
              <a:rPr lang="fr-FR" smtClean="0"/>
              <a:t>10</a:t>
            </a:fld>
            <a:endParaRPr lang="fr-FR" dirty="0"/>
          </a:p>
        </p:txBody>
      </p:sp>
    </p:spTree>
    <p:extLst>
      <p:ext uri="{BB962C8B-B14F-4D97-AF65-F5344CB8AC3E}">
        <p14:creationId xmlns:p14="http://schemas.microsoft.com/office/powerpoint/2010/main" val="3510934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7073052B-C3ED-4FAD-BEB6-A8C20862DC83}" type="slidenum">
              <a:rPr lang="fr-FR" smtClean="0"/>
              <a:t>11</a:t>
            </a:fld>
            <a:endParaRPr lang="fr-FR" dirty="0"/>
          </a:p>
        </p:txBody>
      </p:sp>
      <p:sp>
        <p:nvSpPr>
          <p:cNvPr id="14" name="ZoneTexte 13"/>
          <p:cNvSpPr txBox="1"/>
          <p:nvPr/>
        </p:nvSpPr>
        <p:spPr>
          <a:xfrm>
            <a:off x="1040673" y="5892581"/>
            <a:ext cx="3579224" cy="646331"/>
          </a:xfrm>
          <a:prstGeom prst="rect">
            <a:avLst/>
          </a:prstGeom>
          <a:noFill/>
          <a:ln w="3175">
            <a:solidFill>
              <a:schemeClr val="tx1"/>
            </a:solidFill>
          </a:ln>
        </p:spPr>
        <p:txBody>
          <a:bodyPr wrap="square" rtlCol="0">
            <a:spAutoFit/>
          </a:bodyPr>
          <a:lstStyle/>
          <a:p>
            <a:r>
              <a:rPr lang="fr-FR" sz="1200" dirty="0"/>
              <a:t>Les poursuites engagées par le Parquet permettent d’obtenir le remboursement du dommage.</a:t>
            </a:r>
          </a:p>
          <a:p>
            <a:r>
              <a:rPr lang="fr-FR" sz="1200" dirty="0"/>
              <a:t>Le dossier est clos par le Parquet et par nos services</a:t>
            </a:r>
            <a:r>
              <a:rPr lang="fr-FR" sz="1200" dirty="0" smtClean="0"/>
              <a:t>.</a:t>
            </a:r>
            <a:endParaRPr lang="fr-FR" sz="1200" dirty="0"/>
          </a:p>
        </p:txBody>
      </p:sp>
      <p:pic>
        <p:nvPicPr>
          <p:cNvPr id="72" name="Espace réservé du contenu 71"/>
          <p:cNvPicPr>
            <a:picLocks noGrp="1" noChangeAspect="1"/>
          </p:cNvPicPr>
          <p:nvPr>
            <p:ph idx="1"/>
          </p:nvPr>
        </p:nvPicPr>
        <p:blipFill>
          <a:blip r:embed="rId2"/>
          <a:stretch>
            <a:fillRect/>
          </a:stretch>
        </p:blipFill>
        <p:spPr>
          <a:xfrm>
            <a:off x="2830285" y="182880"/>
            <a:ext cx="7097485" cy="6173469"/>
          </a:xfrm>
          <a:prstGeom prst="rect">
            <a:avLst/>
          </a:prstGeom>
        </p:spPr>
      </p:pic>
    </p:spTree>
    <p:extLst>
      <p:ext uri="{BB962C8B-B14F-4D97-AF65-F5344CB8AC3E}">
        <p14:creationId xmlns:p14="http://schemas.microsoft.com/office/powerpoint/2010/main" val="3277694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5 – Etablissement d’un barème des interventions</a:t>
            </a:r>
          </a:p>
        </p:txBody>
      </p:sp>
      <p:sp>
        <p:nvSpPr>
          <p:cNvPr id="3" name="Espace réservé du contenu 2"/>
          <p:cNvSpPr>
            <a:spLocks noGrp="1"/>
          </p:cNvSpPr>
          <p:nvPr>
            <p:ph idx="1"/>
          </p:nvPr>
        </p:nvSpPr>
        <p:spPr>
          <a:xfrm>
            <a:off x="838200" y="1229285"/>
            <a:ext cx="11189400" cy="4938713"/>
          </a:xfrm>
        </p:spPr>
        <p:txBody>
          <a:bodyPr/>
          <a:lstStyle/>
          <a:p>
            <a:pPr marL="0" indent="0" algn="just">
              <a:buNone/>
            </a:pPr>
            <a:r>
              <a:rPr lang="fr-FR" u="sng" dirty="0" smtClean="0"/>
              <a:t>Fléchage des coûts :</a:t>
            </a:r>
          </a:p>
          <a:p>
            <a:pPr algn="just">
              <a:buFont typeface="Wingdings" panose="05000000000000000000" pitchFamily="2" charset="2"/>
              <a:buChar char="Ø"/>
            </a:pPr>
            <a:r>
              <a:rPr lang="fr-FR" dirty="0"/>
              <a:t>C</a:t>
            </a:r>
            <a:r>
              <a:rPr lang="fr-FR" dirty="0" smtClean="0"/>
              <a:t>oûts salariaux avec les services de la DRH ;</a:t>
            </a:r>
          </a:p>
          <a:p>
            <a:pPr algn="just">
              <a:buFont typeface="Wingdings" panose="05000000000000000000" pitchFamily="2" charset="2"/>
              <a:buChar char="Ø"/>
            </a:pPr>
            <a:r>
              <a:rPr lang="fr-FR" dirty="0"/>
              <a:t>C</a:t>
            </a:r>
            <a:r>
              <a:rPr lang="fr-FR" dirty="0" smtClean="0"/>
              <a:t>oûts des différents matériaux avec les fournisseurs ;</a:t>
            </a:r>
          </a:p>
          <a:p>
            <a:pPr algn="just">
              <a:buFont typeface="Wingdings" panose="05000000000000000000" pitchFamily="2" charset="2"/>
              <a:buChar char="Ø"/>
            </a:pPr>
            <a:r>
              <a:rPr lang="fr-FR" dirty="0"/>
              <a:t>C</a:t>
            </a:r>
            <a:r>
              <a:rPr lang="fr-FR" dirty="0" smtClean="0"/>
              <a:t>oûts d’utilisation des véhicules et engins.</a:t>
            </a:r>
          </a:p>
          <a:p>
            <a:pPr marL="0" indent="0" algn="just">
              <a:buNone/>
            </a:pPr>
            <a:endParaRPr lang="fr-FR" dirty="0" smtClean="0"/>
          </a:p>
          <a:p>
            <a:pPr marL="0" indent="0" algn="just">
              <a:buNone/>
            </a:pPr>
            <a:r>
              <a:rPr lang="fr-FR" dirty="0" smtClean="0"/>
              <a:t>Ce barème des interventions a été validé par la Commission permanente du 20 juin 2016.</a:t>
            </a:r>
          </a:p>
          <a:p>
            <a:pPr marL="0" indent="0" algn="just">
              <a:buNone/>
            </a:pPr>
            <a:r>
              <a:rPr lang="fr-FR" dirty="0" smtClean="0"/>
              <a:t>La facturation des interventions des agents sur la voirie départementale est faite sur la base de ce barème.</a:t>
            </a:r>
            <a:endParaRPr lang="fr-FR" dirty="0"/>
          </a:p>
        </p:txBody>
      </p:sp>
      <p:sp>
        <p:nvSpPr>
          <p:cNvPr id="4" name="Espace réservé du numéro de diapositive 3"/>
          <p:cNvSpPr>
            <a:spLocks noGrp="1"/>
          </p:cNvSpPr>
          <p:nvPr>
            <p:ph type="sldNum" sz="quarter" idx="12"/>
          </p:nvPr>
        </p:nvSpPr>
        <p:spPr/>
        <p:txBody>
          <a:bodyPr/>
          <a:lstStyle/>
          <a:p>
            <a:fld id="{7073052B-C3ED-4FAD-BEB6-A8C20862DC83}" type="slidenum">
              <a:rPr lang="fr-FR" smtClean="0"/>
              <a:t>12</a:t>
            </a:fld>
            <a:endParaRPr lang="fr-FR" dirty="0"/>
          </a:p>
        </p:txBody>
      </p:sp>
    </p:spTree>
    <p:extLst>
      <p:ext uri="{BB962C8B-B14F-4D97-AF65-F5344CB8AC3E}">
        <p14:creationId xmlns:p14="http://schemas.microsoft.com/office/powerpoint/2010/main" val="4278946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1"/>
            <p:extLst>
              <p:ext uri="{D42A27DB-BD31-4B8C-83A1-F6EECF244321}">
                <p14:modId xmlns:p14="http://schemas.microsoft.com/office/powerpoint/2010/main" val="3394007751"/>
              </p:ext>
            </p:extLst>
          </p:nvPr>
        </p:nvGraphicFramePr>
        <p:xfrm>
          <a:off x="931817" y="235130"/>
          <a:ext cx="11095783" cy="6552427"/>
        </p:xfrm>
        <a:graphic>
          <a:graphicData uri="http://schemas.openxmlformats.org/drawingml/2006/table">
            <a:tbl>
              <a:tblPr firstRow="1" firstCol="1" bandRow="1"/>
              <a:tblGrid>
                <a:gridCol w="4287812">
                  <a:extLst>
                    <a:ext uri="{9D8B030D-6E8A-4147-A177-3AD203B41FA5}">
                      <a16:colId xmlns:a16="http://schemas.microsoft.com/office/drawing/2014/main" val="855199215"/>
                    </a:ext>
                  </a:extLst>
                </a:gridCol>
                <a:gridCol w="1388964">
                  <a:extLst>
                    <a:ext uri="{9D8B030D-6E8A-4147-A177-3AD203B41FA5}">
                      <a16:colId xmlns:a16="http://schemas.microsoft.com/office/drawing/2014/main" val="1704939518"/>
                    </a:ext>
                  </a:extLst>
                </a:gridCol>
                <a:gridCol w="993517">
                  <a:extLst>
                    <a:ext uri="{9D8B030D-6E8A-4147-A177-3AD203B41FA5}">
                      <a16:colId xmlns:a16="http://schemas.microsoft.com/office/drawing/2014/main" val="984311979"/>
                    </a:ext>
                  </a:extLst>
                </a:gridCol>
                <a:gridCol w="1699439">
                  <a:extLst>
                    <a:ext uri="{9D8B030D-6E8A-4147-A177-3AD203B41FA5}">
                      <a16:colId xmlns:a16="http://schemas.microsoft.com/office/drawing/2014/main" val="963977073"/>
                    </a:ext>
                  </a:extLst>
                </a:gridCol>
                <a:gridCol w="2726051">
                  <a:extLst>
                    <a:ext uri="{9D8B030D-6E8A-4147-A177-3AD203B41FA5}">
                      <a16:colId xmlns:a16="http://schemas.microsoft.com/office/drawing/2014/main" val="167313009"/>
                    </a:ext>
                  </a:extLst>
                </a:gridCol>
              </a:tblGrid>
              <a:tr h="230729">
                <a:tc>
                  <a:txBody>
                    <a:bodyPr/>
                    <a:lstStyle/>
                    <a:p>
                      <a:pPr algn="ctr">
                        <a:lnSpc>
                          <a:spcPct val="115000"/>
                        </a:lnSpc>
                        <a:spcBef>
                          <a:spcPts val="600"/>
                        </a:spcBef>
                        <a:spcAft>
                          <a:spcPts val="0"/>
                        </a:spcAft>
                      </a:pPr>
                      <a:r>
                        <a:rPr lang="fr-FR" sz="1600" b="1" dirty="0">
                          <a:effectLst/>
                          <a:latin typeface="Arial" panose="020B0604020202020204" pitchFamily="34" charset="0"/>
                          <a:ea typeface="Times New Roman" panose="02020603050405020304" pitchFamily="18" charset="0"/>
                          <a:cs typeface="Times New Roman" panose="02020603050405020304" pitchFamily="18" charset="0"/>
                        </a:rPr>
                        <a:t>DESIGNATION</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165" marR="5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fr-FR" sz="1600" b="1" dirty="0">
                          <a:effectLst/>
                          <a:latin typeface="Arial" panose="020B0604020202020204" pitchFamily="34" charset="0"/>
                          <a:ea typeface="Times New Roman" panose="02020603050405020304" pitchFamily="18" charset="0"/>
                          <a:cs typeface="Times New Roman" panose="02020603050405020304" pitchFamily="18" charset="0"/>
                        </a:rPr>
                        <a:t>UNITE</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165" marR="5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Bef>
                          <a:spcPts val="600"/>
                        </a:spcBef>
                        <a:spcAft>
                          <a:spcPts val="0"/>
                        </a:spcAft>
                      </a:pPr>
                      <a:r>
                        <a:rPr lang="fr-FR" sz="1600" b="1" dirty="0">
                          <a:effectLst/>
                          <a:latin typeface="Arial" panose="020B0604020202020204" pitchFamily="34" charset="0"/>
                          <a:ea typeface="Times New Roman" panose="02020603050405020304" pitchFamily="18" charset="0"/>
                          <a:cs typeface="Times New Roman" panose="02020603050405020304" pitchFamily="18" charset="0"/>
                        </a:rPr>
                        <a:t>COÛT</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165" marR="5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72890548"/>
                  </a:ext>
                </a:extLst>
              </a:tr>
              <a:tr h="939302">
                <a:tc gridSpan="2">
                  <a:txBody>
                    <a:bodyPr/>
                    <a:lstStyle/>
                    <a:p>
                      <a:pPr algn="l">
                        <a:lnSpc>
                          <a:spcPct val="115000"/>
                        </a:lnSpc>
                        <a:spcBef>
                          <a:spcPts val="1200"/>
                        </a:spcBef>
                        <a:spcAft>
                          <a:spcPts val="0"/>
                        </a:spcAft>
                      </a:pPr>
                      <a:r>
                        <a:rPr lang="fr-FR" sz="1600" b="1" u="sng" dirty="0">
                          <a:effectLst/>
                          <a:latin typeface="Arial" panose="020B0604020202020204" pitchFamily="34" charset="0"/>
                          <a:ea typeface="Times New Roman" panose="02020603050405020304" pitchFamily="18" charset="0"/>
                          <a:cs typeface="Times New Roman" panose="02020603050405020304" pitchFamily="18" charset="0"/>
                        </a:rPr>
                        <a:t>PERSONNEL</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165" marR="5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hMerge="1">
                  <a:txBody>
                    <a:bodyPr/>
                    <a:lstStyle/>
                    <a:p>
                      <a:endParaRPr lang="fr-FR"/>
                    </a:p>
                  </a:txBody>
                  <a:tcPr/>
                </a:tc>
                <a:tc>
                  <a:txBody>
                    <a:bodyPr/>
                    <a:lstStyle/>
                    <a:p>
                      <a:pPr algn="ctr">
                        <a:lnSpc>
                          <a:spcPct val="115000"/>
                        </a:lnSpc>
                        <a:spcBef>
                          <a:spcPts val="1200"/>
                        </a:spcBef>
                        <a:spcAft>
                          <a:spcPts val="0"/>
                        </a:spcAft>
                      </a:pPr>
                      <a:r>
                        <a:rPr lang="fr-FR" sz="1600" b="1" dirty="0">
                          <a:effectLst/>
                          <a:latin typeface="Arial" panose="020B0604020202020204" pitchFamily="34" charset="0"/>
                          <a:ea typeface="Times New Roman" panose="02020603050405020304" pitchFamily="18" charset="0"/>
                          <a:cs typeface="Times New Roman" panose="02020603050405020304" pitchFamily="18" charset="0"/>
                        </a:rPr>
                        <a:t>Horaire</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165" marR="5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dirty="0">
                          <a:effectLst/>
                          <a:latin typeface="Arial" panose="020B0604020202020204" pitchFamily="34" charset="0"/>
                          <a:ea typeface="Times New Roman" panose="02020603050405020304" pitchFamily="18" charset="0"/>
                          <a:cs typeface="Times New Roman" panose="02020603050405020304" pitchFamily="18" charset="0"/>
                        </a:rPr>
                        <a:t>Heure de nuit </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1600" b="1" dirty="0">
                          <a:effectLst/>
                          <a:latin typeface="Arial" panose="020B0604020202020204" pitchFamily="34" charset="0"/>
                          <a:ea typeface="Times New Roman" panose="02020603050405020304" pitchFamily="18" charset="0"/>
                          <a:cs typeface="Times New Roman" panose="02020603050405020304" pitchFamily="18" charset="0"/>
                        </a:rPr>
                        <a:t>(22h – 7h)</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165" marR="5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dirty="0">
                          <a:effectLst/>
                          <a:latin typeface="Arial" panose="020B0604020202020204" pitchFamily="34" charset="0"/>
                          <a:ea typeface="Times New Roman" panose="02020603050405020304" pitchFamily="18" charset="0"/>
                          <a:cs typeface="Times New Roman" panose="02020603050405020304" pitchFamily="18" charset="0"/>
                        </a:rPr>
                        <a:t>Dimanche et jours fériés</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fr-FR" sz="1600" b="1" dirty="0">
                          <a:effectLst/>
                          <a:latin typeface="Arial" panose="020B0604020202020204" pitchFamily="34" charset="0"/>
                          <a:ea typeface="Times New Roman" panose="02020603050405020304" pitchFamily="18" charset="0"/>
                          <a:cs typeface="Times New Roman" panose="02020603050405020304" pitchFamily="18" charset="0"/>
                        </a:rPr>
                        <a:t>(7h – 22h)</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165" marR="5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1404756"/>
                  </a:ext>
                </a:extLst>
              </a:tr>
              <a:tr h="469651">
                <a:tc>
                  <a:txBody>
                    <a:bodyPr/>
                    <a:lstStyle/>
                    <a:p>
                      <a:pPr algn="l">
                        <a:lnSpc>
                          <a:spcPct val="115000"/>
                        </a:lnSpc>
                        <a:spcBef>
                          <a:spcPts val="300"/>
                        </a:spcBef>
                        <a:spcAft>
                          <a:spcPts val="0"/>
                        </a:spcAft>
                      </a:pPr>
                      <a:r>
                        <a:rPr lang="fr-FR" sz="1600" dirty="0">
                          <a:effectLst/>
                          <a:latin typeface="Arial" panose="020B0604020202020204" pitchFamily="34" charset="0"/>
                          <a:ea typeface="Times New Roman" panose="02020603050405020304" pitchFamily="18" charset="0"/>
                          <a:cs typeface="Times New Roman" panose="02020603050405020304" pitchFamily="18" charset="0"/>
                        </a:rPr>
                        <a:t>Adjoint Technique</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165" marR="5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0"/>
                        </a:spcAft>
                      </a:pPr>
                      <a:r>
                        <a:rPr lang="fr-FR" sz="1600" dirty="0">
                          <a:effectLst/>
                          <a:latin typeface="Arial" panose="020B0604020202020204" pitchFamily="34" charset="0"/>
                          <a:ea typeface="Times New Roman" panose="02020603050405020304" pitchFamily="18" charset="0"/>
                          <a:cs typeface="Times New Roman" panose="02020603050405020304" pitchFamily="18" charset="0"/>
                        </a:rPr>
                        <a:t>Heure</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165" marR="5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0"/>
                        </a:spcAft>
                      </a:pPr>
                      <a:r>
                        <a:rPr lang="fr-FR" sz="1600" dirty="0">
                          <a:effectLst/>
                          <a:latin typeface="Arial" panose="020B0604020202020204" pitchFamily="34" charset="0"/>
                          <a:ea typeface="Times New Roman" panose="02020603050405020304" pitchFamily="18" charset="0"/>
                          <a:cs typeface="Times New Roman" panose="02020603050405020304" pitchFamily="18" charset="0"/>
                        </a:rPr>
                        <a:t>27,48 €</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165" marR="5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0"/>
                        </a:spcAft>
                      </a:pPr>
                      <a:r>
                        <a:rPr lang="fr-FR" sz="1600" dirty="0">
                          <a:effectLst/>
                          <a:latin typeface="Arial" panose="020B0604020202020204" pitchFamily="34" charset="0"/>
                          <a:ea typeface="Times New Roman" panose="02020603050405020304" pitchFamily="18" charset="0"/>
                          <a:cs typeface="Times New Roman" panose="02020603050405020304" pitchFamily="18" charset="0"/>
                        </a:rPr>
                        <a:t>54,96 €</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165" marR="5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0"/>
                        </a:spcAft>
                      </a:pPr>
                      <a:r>
                        <a:rPr lang="fr-FR" sz="1600">
                          <a:effectLst/>
                          <a:latin typeface="Arial" panose="020B0604020202020204" pitchFamily="34" charset="0"/>
                          <a:ea typeface="Times New Roman" panose="02020603050405020304" pitchFamily="18" charset="0"/>
                          <a:cs typeface="Times New Roman" panose="02020603050405020304" pitchFamily="18" charset="0"/>
                        </a:rPr>
                        <a:t>43,97 €</a:t>
                      </a:r>
                      <a:endParaRPr lang="fr-F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8165" marR="5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8727912"/>
                  </a:ext>
                </a:extLst>
              </a:tr>
              <a:tr h="469651">
                <a:tc>
                  <a:txBody>
                    <a:bodyPr/>
                    <a:lstStyle/>
                    <a:p>
                      <a:pPr>
                        <a:lnSpc>
                          <a:spcPct val="115000"/>
                        </a:lnSpc>
                        <a:spcBef>
                          <a:spcPts val="300"/>
                        </a:spcBef>
                        <a:spcAft>
                          <a:spcPts val="0"/>
                        </a:spcAft>
                      </a:pPr>
                      <a:r>
                        <a:rPr lang="fr-FR" sz="1600" dirty="0">
                          <a:effectLst/>
                          <a:latin typeface="Arial" panose="020B0604020202020204" pitchFamily="34" charset="0"/>
                          <a:ea typeface="Times New Roman" panose="02020603050405020304" pitchFamily="18" charset="0"/>
                          <a:cs typeface="Times New Roman" panose="02020603050405020304" pitchFamily="18" charset="0"/>
                        </a:rPr>
                        <a:t>Technicien</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165" marR="5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0"/>
                        </a:spcAft>
                      </a:pPr>
                      <a:r>
                        <a:rPr lang="fr-FR" sz="1600" dirty="0">
                          <a:effectLst/>
                          <a:latin typeface="Arial" panose="020B0604020202020204" pitchFamily="34" charset="0"/>
                          <a:ea typeface="Times New Roman" panose="02020603050405020304" pitchFamily="18" charset="0"/>
                          <a:cs typeface="Times New Roman" panose="02020603050405020304" pitchFamily="18" charset="0"/>
                        </a:rPr>
                        <a:t>Heure</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165" marR="5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0"/>
                        </a:spcAft>
                      </a:pPr>
                      <a:r>
                        <a:rPr lang="fr-FR" sz="1600">
                          <a:effectLst/>
                          <a:latin typeface="Arial" panose="020B0604020202020204" pitchFamily="34" charset="0"/>
                          <a:ea typeface="Times New Roman" panose="02020603050405020304" pitchFamily="18" charset="0"/>
                          <a:cs typeface="Times New Roman" panose="02020603050405020304" pitchFamily="18" charset="0"/>
                        </a:rPr>
                        <a:t>30,67 €</a:t>
                      </a:r>
                      <a:endParaRPr lang="fr-F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8165" marR="5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0"/>
                        </a:spcAft>
                      </a:pPr>
                      <a:r>
                        <a:rPr lang="fr-FR" sz="1600" dirty="0">
                          <a:effectLst/>
                          <a:latin typeface="Arial" panose="020B0604020202020204" pitchFamily="34" charset="0"/>
                          <a:ea typeface="Times New Roman" panose="02020603050405020304" pitchFamily="18" charset="0"/>
                          <a:cs typeface="Times New Roman" panose="02020603050405020304" pitchFamily="18" charset="0"/>
                        </a:rPr>
                        <a:t>61,33 €</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165" marR="5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0"/>
                        </a:spcAft>
                      </a:pPr>
                      <a:r>
                        <a:rPr lang="fr-FR" sz="1600" dirty="0">
                          <a:effectLst/>
                          <a:latin typeface="Arial" panose="020B0604020202020204" pitchFamily="34" charset="0"/>
                          <a:ea typeface="Times New Roman" panose="02020603050405020304" pitchFamily="18" charset="0"/>
                          <a:cs typeface="Times New Roman" panose="02020603050405020304" pitchFamily="18" charset="0"/>
                        </a:rPr>
                        <a:t>49,06 €</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165" marR="5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3444256"/>
                  </a:ext>
                </a:extLst>
              </a:tr>
              <a:tr h="409101">
                <a:tc gridSpan="2">
                  <a:txBody>
                    <a:bodyPr/>
                    <a:lstStyle/>
                    <a:p>
                      <a:pPr>
                        <a:lnSpc>
                          <a:spcPct val="115000"/>
                        </a:lnSpc>
                        <a:spcBef>
                          <a:spcPts val="600"/>
                        </a:spcBef>
                        <a:spcAft>
                          <a:spcPts val="0"/>
                        </a:spcAft>
                      </a:pPr>
                      <a:r>
                        <a:rPr lang="fr-FR" sz="1600" b="1" u="sng" dirty="0">
                          <a:effectLst/>
                          <a:latin typeface="Arial" panose="020B0604020202020204" pitchFamily="34" charset="0"/>
                          <a:ea typeface="Times New Roman" panose="02020603050405020304" pitchFamily="18" charset="0"/>
                          <a:cs typeface="Times New Roman" panose="02020603050405020304" pitchFamily="18" charset="0"/>
                        </a:rPr>
                        <a:t>DEPLACEMENT</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165" marR="5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hMerge="1">
                  <a:txBody>
                    <a:bodyPr/>
                    <a:lstStyle/>
                    <a:p>
                      <a:endParaRPr lang="fr-FR"/>
                    </a:p>
                  </a:txBody>
                  <a:tcPr/>
                </a:tc>
                <a:tc gridSpan="3">
                  <a:txBody>
                    <a:bodyPr/>
                    <a:lstStyle/>
                    <a:p>
                      <a:pPr algn="ctr">
                        <a:lnSpc>
                          <a:spcPct val="115000"/>
                        </a:lnSpc>
                        <a:spcBef>
                          <a:spcPts val="300"/>
                        </a:spcBef>
                        <a:spcAft>
                          <a:spcPts val="0"/>
                        </a:spcAft>
                      </a:pPr>
                      <a:r>
                        <a:rPr lang="fr-FR" sz="10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165" marR="5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063722858"/>
                  </a:ext>
                </a:extLst>
              </a:tr>
              <a:tr h="286442">
                <a:tc>
                  <a:txBody>
                    <a:bodyPr/>
                    <a:lstStyle/>
                    <a:p>
                      <a:pPr>
                        <a:lnSpc>
                          <a:spcPct val="115000"/>
                        </a:lnSpc>
                        <a:spcBef>
                          <a:spcPts val="300"/>
                        </a:spcBef>
                        <a:spcAft>
                          <a:spcPts val="0"/>
                        </a:spcAft>
                      </a:pPr>
                      <a:r>
                        <a:rPr lang="fr-FR" sz="1600">
                          <a:effectLst/>
                          <a:latin typeface="Arial" panose="020B0604020202020204" pitchFamily="34" charset="0"/>
                          <a:ea typeface="Times New Roman" panose="02020603050405020304" pitchFamily="18" charset="0"/>
                          <a:cs typeface="Times New Roman" panose="02020603050405020304" pitchFamily="18" charset="0"/>
                        </a:rPr>
                        <a:t>Véhicule Léger</a:t>
                      </a:r>
                      <a:endParaRPr lang="fr-F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8165" marR="5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0"/>
                        </a:spcAft>
                      </a:pPr>
                      <a:r>
                        <a:rPr lang="fr-FR" sz="1600">
                          <a:effectLst/>
                          <a:latin typeface="Arial" panose="020B0604020202020204" pitchFamily="34" charset="0"/>
                          <a:ea typeface="Times New Roman" panose="02020603050405020304" pitchFamily="18" charset="0"/>
                          <a:cs typeface="Times New Roman" panose="02020603050405020304" pitchFamily="18" charset="0"/>
                        </a:rPr>
                        <a:t>Km</a:t>
                      </a:r>
                      <a:endParaRPr lang="fr-F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8165" marR="5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Bef>
                          <a:spcPts val="300"/>
                        </a:spcBef>
                        <a:spcAft>
                          <a:spcPts val="0"/>
                        </a:spcAft>
                      </a:pPr>
                      <a:r>
                        <a:rPr lang="fr-FR" sz="1600" dirty="0">
                          <a:effectLst/>
                          <a:latin typeface="Arial" panose="020B0604020202020204" pitchFamily="34" charset="0"/>
                          <a:ea typeface="Times New Roman" panose="02020603050405020304" pitchFamily="18" charset="0"/>
                          <a:cs typeface="Times New Roman" panose="02020603050405020304" pitchFamily="18" charset="0"/>
                        </a:rPr>
                        <a:t>0,48 €</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165" marR="5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648803192"/>
                  </a:ext>
                </a:extLst>
              </a:tr>
              <a:tr h="300622">
                <a:tc>
                  <a:txBody>
                    <a:bodyPr/>
                    <a:lstStyle/>
                    <a:p>
                      <a:pPr>
                        <a:lnSpc>
                          <a:spcPct val="115000"/>
                        </a:lnSpc>
                        <a:spcBef>
                          <a:spcPts val="300"/>
                        </a:spcBef>
                        <a:spcAft>
                          <a:spcPts val="0"/>
                        </a:spcAft>
                      </a:pPr>
                      <a:r>
                        <a:rPr lang="fr-FR" sz="1600" dirty="0">
                          <a:effectLst/>
                          <a:latin typeface="Arial" panose="020B0604020202020204" pitchFamily="34" charset="0"/>
                          <a:ea typeface="Times New Roman" panose="02020603050405020304" pitchFamily="18" charset="0"/>
                          <a:cs typeface="Times New Roman" panose="02020603050405020304" pitchFamily="18" charset="0"/>
                        </a:rPr>
                        <a:t>Véhicule Utilitaire</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165" marR="5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0"/>
                        </a:spcAft>
                      </a:pPr>
                      <a:r>
                        <a:rPr lang="fr-FR" sz="1600">
                          <a:effectLst/>
                          <a:latin typeface="Arial" panose="020B0604020202020204" pitchFamily="34" charset="0"/>
                          <a:ea typeface="Times New Roman" panose="02020603050405020304" pitchFamily="18" charset="0"/>
                          <a:cs typeface="Times New Roman" panose="02020603050405020304" pitchFamily="18" charset="0"/>
                        </a:rPr>
                        <a:t>Km</a:t>
                      </a:r>
                      <a:endParaRPr lang="fr-F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8165" marR="5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Bef>
                          <a:spcPts val="300"/>
                        </a:spcBef>
                        <a:spcAft>
                          <a:spcPts val="0"/>
                        </a:spcAft>
                      </a:pPr>
                      <a:r>
                        <a:rPr lang="fr-FR" sz="1600" dirty="0">
                          <a:effectLst/>
                          <a:latin typeface="Arial" panose="020B0604020202020204" pitchFamily="34" charset="0"/>
                          <a:ea typeface="Times New Roman" panose="02020603050405020304" pitchFamily="18" charset="0"/>
                          <a:cs typeface="Times New Roman" panose="02020603050405020304" pitchFamily="18" charset="0"/>
                        </a:rPr>
                        <a:t>0,64 €</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165" marR="5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288200797"/>
                  </a:ext>
                </a:extLst>
              </a:tr>
              <a:tr h="294949">
                <a:tc>
                  <a:txBody>
                    <a:bodyPr/>
                    <a:lstStyle/>
                    <a:p>
                      <a:pPr>
                        <a:lnSpc>
                          <a:spcPct val="115000"/>
                        </a:lnSpc>
                        <a:spcBef>
                          <a:spcPts val="300"/>
                        </a:spcBef>
                        <a:spcAft>
                          <a:spcPts val="0"/>
                        </a:spcAft>
                      </a:pPr>
                      <a:r>
                        <a:rPr lang="fr-FR" sz="1600" dirty="0">
                          <a:effectLst/>
                          <a:latin typeface="Arial" panose="020B0604020202020204" pitchFamily="34" charset="0"/>
                          <a:ea typeface="Times New Roman" panose="02020603050405020304" pitchFamily="18" charset="0"/>
                          <a:cs typeface="Times New Roman" panose="02020603050405020304" pitchFamily="18" charset="0"/>
                        </a:rPr>
                        <a:t>Fourgon</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165" marR="5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0"/>
                        </a:spcAft>
                      </a:pPr>
                      <a:r>
                        <a:rPr lang="fr-FR" sz="1600">
                          <a:effectLst/>
                          <a:latin typeface="Arial" panose="020B0604020202020204" pitchFamily="34" charset="0"/>
                          <a:ea typeface="Times New Roman" panose="02020603050405020304" pitchFamily="18" charset="0"/>
                          <a:cs typeface="Times New Roman" panose="02020603050405020304" pitchFamily="18" charset="0"/>
                        </a:rPr>
                        <a:t>Km</a:t>
                      </a:r>
                      <a:endParaRPr lang="fr-F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8165" marR="5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Bef>
                          <a:spcPts val="300"/>
                        </a:spcBef>
                        <a:spcAft>
                          <a:spcPts val="0"/>
                        </a:spcAft>
                      </a:pPr>
                      <a:r>
                        <a:rPr lang="fr-FR" sz="1600" dirty="0">
                          <a:effectLst/>
                          <a:latin typeface="Arial" panose="020B0604020202020204" pitchFamily="34" charset="0"/>
                          <a:ea typeface="Times New Roman" panose="02020603050405020304" pitchFamily="18" charset="0"/>
                          <a:cs typeface="Times New Roman" panose="02020603050405020304" pitchFamily="18" charset="0"/>
                        </a:rPr>
                        <a:t>1,11 €</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165" marR="5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650136107"/>
                  </a:ext>
                </a:extLst>
              </a:tr>
              <a:tr h="289277">
                <a:tc>
                  <a:txBody>
                    <a:bodyPr/>
                    <a:lstStyle/>
                    <a:p>
                      <a:pPr>
                        <a:lnSpc>
                          <a:spcPct val="115000"/>
                        </a:lnSpc>
                        <a:spcBef>
                          <a:spcPts val="300"/>
                        </a:spcBef>
                        <a:spcAft>
                          <a:spcPts val="0"/>
                        </a:spcAft>
                      </a:pPr>
                      <a:r>
                        <a:rPr lang="fr-FR" sz="1600">
                          <a:effectLst/>
                          <a:latin typeface="Arial" panose="020B0604020202020204" pitchFamily="34" charset="0"/>
                          <a:ea typeface="Times New Roman" panose="02020603050405020304" pitchFamily="18" charset="0"/>
                          <a:cs typeface="Times New Roman" panose="02020603050405020304" pitchFamily="18" charset="0"/>
                        </a:rPr>
                        <a:t>Camion moins de 12t</a:t>
                      </a:r>
                      <a:endParaRPr lang="fr-F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8165" marR="5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0"/>
                        </a:spcAft>
                      </a:pPr>
                      <a:r>
                        <a:rPr lang="fr-FR" sz="1600">
                          <a:effectLst/>
                          <a:latin typeface="Arial" panose="020B0604020202020204" pitchFamily="34" charset="0"/>
                          <a:ea typeface="Times New Roman" panose="02020603050405020304" pitchFamily="18" charset="0"/>
                          <a:cs typeface="Times New Roman" panose="02020603050405020304" pitchFamily="18" charset="0"/>
                        </a:rPr>
                        <a:t>Heure</a:t>
                      </a:r>
                      <a:endParaRPr lang="fr-F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8165" marR="5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Bef>
                          <a:spcPts val="300"/>
                        </a:spcBef>
                        <a:spcAft>
                          <a:spcPts val="0"/>
                        </a:spcAft>
                      </a:pPr>
                      <a:r>
                        <a:rPr lang="fr-FR" sz="1600" dirty="0">
                          <a:effectLst/>
                          <a:latin typeface="Arial" panose="020B0604020202020204" pitchFamily="34" charset="0"/>
                          <a:ea typeface="Times New Roman" panose="02020603050405020304" pitchFamily="18" charset="0"/>
                          <a:cs typeface="Times New Roman" panose="02020603050405020304" pitchFamily="18" charset="0"/>
                        </a:rPr>
                        <a:t>40,25 €</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165" marR="5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35435965"/>
                  </a:ext>
                </a:extLst>
              </a:tr>
              <a:tr h="293530">
                <a:tc>
                  <a:txBody>
                    <a:bodyPr/>
                    <a:lstStyle/>
                    <a:p>
                      <a:pPr>
                        <a:lnSpc>
                          <a:spcPct val="115000"/>
                        </a:lnSpc>
                        <a:spcBef>
                          <a:spcPts val="300"/>
                        </a:spcBef>
                        <a:spcAft>
                          <a:spcPts val="0"/>
                        </a:spcAft>
                      </a:pPr>
                      <a:r>
                        <a:rPr lang="fr-FR" sz="1600">
                          <a:effectLst/>
                          <a:latin typeface="Arial" panose="020B0604020202020204" pitchFamily="34" charset="0"/>
                          <a:ea typeface="Times New Roman" panose="02020603050405020304" pitchFamily="18" charset="0"/>
                          <a:cs typeface="Times New Roman" panose="02020603050405020304" pitchFamily="18" charset="0"/>
                        </a:rPr>
                        <a:t>Camion 19t</a:t>
                      </a:r>
                      <a:endParaRPr lang="fr-F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8165" marR="5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0"/>
                        </a:spcAft>
                      </a:pPr>
                      <a:r>
                        <a:rPr lang="fr-FR" sz="1600">
                          <a:effectLst/>
                          <a:latin typeface="Arial" panose="020B0604020202020204" pitchFamily="34" charset="0"/>
                          <a:ea typeface="Times New Roman" panose="02020603050405020304" pitchFamily="18" charset="0"/>
                          <a:cs typeface="Times New Roman" panose="02020603050405020304" pitchFamily="18" charset="0"/>
                        </a:rPr>
                        <a:t>Heure</a:t>
                      </a:r>
                      <a:endParaRPr lang="fr-F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8165" marR="5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Bef>
                          <a:spcPts val="300"/>
                        </a:spcBef>
                        <a:spcAft>
                          <a:spcPts val="0"/>
                        </a:spcAft>
                      </a:pPr>
                      <a:r>
                        <a:rPr lang="fr-FR" sz="1600" dirty="0">
                          <a:effectLst/>
                          <a:latin typeface="Arial" panose="020B0604020202020204" pitchFamily="34" charset="0"/>
                          <a:ea typeface="Times New Roman" panose="02020603050405020304" pitchFamily="18" charset="0"/>
                          <a:cs typeface="Times New Roman" panose="02020603050405020304" pitchFamily="18" charset="0"/>
                        </a:rPr>
                        <a:t>68,42 €</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165" marR="5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655048692"/>
                  </a:ext>
                </a:extLst>
              </a:tr>
              <a:tr h="297787">
                <a:tc>
                  <a:txBody>
                    <a:bodyPr/>
                    <a:lstStyle/>
                    <a:p>
                      <a:pPr>
                        <a:lnSpc>
                          <a:spcPct val="115000"/>
                        </a:lnSpc>
                        <a:spcBef>
                          <a:spcPts val="300"/>
                        </a:spcBef>
                        <a:spcAft>
                          <a:spcPts val="0"/>
                        </a:spcAft>
                      </a:pPr>
                      <a:r>
                        <a:rPr lang="fr-FR" sz="1600" dirty="0" err="1">
                          <a:effectLst/>
                          <a:latin typeface="Arial" panose="020B0604020202020204" pitchFamily="34" charset="0"/>
                          <a:ea typeface="Times New Roman" panose="02020603050405020304" pitchFamily="18" charset="0"/>
                          <a:cs typeface="Times New Roman" panose="02020603050405020304" pitchFamily="18" charset="0"/>
                        </a:rPr>
                        <a:t>Tracto-pelle</a:t>
                      </a:r>
                      <a:r>
                        <a:rPr lang="fr-FR" sz="1600" dirty="0">
                          <a:effectLst/>
                          <a:latin typeface="Arial" panose="020B0604020202020204" pitchFamily="34" charset="0"/>
                          <a:ea typeface="Times New Roman" panose="02020603050405020304" pitchFamily="18" charset="0"/>
                          <a:cs typeface="Times New Roman" panose="02020603050405020304" pitchFamily="18" charset="0"/>
                        </a:rPr>
                        <a:t> / Tracteur / Chargeur</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165" marR="5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0"/>
                        </a:spcAft>
                      </a:pPr>
                      <a:r>
                        <a:rPr lang="fr-FR" sz="1600" dirty="0">
                          <a:effectLst/>
                          <a:latin typeface="Arial" panose="020B0604020202020204" pitchFamily="34" charset="0"/>
                          <a:ea typeface="Times New Roman" panose="02020603050405020304" pitchFamily="18" charset="0"/>
                          <a:cs typeface="Times New Roman" panose="02020603050405020304" pitchFamily="18" charset="0"/>
                        </a:rPr>
                        <a:t>Heure</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165" marR="5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Bef>
                          <a:spcPts val="300"/>
                        </a:spcBef>
                        <a:spcAft>
                          <a:spcPts val="0"/>
                        </a:spcAft>
                      </a:pPr>
                      <a:r>
                        <a:rPr lang="fr-FR" sz="1600" dirty="0">
                          <a:effectLst/>
                          <a:latin typeface="Arial" panose="020B0604020202020204" pitchFamily="34" charset="0"/>
                          <a:ea typeface="Times New Roman" panose="02020603050405020304" pitchFamily="18" charset="0"/>
                          <a:cs typeface="Times New Roman" panose="02020603050405020304" pitchFamily="18" charset="0"/>
                        </a:rPr>
                        <a:t>61,18 €</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165" marR="5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074261714"/>
                  </a:ext>
                </a:extLst>
              </a:tr>
              <a:tr h="372233">
                <a:tc gridSpan="2">
                  <a:txBody>
                    <a:bodyPr/>
                    <a:lstStyle/>
                    <a:p>
                      <a:pPr>
                        <a:lnSpc>
                          <a:spcPct val="115000"/>
                        </a:lnSpc>
                        <a:spcBef>
                          <a:spcPts val="600"/>
                        </a:spcBef>
                        <a:spcAft>
                          <a:spcPts val="0"/>
                        </a:spcAft>
                      </a:pPr>
                      <a:r>
                        <a:rPr lang="fr-FR" sz="1600" b="1" u="sng" dirty="0">
                          <a:effectLst/>
                          <a:latin typeface="Arial" panose="020B0604020202020204" pitchFamily="34" charset="0"/>
                          <a:ea typeface="Times New Roman" panose="02020603050405020304" pitchFamily="18" charset="0"/>
                          <a:cs typeface="Times New Roman" panose="02020603050405020304" pitchFamily="18" charset="0"/>
                        </a:rPr>
                        <a:t>MATERIEL</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165" marR="5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hMerge="1">
                  <a:txBody>
                    <a:bodyPr/>
                    <a:lstStyle/>
                    <a:p>
                      <a:endParaRPr lang="fr-FR"/>
                    </a:p>
                  </a:txBody>
                  <a:tcPr/>
                </a:tc>
                <a:tc gridSpan="3">
                  <a:txBody>
                    <a:bodyPr/>
                    <a:lstStyle/>
                    <a:p>
                      <a:pPr algn="ctr">
                        <a:lnSpc>
                          <a:spcPct val="115000"/>
                        </a:lnSpc>
                        <a:spcAft>
                          <a:spcPts val="0"/>
                        </a:spcAft>
                      </a:pPr>
                      <a:r>
                        <a:rPr lang="fr-FR" sz="1000">
                          <a:effectLst/>
                          <a:latin typeface="Arial" panose="020B0604020202020204" pitchFamily="34" charset="0"/>
                          <a:ea typeface="Times New Roman" panose="02020603050405020304" pitchFamily="18" charset="0"/>
                          <a:cs typeface="Times New Roman" panose="02020603050405020304" pitchFamily="18" charset="0"/>
                        </a:rPr>
                        <a:t> </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165" marR="5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086489719"/>
                  </a:ext>
                </a:extLst>
              </a:tr>
              <a:tr h="469651">
                <a:tc>
                  <a:txBody>
                    <a:bodyPr/>
                    <a:lstStyle/>
                    <a:p>
                      <a:pPr>
                        <a:lnSpc>
                          <a:spcPct val="115000"/>
                        </a:lnSpc>
                        <a:spcBef>
                          <a:spcPts val="600"/>
                        </a:spcBef>
                        <a:spcAft>
                          <a:spcPts val="0"/>
                        </a:spcAft>
                      </a:pPr>
                      <a:r>
                        <a:rPr lang="fr-FR" sz="1600" dirty="0">
                          <a:effectLst/>
                          <a:latin typeface="Arial" panose="020B0604020202020204" pitchFamily="34" charset="0"/>
                          <a:ea typeface="Times New Roman" panose="02020603050405020304" pitchFamily="18" charset="0"/>
                          <a:cs typeface="Times New Roman" panose="02020603050405020304" pitchFamily="18" charset="0"/>
                        </a:rPr>
                        <a:t>Signalisation</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165" marR="5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0"/>
                        </a:spcAft>
                      </a:pPr>
                      <a:r>
                        <a:rPr lang="fr-FR" sz="1600" dirty="0">
                          <a:effectLst/>
                          <a:latin typeface="Arial" panose="020B0604020202020204" pitchFamily="34" charset="0"/>
                          <a:ea typeface="Times New Roman" panose="02020603050405020304" pitchFamily="18" charset="0"/>
                          <a:cs typeface="Times New Roman" panose="02020603050405020304" pitchFamily="18" charset="0"/>
                        </a:rPr>
                        <a:t>Forfait journée</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165" marR="5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Bef>
                          <a:spcPts val="600"/>
                        </a:spcBef>
                        <a:spcAft>
                          <a:spcPts val="0"/>
                        </a:spcAft>
                      </a:pPr>
                      <a:r>
                        <a:rPr lang="fr-FR" sz="1600" dirty="0">
                          <a:effectLst/>
                          <a:latin typeface="Arial" panose="020B0604020202020204" pitchFamily="34" charset="0"/>
                          <a:ea typeface="Times New Roman" panose="02020603050405020304" pitchFamily="18" charset="0"/>
                          <a:cs typeface="Times New Roman" panose="02020603050405020304" pitchFamily="18" charset="0"/>
                        </a:rPr>
                        <a:t>127,40 €</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165" marR="5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764203963"/>
                  </a:ext>
                </a:extLst>
              </a:tr>
              <a:tr h="303458">
                <a:tc>
                  <a:txBody>
                    <a:bodyPr/>
                    <a:lstStyle/>
                    <a:p>
                      <a:pPr>
                        <a:lnSpc>
                          <a:spcPct val="115000"/>
                        </a:lnSpc>
                        <a:spcBef>
                          <a:spcPts val="300"/>
                        </a:spcBef>
                        <a:spcAft>
                          <a:spcPts val="0"/>
                        </a:spcAft>
                      </a:pPr>
                      <a:r>
                        <a:rPr lang="fr-FR" sz="1600">
                          <a:effectLst/>
                          <a:latin typeface="Arial" panose="020B0604020202020204" pitchFamily="34" charset="0"/>
                          <a:ea typeface="Times New Roman" panose="02020603050405020304" pitchFamily="18" charset="0"/>
                          <a:cs typeface="Times New Roman" panose="02020603050405020304" pitchFamily="18" charset="0"/>
                        </a:rPr>
                        <a:t>Produit absorbant – Sac 40 l</a:t>
                      </a:r>
                      <a:endParaRPr lang="fr-F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8165" marR="5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0"/>
                        </a:spcAft>
                      </a:pPr>
                      <a:r>
                        <a:rPr lang="fr-FR" sz="1600" dirty="0">
                          <a:effectLst/>
                          <a:latin typeface="Arial" panose="020B0604020202020204" pitchFamily="34" charset="0"/>
                          <a:ea typeface="Times New Roman" panose="02020603050405020304" pitchFamily="18" charset="0"/>
                          <a:cs typeface="Times New Roman" panose="02020603050405020304" pitchFamily="18" charset="0"/>
                        </a:rPr>
                        <a:t>Unité</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165" marR="5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Bef>
                          <a:spcPts val="300"/>
                        </a:spcBef>
                        <a:spcAft>
                          <a:spcPts val="0"/>
                        </a:spcAft>
                      </a:pPr>
                      <a:r>
                        <a:rPr lang="fr-FR" sz="1600" dirty="0">
                          <a:effectLst/>
                          <a:latin typeface="Arial" panose="020B0604020202020204" pitchFamily="34" charset="0"/>
                          <a:ea typeface="Times New Roman" panose="02020603050405020304" pitchFamily="18" charset="0"/>
                          <a:cs typeface="Times New Roman" panose="02020603050405020304" pitchFamily="18" charset="0"/>
                        </a:rPr>
                        <a:t>13,10 €</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165" marR="5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381925455"/>
                  </a:ext>
                </a:extLst>
              </a:tr>
              <a:tr h="297787">
                <a:tc>
                  <a:txBody>
                    <a:bodyPr/>
                    <a:lstStyle/>
                    <a:p>
                      <a:pPr>
                        <a:lnSpc>
                          <a:spcPct val="115000"/>
                        </a:lnSpc>
                        <a:spcBef>
                          <a:spcPts val="300"/>
                        </a:spcBef>
                        <a:spcAft>
                          <a:spcPts val="0"/>
                        </a:spcAft>
                      </a:pPr>
                      <a:r>
                        <a:rPr lang="fr-FR" sz="1600">
                          <a:effectLst/>
                          <a:latin typeface="Arial" panose="020B0604020202020204" pitchFamily="34" charset="0"/>
                          <a:ea typeface="Times New Roman" panose="02020603050405020304" pitchFamily="18" charset="0"/>
                          <a:cs typeface="Times New Roman" panose="02020603050405020304" pitchFamily="18" charset="0"/>
                        </a:rPr>
                        <a:t>Produit absorbant – Seau 15 kg</a:t>
                      </a:r>
                      <a:endParaRPr lang="fr-F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8165" marR="5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0"/>
                        </a:spcAft>
                      </a:pPr>
                      <a:r>
                        <a:rPr lang="fr-FR" sz="1600" dirty="0">
                          <a:effectLst/>
                          <a:latin typeface="Arial" panose="020B0604020202020204" pitchFamily="34" charset="0"/>
                          <a:ea typeface="Times New Roman" panose="02020603050405020304" pitchFamily="18" charset="0"/>
                          <a:cs typeface="Times New Roman" panose="02020603050405020304" pitchFamily="18" charset="0"/>
                        </a:rPr>
                        <a:t>Unité</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165" marR="5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Bef>
                          <a:spcPts val="300"/>
                        </a:spcBef>
                        <a:spcAft>
                          <a:spcPts val="0"/>
                        </a:spcAft>
                      </a:pPr>
                      <a:r>
                        <a:rPr lang="fr-FR" sz="1600" dirty="0">
                          <a:effectLst/>
                          <a:latin typeface="Arial" panose="020B0604020202020204" pitchFamily="34" charset="0"/>
                          <a:ea typeface="Times New Roman" panose="02020603050405020304" pitchFamily="18" charset="0"/>
                          <a:cs typeface="Times New Roman" panose="02020603050405020304" pitchFamily="18" charset="0"/>
                        </a:rPr>
                        <a:t>16,61 €</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165" marR="5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454746915"/>
                  </a:ext>
                </a:extLst>
              </a:tr>
              <a:tr h="234824">
                <a:tc>
                  <a:txBody>
                    <a:bodyPr/>
                    <a:lstStyle/>
                    <a:p>
                      <a:pPr>
                        <a:lnSpc>
                          <a:spcPct val="115000"/>
                        </a:lnSpc>
                        <a:spcBef>
                          <a:spcPts val="600"/>
                        </a:spcBef>
                        <a:spcAft>
                          <a:spcPts val="0"/>
                        </a:spcAft>
                      </a:pPr>
                      <a:r>
                        <a:rPr lang="fr-FR" sz="1600">
                          <a:effectLst/>
                          <a:latin typeface="Arial" panose="020B0604020202020204" pitchFamily="34" charset="0"/>
                          <a:ea typeface="Times New Roman" panose="02020603050405020304" pitchFamily="18" charset="0"/>
                          <a:cs typeface="Times New Roman" panose="02020603050405020304" pitchFamily="18" charset="0"/>
                        </a:rPr>
                        <a:t>Fournitures et travaux divers</a:t>
                      </a:r>
                      <a:endParaRPr lang="fr-F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8165" marR="5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fr-FR" sz="1600" dirty="0">
                          <a:effectLst/>
                          <a:latin typeface="Arial" panose="020B0604020202020204" pitchFamily="34" charset="0"/>
                          <a:ea typeface="Times New Roman" panose="02020603050405020304" pitchFamily="18" charset="0"/>
                          <a:cs typeface="Times New Roman" panose="02020603050405020304" pitchFamily="18" charset="0"/>
                        </a:rPr>
                        <a:t>Unité</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165" marR="5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Bef>
                          <a:spcPts val="300"/>
                        </a:spcBef>
                        <a:spcAft>
                          <a:spcPts val="0"/>
                        </a:spcAft>
                      </a:pPr>
                      <a:r>
                        <a:rPr lang="fr-FR" sz="1600" dirty="0">
                          <a:effectLst/>
                          <a:latin typeface="Arial" panose="020B0604020202020204" pitchFamily="34" charset="0"/>
                          <a:ea typeface="Times New Roman" panose="02020603050405020304" pitchFamily="18" charset="0"/>
                          <a:cs typeface="Times New Roman" panose="02020603050405020304" pitchFamily="18" charset="0"/>
                        </a:rPr>
                        <a:t>Prix du marché Département</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165" marR="5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355458048"/>
                  </a:ext>
                </a:extLst>
              </a:tr>
              <a:tr h="406973">
                <a:tc>
                  <a:txBody>
                    <a:bodyPr/>
                    <a:lstStyle/>
                    <a:p>
                      <a:pPr>
                        <a:lnSpc>
                          <a:spcPct val="115000"/>
                        </a:lnSpc>
                        <a:spcBef>
                          <a:spcPts val="600"/>
                        </a:spcBef>
                        <a:spcAft>
                          <a:spcPts val="0"/>
                        </a:spcAft>
                      </a:pPr>
                      <a:r>
                        <a:rPr lang="fr-FR" sz="1600" b="1" u="sng">
                          <a:effectLst/>
                          <a:latin typeface="Arial" panose="020B0604020202020204" pitchFamily="34" charset="0"/>
                          <a:ea typeface="Times New Roman" panose="02020603050405020304" pitchFamily="18" charset="0"/>
                          <a:cs typeface="Times New Roman" panose="02020603050405020304" pitchFamily="18" charset="0"/>
                        </a:rPr>
                        <a:t>FRAIS DE DOSSIER</a:t>
                      </a:r>
                      <a:endParaRPr lang="fr-FR"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8165" marR="5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Bef>
                          <a:spcPts val="600"/>
                        </a:spcBef>
                        <a:spcAft>
                          <a:spcPts val="0"/>
                        </a:spcAft>
                      </a:pPr>
                      <a:r>
                        <a:rPr lang="fr-FR" sz="1600" dirty="0">
                          <a:effectLst/>
                          <a:latin typeface="Arial" panose="020B0604020202020204" pitchFamily="34" charset="0"/>
                          <a:ea typeface="Times New Roman" panose="02020603050405020304" pitchFamily="18" charset="0"/>
                          <a:cs typeface="Times New Roman" panose="02020603050405020304" pitchFamily="18" charset="0"/>
                        </a:rPr>
                        <a:t>Forfait</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165" marR="5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Bef>
                          <a:spcPts val="600"/>
                        </a:spcBef>
                        <a:spcAft>
                          <a:spcPts val="0"/>
                        </a:spcAft>
                      </a:pPr>
                      <a:r>
                        <a:rPr lang="fr-FR" sz="1600" dirty="0">
                          <a:effectLst/>
                          <a:latin typeface="Arial" panose="020B0604020202020204" pitchFamily="34" charset="0"/>
                          <a:ea typeface="Times New Roman" panose="02020603050405020304" pitchFamily="18" charset="0"/>
                          <a:cs typeface="Times New Roman" panose="02020603050405020304" pitchFamily="18" charset="0"/>
                        </a:rPr>
                        <a:t>50 €</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165" marR="58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84274674"/>
                  </a:ext>
                </a:extLst>
              </a:tr>
            </a:tbl>
          </a:graphicData>
        </a:graphic>
      </p:graphicFrame>
      <p:sp>
        <p:nvSpPr>
          <p:cNvPr id="4" name="Espace réservé du numéro de diapositive 3"/>
          <p:cNvSpPr>
            <a:spLocks noGrp="1"/>
          </p:cNvSpPr>
          <p:nvPr>
            <p:ph type="sldNum" sz="quarter" idx="12"/>
          </p:nvPr>
        </p:nvSpPr>
        <p:spPr/>
        <p:txBody>
          <a:bodyPr/>
          <a:lstStyle/>
          <a:p>
            <a:fld id="{7073052B-C3ED-4FAD-BEB6-A8C20862DC83}" type="slidenum">
              <a:rPr lang="fr-FR" smtClean="0"/>
              <a:t>13</a:t>
            </a:fld>
            <a:endParaRPr lang="fr-FR" dirty="0"/>
          </a:p>
        </p:txBody>
      </p:sp>
    </p:spTree>
    <p:extLst>
      <p:ext uri="{BB962C8B-B14F-4D97-AF65-F5344CB8AC3E}">
        <p14:creationId xmlns:p14="http://schemas.microsoft.com/office/powerpoint/2010/main" val="325477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6</a:t>
            </a:r>
            <a:r>
              <a:rPr lang="fr-FR" dirty="0" smtClean="0"/>
              <a:t> – Formation des agents assermentés</a:t>
            </a:r>
            <a:endParaRPr lang="fr-FR" dirty="0"/>
          </a:p>
        </p:txBody>
      </p:sp>
      <p:sp>
        <p:nvSpPr>
          <p:cNvPr id="3" name="Espace réservé du contenu 2"/>
          <p:cNvSpPr>
            <a:spLocks noGrp="1"/>
          </p:cNvSpPr>
          <p:nvPr>
            <p:ph idx="1"/>
          </p:nvPr>
        </p:nvSpPr>
        <p:spPr>
          <a:xfrm>
            <a:off x="838200" y="1229285"/>
            <a:ext cx="11189400" cy="5206349"/>
          </a:xfrm>
        </p:spPr>
        <p:txBody>
          <a:bodyPr>
            <a:normAutofit lnSpcReduction="10000"/>
          </a:bodyPr>
          <a:lstStyle/>
          <a:p>
            <a:pPr marL="0" indent="0">
              <a:buNone/>
            </a:pPr>
            <a:r>
              <a:rPr lang="fr-FR" u="sng" dirty="0" smtClean="0"/>
              <a:t>Evolution depuis </a:t>
            </a:r>
            <a:r>
              <a:rPr lang="fr-FR" u="sng" dirty="0" smtClean="0"/>
              <a:t>2018</a:t>
            </a:r>
            <a:endParaRPr lang="fr-FR" u="sng" dirty="0" smtClean="0"/>
          </a:p>
          <a:p>
            <a:pPr marL="0" indent="0" algn="just">
              <a:buNone/>
            </a:pPr>
            <a:r>
              <a:rPr lang="fr-FR" dirty="0" smtClean="0"/>
              <a:t>Convention avec le Centre Départemental des Stages et de la Formation (CDSF 42) de la Direction Départementale de la Sécurité Publique de la Loire pour former l’ensemble des agents assermentés aux « Ecrits procéduraux ».</a:t>
            </a:r>
          </a:p>
          <a:p>
            <a:pPr marL="0" indent="0" algn="just">
              <a:buNone/>
            </a:pPr>
            <a:r>
              <a:rPr lang="fr-FR" dirty="0" smtClean="0"/>
              <a:t>Tous les agents assermentés ont suivi une formation avec des Policiers Nationaux, formateur généraliste, Officiers de Police Judiciaires. </a:t>
            </a:r>
            <a:endParaRPr lang="fr-FR" dirty="0" smtClean="0"/>
          </a:p>
          <a:p>
            <a:pPr marL="0" indent="0" algn="just">
              <a:buNone/>
            </a:pPr>
            <a:r>
              <a:rPr lang="fr-FR" dirty="0" smtClean="0"/>
              <a:t>Désormais</a:t>
            </a:r>
            <a:r>
              <a:rPr lang="fr-FR" dirty="0" smtClean="0"/>
              <a:t>, les PV sont rédigés selon un incipit modélisé afin que fond et forme soient en cohérence avec les exigences de l’autorité judiciaire.</a:t>
            </a:r>
          </a:p>
          <a:p>
            <a:pPr marL="0" indent="0" algn="just">
              <a:buNone/>
            </a:pPr>
            <a:r>
              <a:rPr lang="fr-FR" dirty="0" smtClean="0"/>
              <a:t>Au cours de cette formation, l</a:t>
            </a:r>
            <a:r>
              <a:rPr lang="fr-FR" dirty="0" smtClean="0"/>
              <a:t>es </a:t>
            </a:r>
            <a:r>
              <a:rPr lang="fr-FR" dirty="0" smtClean="0"/>
              <a:t>agents ont travaillé sur les constatations</a:t>
            </a:r>
            <a:r>
              <a:rPr lang="fr-FR" dirty="0" smtClean="0"/>
              <a:t>.</a:t>
            </a:r>
          </a:p>
          <a:p>
            <a:pPr marL="0" indent="0" algn="just">
              <a:buNone/>
            </a:pPr>
            <a:endParaRPr lang="fr-FR" dirty="0"/>
          </a:p>
          <a:p>
            <a:pPr marL="0" indent="0" algn="just">
              <a:buNone/>
            </a:pPr>
            <a:r>
              <a:rPr lang="fr-FR" dirty="0" smtClean="0"/>
              <a:t>Evolution à venir : objectif constitution d’un rapport photos, formation / action.</a:t>
            </a:r>
            <a:endParaRPr lang="fr-FR" dirty="0"/>
          </a:p>
        </p:txBody>
      </p:sp>
      <p:sp>
        <p:nvSpPr>
          <p:cNvPr id="4" name="Espace réservé du numéro de diapositive 3"/>
          <p:cNvSpPr>
            <a:spLocks noGrp="1"/>
          </p:cNvSpPr>
          <p:nvPr>
            <p:ph type="sldNum" sz="quarter" idx="12"/>
          </p:nvPr>
        </p:nvSpPr>
        <p:spPr/>
        <p:txBody>
          <a:bodyPr/>
          <a:lstStyle/>
          <a:p>
            <a:fld id="{7073052B-C3ED-4FAD-BEB6-A8C20862DC83}" type="slidenum">
              <a:rPr lang="fr-FR" smtClean="0"/>
              <a:t>14</a:t>
            </a:fld>
            <a:endParaRPr lang="fr-FR" dirty="0"/>
          </a:p>
        </p:txBody>
      </p:sp>
    </p:spTree>
    <p:extLst>
      <p:ext uri="{BB962C8B-B14F-4D97-AF65-F5344CB8AC3E}">
        <p14:creationId xmlns:p14="http://schemas.microsoft.com/office/powerpoint/2010/main" val="3360571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7 </a:t>
            </a:r>
            <a:r>
              <a:rPr lang="fr-FR" dirty="0"/>
              <a:t>– </a:t>
            </a:r>
            <a:r>
              <a:rPr lang="fr-FR" dirty="0" smtClean="0"/>
              <a:t>Participation aux audiences </a:t>
            </a:r>
            <a:endParaRPr lang="fr-FR" dirty="0"/>
          </a:p>
        </p:txBody>
      </p:sp>
      <p:sp>
        <p:nvSpPr>
          <p:cNvPr id="3" name="Espace réservé du contenu 2"/>
          <p:cNvSpPr>
            <a:spLocks noGrp="1"/>
          </p:cNvSpPr>
          <p:nvPr>
            <p:ph idx="1"/>
          </p:nvPr>
        </p:nvSpPr>
        <p:spPr/>
        <p:txBody>
          <a:bodyPr/>
          <a:lstStyle/>
          <a:p>
            <a:pPr marL="0" indent="0">
              <a:buNone/>
            </a:pPr>
            <a:r>
              <a:rPr lang="fr-FR" u="sng" dirty="0" smtClean="0"/>
              <a:t>Evolution depuis 2021</a:t>
            </a:r>
          </a:p>
          <a:p>
            <a:pPr marL="0" indent="0">
              <a:buNone/>
            </a:pPr>
            <a:endParaRPr lang="fr-FR" dirty="0" smtClean="0"/>
          </a:p>
          <a:p>
            <a:pPr marL="0" indent="0">
              <a:buNone/>
            </a:pPr>
            <a:r>
              <a:rPr lang="fr-FR" dirty="0" smtClean="0"/>
              <a:t>Lorsque les dossiers sont transmis au Parquet pour demande de poursuites :</a:t>
            </a:r>
          </a:p>
          <a:p>
            <a:pPr marL="0" indent="0">
              <a:buNone/>
            </a:pPr>
            <a:r>
              <a:rPr lang="fr-FR" dirty="0" smtClean="0"/>
              <a:t>Participation aux « audiences d’alternatives aux poursuites » avec le Délégué du Procureur de la République.</a:t>
            </a:r>
          </a:p>
          <a:p>
            <a:pPr marL="0" indent="0">
              <a:buNone/>
            </a:pPr>
            <a:r>
              <a:rPr lang="fr-FR" dirty="0" smtClean="0"/>
              <a:t>L’audience donne lieu à la rédaction d’un PV de comparution devant le Délégué du Procureur :</a:t>
            </a:r>
          </a:p>
          <a:p>
            <a:pPr marL="0" indent="0">
              <a:buNone/>
            </a:pPr>
            <a:r>
              <a:rPr lang="fr-FR" dirty="0"/>
              <a:t>	</a:t>
            </a:r>
            <a:r>
              <a:rPr lang="fr-FR" dirty="0" smtClean="0"/>
              <a:t>Acte les mesures prises</a:t>
            </a:r>
          </a:p>
          <a:p>
            <a:pPr marL="0" indent="0">
              <a:buNone/>
            </a:pPr>
            <a:r>
              <a:rPr lang="fr-FR" dirty="0"/>
              <a:t>	</a:t>
            </a:r>
            <a:r>
              <a:rPr lang="fr-FR" dirty="0" smtClean="0"/>
              <a:t>Signés par l’ensemble des parties.</a:t>
            </a:r>
            <a:endParaRPr lang="fr-FR" dirty="0"/>
          </a:p>
        </p:txBody>
      </p:sp>
      <p:sp>
        <p:nvSpPr>
          <p:cNvPr id="4" name="Espace réservé du numéro de diapositive 3"/>
          <p:cNvSpPr>
            <a:spLocks noGrp="1"/>
          </p:cNvSpPr>
          <p:nvPr>
            <p:ph type="sldNum" sz="quarter" idx="12"/>
          </p:nvPr>
        </p:nvSpPr>
        <p:spPr/>
        <p:txBody>
          <a:bodyPr/>
          <a:lstStyle/>
          <a:p>
            <a:fld id="{7073052B-C3ED-4FAD-BEB6-A8C20862DC83}" type="slidenum">
              <a:rPr lang="fr-FR" smtClean="0"/>
              <a:t>15</a:t>
            </a:fld>
            <a:endParaRPr lang="fr-FR" dirty="0"/>
          </a:p>
        </p:txBody>
      </p:sp>
    </p:spTree>
    <p:extLst>
      <p:ext uri="{BB962C8B-B14F-4D97-AF65-F5344CB8AC3E}">
        <p14:creationId xmlns:p14="http://schemas.microsoft.com/office/powerpoint/2010/main" val="2046910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fr-FR" dirty="0" smtClean="0">
              <a:effectLst>
                <a:outerShdw blurRad="38100" dist="38100" dir="2700000" algn="tl">
                  <a:srgbClr val="000000">
                    <a:alpha val="43137"/>
                  </a:srgbClr>
                </a:outerShdw>
              </a:effectLst>
            </a:endParaRPr>
          </a:p>
          <a:p>
            <a:endParaRPr lang="fr-FR" dirty="0">
              <a:effectLst>
                <a:outerShdw blurRad="38100" dist="38100" dir="2700000" algn="tl">
                  <a:srgbClr val="000000">
                    <a:alpha val="43137"/>
                  </a:srgbClr>
                </a:outerShdw>
              </a:effectLst>
            </a:endParaRPr>
          </a:p>
          <a:p>
            <a:r>
              <a:rPr lang="fr-FR" sz="3600" dirty="0" smtClean="0">
                <a:effectLst>
                  <a:outerShdw blurRad="38100" dist="38100" dir="2700000" algn="tl">
                    <a:srgbClr val="000000">
                      <a:alpha val="43137"/>
                    </a:srgbClr>
                  </a:outerShdw>
                </a:effectLst>
              </a:rPr>
              <a:t>Merci </a:t>
            </a:r>
          </a:p>
          <a:p>
            <a:r>
              <a:rPr lang="fr-FR" sz="3600" dirty="0" smtClean="0">
                <a:effectLst>
                  <a:outerShdw blurRad="38100" dist="38100" dir="2700000" algn="tl">
                    <a:srgbClr val="000000">
                      <a:alpha val="43137"/>
                    </a:srgbClr>
                  </a:outerShdw>
                </a:effectLst>
              </a:rPr>
              <a:t>Mesdames et Messieurs pour votre attention</a:t>
            </a:r>
            <a:r>
              <a:rPr lang="fr-FR" sz="3600" dirty="0" smtClean="0">
                <a:effectLst>
                  <a:outerShdw blurRad="38100" dist="38100" dir="2700000" algn="tl">
                    <a:srgbClr val="000000">
                      <a:alpha val="43137"/>
                    </a:srgbClr>
                  </a:outerShdw>
                </a:effectLst>
              </a:rPr>
              <a:t>.</a:t>
            </a:r>
          </a:p>
          <a:p>
            <a:r>
              <a:rPr lang="fr-FR" sz="3600" dirty="0">
                <a:effectLst>
                  <a:outerShdw blurRad="38100" dist="38100" dir="2700000" algn="tl">
                    <a:srgbClr val="000000">
                      <a:alpha val="43137"/>
                    </a:srgbClr>
                  </a:outerShdw>
                </a:effectLst>
                <a:hlinkClick r:id="rId2"/>
              </a:rPr>
              <a:t>c</a:t>
            </a:r>
            <a:r>
              <a:rPr lang="fr-FR" sz="3600" dirty="0" smtClean="0">
                <a:effectLst>
                  <a:outerShdw blurRad="38100" dist="38100" dir="2700000" algn="tl">
                    <a:srgbClr val="000000">
                      <a:alpha val="43137"/>
                    </a:srgbClr>
                  </a:outerShdw>
                </a:effectLst>
                <a:hlinkClick r:id="rId2"/>
              </a:rPr>
              <a:t>orinne.amedro@loire.fr</a:t>
            </a:r>
            <a:endParaRPr lang="fr-FR" sz="3600" dirty="0" smtClean="0">
              <a:effectLst>
                <a:outerShdw blurRad="38100" dist="38100" dir="2700000" algn="tl">
                  <a:srgbClr val="000000">
                    <a:alpha val="43137"/>
                  </a:srgbClr>
                </a:outerShdw>
              </a:effectLst>
            </a:endParaRPr>
          </a:p>
          <a:p>
            <a:r>
              <a:rPr lang="fr-FR" sz="3600" dirty="0" smtClean="0">
                <a:effectLst>
                  <a:outerShdw blurRad="38100" dist="38100" dir="2700000" algn="tl">
                    <a:srgbClr val="000000">
                      <a:alpha val="43137"/>
                    </a:srgbClr>
                  </a:outerShdw>
                </a:effectLst>
              </a:rPr>
              <a:t>06 20 60 75 02</a:t>
            </a:r>
            <a:endParaRPr lang="fr-FR" sz="3600" dirty="0">
              <a:effectLst>
                <a:outerShdw blurRad="38100" dist="38100" dir="2700000" algn="tl">
                  <a:srgbClr val="000000">
                    <a:alpha val="43137"/>
                  </a:srgbClr>
                </a:outerShdw>
              </a:effectLst>
            </a:endParaRPr>
          </a:p>
        </p:txBody>
      </p:sp>
      <p:sp>
        <p:nvSpPr>
          <p:cNvPr id="3" name="Espace réservé du numéro de diapositive 2"/>
          <p:cNvSpPr>
            <a:spLocks noGrp="1"/>
          </p:cNvSpPr>
          <p:nvPr>
            <p:ph type="sldNum" sz="quarter" idx="12"/>
          </p:nvPr>
        </p:nvSpPr>
        <p:spPr/>
        <p:txBody>
          <a:bodyPr/>
          <a:lstStyle/>
          <a:p>
            <a:fld id="{7073052B-C3ED-4FAD-BEB6-A8C20862DC83}" type="slidenum">
              <a:rPr lang="fr-FR" smtClean="0"/>
              <a:t>16</a:t>
            </a:fld>
            <a:endParaRPr lang="fr-FR" dirty="0"/>
          </a:p>
        </p:txBody>
      </p:sp>
    </p:spTree>
    <p:extLst>
      <p:ext uri="{BB962C8B-B14F-4D97-AF65-F5344CB8AC3E}">
        <p14:creationId xmlns:p14="http://schemas.microsoft.com/office/powerpoint/2010/main" val="79271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184122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5033555" y="987425"/>
            <a:ext cx="6775268" cy="5430792"/>
          </a:xfrm>
        </p:spPr>
        <p:txBody>
          <a:bodyPr>
            <a:normAutofit fontScale="92500" lnSpcReduction="10000"/>
          </a:bodyPr>
          <a:lstStyle/>
          <a:p>
            <a:r>
              <a:rPr lang="fr-FR" dirty="0" smtClean="0"/>
              <a:t>SOMMAIRE</a:t>
            </a:r>
          </a:p>
          <a:p>
            <a:pPr algn="l"/>
            <a:r>
              <a:rPr lang="fr-FR" b="0" dirty="0" smtClean="0"/>
              <a:t>Présentation du Département de la Loire</a:t>
            </a:r>
          </a:p>
          <a:p>
            <a:pPr marL="514350" indent="-514350" algn="l">
              <a:buFont typeface="+mj-lt"/>
              <a:buAutoNum type="arabicPeriod"/>
            </a:pPr>
            <a:r>
              <a:rPr lang="fr-FR" b="0" dirty="0" smtClean="0"/>
              <a:t>Constat</a:t>
            </a:r>
          </a:p>
          <a:p>
            <a:pPr marL="514350" indent="-514350" algn="l">
              <a:buFont typeface="+mj-lt"/>
              <a:buAutoNum type="arabicPeriod"/>
            </a:pPr>
            <a:r>
              <a:rPr lang="fr-FR" b="0" dirty="0" smtClean="0"/>
              <a:t>Solution</a:t>
            </a:r>
          </a:p>
          <a:p>
            <a:pPr marL="514350" indent="-514350" algn="l">
              <a:buFont typeface="+mj-lt"/>
              <a:buAutoNum type="arabicPeriod"/>
            </a:pPr>
            <a:r>
              <a:rPr lang="fr-FR" b="0" dirty="0" smtClean="0"/>
              <a:t>Commissionnement et assermentation </a:t>
            </a:r>
          </a:p>
          <a:p>
            <a:pPr marL="514350" indent="-514350" algn="l">
              <a:buFont typeface="+mj-lt"/>
              <a:buAutoNum type="arabicPeriod"/>
            </a:pPr>
            <a:r>
              <a:rPr lang="fr-FR" b="0" dirty="0" smtClean="0"/>
              <a:t>Procédure de gestion des dommages au D.P.</a:t>
            </a:r>
          </a:p>
          <a:p>
            <a:pPr marL="514350" indent="-514350" algn="l">
              <a:buFont typeface="+mj-lt"/>
              <a:buAutoNum type="arabicPeriod"/>
            </a:pPr>
            <a:r>
              <a:rPr lang="fr-FR" b="0" dirty="0" smtClean="0"/>
              <a:t>Etablissement d’un barème des interventions</a:t>
            </a:r>
          </a:p>
          <a:p>
            <a:pPr marL="514350" indent="-514350" algn="l">
              <a:buFont typeface="+mj-lt"/>
              <a:buAutoNum type="arabicPeriod"/>
            </a:pPr>
            <a:r>
              <a:rPr lang="fr-FR" b="0" dirty="0" smtClean="0"/>
              <a:t>Formation des Agents assermentés</a:t>
            </a:r>
          </a:p>
          <a:p>
            <a:pPr marL="514350" indent="-514350" algn="l">
              <a:buFont typeface="+mj-lt"/>
              <a:buAutoNum type="arabicPeriod"/>
            </a:pPr>
            <a:r>
              <a:rPr lang="fr-FR" b="0" dirty="0" smtClean="0"/>
              <a:t>Participation aux audiences</a:t>
            </a:r>
          </a:p>
          <a:p>
            <a:pPr marL="514350" indent="-514350" algn="l">
              <a:buFont typeface="+mj-lt"/>
              <a:buAutoNum type="arabicPeriod"/>
            </a:pPr>
            <a:endParaRPr lang="fr-FR" b="0" dirty="0"/>
          </a:p>
        </p:txBody>
      </p:sp>
      <p:sp>
        <p:nvSpPr>
          <p:cNvPr id="3" name="Espace réservé du numéro de diapositive 2"/>
          <p:cNvSpPr>
            <a:spLocks noGrp="1"/>
          </p:cNvSpPr>
          <p:nvPr>
            <p:ph type="sldNum" sz="quarter" idx="12"/>
          </p:nvPr>
        </p:nvSpPr>
        <p:spPr/>
        <p:txBody>
          <a:bodyPr/>
          <a:lstStyle/>
          <a:p>
            <a:fld id="{7073052B-C3ED-4FAD-BEB6-A8C20862DC83}" type="slidenum">
              <a:rPr lang="fr-FR" smtClean="0"/>
              <a:t>2</a:t>
            </a:fld>
            <a:endParaRPr lang="fr-FR" dirty="0"/>
          </a:p>
        </p:txBody>
      </p:sp>
    </p:spTree>
    <p:extLst>
      <p:ext uri="{BB962C8B-B14F-4D97-AF65-F5344CB8AC3E}">
        <p14:creationId xmlns:p14="http://schemas.microsoft.com/office/powerpoint/2010/main" val="1012580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Présentation du Département de la Loire</a:t>
            </a:r>
            <a:endParaRPr lang="fr-FR" dirty="0"/>
          </a:p>
        </p:txBody>
      </p:sp>
      <p:pic>
        <p:nvPicPr>
          <p:cNvPr id="5" name="Espace réservé du conten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35474" y="1332411"/>
            <a:ext cx="3911292" cy="5023939"/>
          </a:xfrm>
        </p:spPr>
      </p:pic>
      <p:sp>
        <p:nvSpPr>
          <p:cNvPr id="4" name="Espace réservé du numéro de diapositive 3"/>
          <p:cNvSpPr>
            <a:spLocks noGrp="1"/>
          </p:cNvSpPr>
          <p:nvPr>
            <p:ph type="sldNum" sz="quarter" idx="12"/>
          </p:nvPr>
        </p:nvSpPr>
        <p:spPr/>
        <p:txBody>
          <a:bodyPr/>
          <a:lstStyle/>
          <a:p>
            <a:fld id="{7073052B-C3ED-4FAD-BEB6-A8C20862DC83}" type="slidenum">
              <a:rPr lang="fr-FR" smtClean="0"/>
              <a:t>3</a:t>
            </a:fld>
            <a:endParaRPr lang="fr-FR" dirty="0"/>
          </a:p>
        </p:txBody>
      </p:sp>
      <p:sp>
        <p:nvSpPr>
          <p:cNvPr id="6" name="ZoneTexte 5"/>
          <p:cNvSpPr txBox="1"/>
          <p:nvPr/>
        </p:nvSpPr>
        <p:spPr>
          <a:xfrm>
            <a:off x="5464560" y="986118"/>
            <a:ext cx="6339840" cy="5909310"/>
          </a:xfrm>
          <a:prstGeom prst="rect">
            <a:avLst/>
          </a:prstGeom>
          <a:noFill/>
        </p:spPr>
        <p:txBody>
          <a:bodyPr wrap="square" rtlCol="0">
            <a:spAutoFit/>
          </a:bodyPr>
          <a:lstStyle/>
          <a:p>
            <a:pPr algn="ctr"/>
            <a:r>
              <a:rPr lang="fr-FR" b="1" dirty="0" smtClean="0"/>
              <a:t>En chiffres</a:t>
            </a:r>
          </a:p>
          <a:p>
            <a:r>
              <a:rPr lang="fr-FR" dirty="0" smtClean="0"/>
              <a:t>765 634 Habitants dans la Loire</a:t>
            </a:r>
          </a:p>
          <a:p>
            <a:r>
              <a:rPr lang="fr-FR" dirty="0" smtClean="0"/>
              <a:t>Entretien et exploitation de 3 232 km de routes départementales</a:t>
            </a:r>
          </a:p>
          <a:p>
            <a:pPr marL="285750" indent="-285750">
              <a:buFontTx/>
              <a:buChar char="-"/>
            </a:pPr>
            <a:endParaRPr lang="fr-FR" dirty="0"/>
          </a:p>
          <a:p>
            <a:r>
              <a:rPr lang="fr-FR" b="1" dirty="0" smtClean="0"/>
              <a:t>Les moyens financiers </a:t>
            </a:r>
            <a:r>
              <a:rPr lang="fr-FR" dirty="0" smtClean="0"/>
              <a:t>:</a:t>
            </a:r>
          </a:p>
          <a:p>
            <a:pPr marL="285750" indent="-285750">
              <a:buFont typeface="Wingdings" panose="05000000000000000000" pitchFamily="2" charset="2"/>
              <a:buChar char="Ø"/>
            </a:pPr>
            <a:r>
              <a:rPr lang="fr-FR" dirty="0" smtClean="0"/>
              <a:t>23 M d’€ d’investissement ;</a:t>
            </a:r>
          </a:p>
          <a:p>
            <a:pPr marL="285750" indent="-285750">
              <a:buFont typeface="Wingdings" panose="05000000000000000000" pitchFamily="2" charset="2"/>
              <a:buChar char="Ø"/>
            </a:pPr>
            <a:r>
              <a:rPr lang="fr-FR" dirty="0" smtClean="0"/>
              <a:t>7,2 M de dépenses de fonctionnement ;</a:t>
            </a:r>
          </a:p>
          <a:p>
            <a:pPr marL="285750" indent="-285750">
              <a:buFont typeface="Wingdings" panose="05000000000000000000" pitchFamily="2" charset="2"/>
              <a:buChar char="Ø"/>
            </a:pPr>
            <a:r>
              <a:rPr lang="fr-FR" dirty="0" smtClean="0"/>
              <a:t>2,65 M de dépenses d’entretien courant.</a:t>
            </a:r>
          </a:p>
          <a:p>
            <a:endParaRPr lang="fr-FR" dirty="0"/>
          </a:p>
          <a:p>
            <a:r>
              <a:rPr lang="fr-FR" b="1" dirty="0" smtClean="0"/>
              <a:t>Les moyens humains </a:t>
            </a:r>
            <a:r>
              <a:rPr lang="fr-FR" dirty="0" smtClean="0"/>
              <a:t>:</a:t>
            </a:r>
          </a:p>
          <a:p>
            <a:r>
              <a:rPr lang="fr-FR" u="sng" dirty="0" smtClean="0"/>
              <a:t>Services Territoriaux Départementaux </a:t>
            </a:r>
            <a:r>
              <a:rPr lang="fr-FR" dirty="0" smtClean="0"/>
              <a:t>(STD)</a:t>
            </a:r>
          </a:p>
          <a:p>
            <a:pPr marL="285750" indent="-285750">
              <a:buFont typeface="Wingdings" panose="05000000000000000000" pitchFamily="2" charset="2"/>
              <a:buChar char="Ø"/>
            </a:pPr>
            <a:r>
              <a:rPr lang="fr-FR" dirty="0" smtClean="0"/>
              <a:t>168 Agents</a:t>
            </a:r>
          </a:p>
          <a:p>
            <a:pPr marL="285750" indent="-285750">
              <a:buFont typeface="Wingdings" panose="05000000000000000000" pitchFamily="2" charset="2"/>
              <a:buChar char="Ø"/>
            </a:pPr>
            <a:r>
              <a:rPr lang="fr-FR" dirty="0" smtClean="0"/>
              <a:t>46 Chefs d’équipe</a:t>
            </a:r>
          </a:p>
          <a:p>
            <a:pPr marL="285750" indent="-285750">
              <a:buFont typeface="Wingdings" panose="05000000000000000000" pitchFamily="2" charset="2"/>
              <a:buChar char="Ø"/>
            </a:pPr>
            <a:r>
              <a:rPr lang="fr-FR" dirty="0" smtClean="0"/>
              <a:t>18 Techniciens contrôleurs </a:t>
            </a:r>
            <a:r>
              <a:rPr lang="fr-FR" dirty="0" smtClean="0"/>
              <a:t>(13 RGRS </a:t>
            </a:r>
            <a:r>
              <a:rPr lang="fr-FR" dirty="0" smtClean="0"/>
              <a:t>et </a:t>
            </a:r>
            <a:r>
              <a:rPr lang="fr-FR" dirty="0" smtClean="0"/>
              <a:t>5 Contrôleurs </a:t>
            </a:r>
            <a:r>
              <a:rPr lang="fr-FR" dirty="0" smtClean="0"/>
              <a:t>ingénierie)</a:t>
            </a:r>
          </a:p>
          <a:p>
            <a:endParaRPr lang="fr-FR" dirty="0" smtClean="0"/>
          </a:p>
          <a:p>
            <a:r>
              <a:rPr lang="fr-FR" u="sng" dirty="0" smtClean="0"/>
              <a:t>Parc Routier</a:t>
            </a:r>
          </a:p>
          <a:p>
            <a:pPr marL="285750" indent="-285750">
              <a:buFont typeface="Wingdings" panose="05000000000000000000" pitchFamily="2" charset="2"/>
              <a:buChar char="Ø"/>
            </a:pPr>
            <a:r>
              <a:rPr lang="fr-FR" dirty="0" smtClean="0"/>
              <a:t>24 Agents</a:t>
            </a:r>
          </a:p>
          <a:p>
            <a:pPr marL="285750" indent="-285750">
              <a:buFont typeface="Wingdings" panose="05000000000000000000" pitchFamily="2" charset="2"/>
              <a:buChar char="Ø"/>
            </a:pPr>
            <a:r>
              <a:rPr lang="fr-FR" dirty="0" smtClean="0"/>
              <a:t>4 Chefs d’équipe</a:t>
            </a:r>
          </a:p>
          <a:p>
            <a:pPr marL="285750" indent="-285750">
              <a:buFont typeface="Wingdings" panose="05000000000000000000" pitchFamily="2" charset="2"/>
              <a:buChar char="Ø"/>
            </a:pPr>
            <a:r>
              <a:rPr lang="fr-FR" dirty="0" smtClean="0"/>
              <a:t>2 Techniciens</a:t>
            </a:r>
          </a:p>
          <a:p>
            <a:pPr marL="285750" indent="-285750">
              <a:buFontTx/>
              <a:buChar char="-"/>
            </a:pPr>
            <a:endParaRPr lang="fr-FR" dirty="0"/>
          </a:p>
        </p:txBody>
      </p:sp>
    </p:spTree>
    <p:extLst>
      <p:ext uri="{BB962C8B-B14F-4D97-AF65-F5344CB8AC3E}">
        <p14:creationId xmlns:p14="http://schemas.microsoft.com/office/powerpoint/2010/main" val="41170489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1 – </a:t>
            </a:r>
            <a:r>
              <a:rPr lang="fr-FR" dirty="0"/>
              <a:t>C</a:t>
            </a:r>
            <a:r>
              <a:rPr lang="fr-FR" dirty="0" smtClean="0"/>
              <a:t>onstat</a:t>
            </a:r>
            <a:endParaRPr lang="fr-FR" dirty="0"/>
          </a:p>
        </p:txBody>
      </p:sp>
      <p:sp>
        <p:nvSpPr>
          <p:cNvPr id="3" name="Espace réservé du contenu 2"/>
          <p:cNvSpPr>
            <a:spLocks noGrp="1"/>
          </p:cNvSpPr>
          <p:nvPr>
            <p:ph idx="1"/>
          </p:nvPr>
        </p:nvSpPr>
        <p:spPr>
          <a:xfrm>
            <a:off x="838200" y="1229285"/>
            <a:ext cx="10515600" cy="5241184"/>
          </a:xfrm>
        </p:spPr>
        <p:txBody>
          <a:bodyPr>
            <a:normAutofit fontScale="92500" lnSpcReduction="10000"/>
          </a:bodyPr>
          <a:lstStyle/>
          <a:p>
            <a:pPr marL="0" indent="0">
              <a:buNone/>
            </a:pPr>
            <a:r>
              <a:rPr lang="fr-FR" sz="3200" dirty="0" smtClean="0"/>
              <a:t>La multiplicité des dommages au domaine public routier concernent :</a:t>
            </a:r>
          </a:p>
          <a:p>
            <a:pPr lvl="1">
              <a:buFont typeface="Wingdings" panose="05000000000000000000" pitchFamily="2" charset="2"/>
              <a:buChar char="Ø"/>
            </a:pPr>
            <a:r>
              <a:rPr lang="fr-FR" sz="2800" dirty="0" smtClean="0"/>
              <a:t>Les glissières de sécurité</a:t>
            </a:r>
          </a:p>
          <a:p>
            <a:pPr lvl="1">
              <a:buFont typeface="Wingdings" panose="05000000000000000000" pitchFamily="2" charset="2"/>
              <a:buChar char="Ø"/>
            </a:pPr>
            <a:r>
              <a:rPr lang="fr-FR" sz="2800" dirty="0" smtClean="0"/>
              <a:t>Les panneaux de signalisation</a:t>
            </a:r>
          </a:p>
          <a:p>
            <a:pPr lvl="1">
              <a:buFont typeface="Wingdings" panose="05000000000000000000" pitchFamily="2" charset="2"/>
              <a:buChar char="Ø"/>
            </a:pPr>
            <a:r>
              <a:rPr lang="fr-FR" sz="2800" dirty="0" smtClean="0"/>
              <a:t>Les parapets de pont</a:t>
            </a:r>
          </a:p>
          <a:p>
            <a:pPr lvl="1">
              <a:buFont typeface="Wingdings" panose="05000000000000000000" pitchFamily="2" charset="2"/>
              <a:buChar char="Ø"/>
            </a:pPr>
            <a:r>
              <a:rPr lang="fr-FR" sz="2800" dirty="0" smtClean="0"/>
              <a:t>Les murs de soutènement….</a:t>
            </a:r>
          </a:p>
          <a:p>
            <a:pPr marL="0" indent="0">
              <a:buNone/>
            </a:pPr>
            <a:endParaRPr lang="fr-FR" sz="3200" dirty="0" smtClean="0"/>
          </a:p>
          <a:p>
            <a:pPr marL="0" indent="0">
              <a:buNone/>
            </a:pPr>
            <a:r>
              <a:rPr lang="fr-FR" sz="3200" dirty="0" smtClean="0"/>
              <a:t>Ces </a:t>
            </a:r>
            <a:r>
              <a:rPr lang="fr-FR" sz="3200" dirty="0"/>
              <a:t>dommages ne sont pas couverts par notre assureur.</a:t>
            </a:r>
          </a:p>
          <a:p>
            <a:pPr marL="0" indent="0">
              <a:buNone/>
            </a:pPr>
            <a:endParaRPr lang="fr-FR" sz="3200" dirty="0" smtClean="0"/>
          </a:p>
          <a:p>
            <a:pPr marL="0" indent="0">
              <a:buNone/>
            </a:pPr>
            <a:r>
              <a:rPr lang="fr-FR" sz="3200" dirty="0" smtClean="0"/>
              <a:t>L’importance des coûts pour la Collectivité Territoriale est élevée :</a:t>
            </a:r>
          </a:p>
          <a:p>
            <a:pPr marL="0" indent="0">
              <a:buNone/>
            </a:pPr>
            <a:r>
              <a:rPr lang="fr-FR" sz="3200" dirty="0"/>
              <a:t>de l’ordre </a:t>
            </a:r>
            <a:r>
              <a:rPr lang="fr-FR" sz="3200" dirty="0">
                <a:solidFill>
                  <a:srgbClr val="FF0000"/>
                </a:solidFill>
              </a:rPr>
              <a:t>100 000 à 200 000 euros par an</a:t>
            </a:r>
            <a:r>
              <a:rPr lang="fr-FR" sz="3200" dirty="0" smtClean="0">
                <a:solidFill>
                  <a:srgbClr val="FF0000"/>
                </a:solidFill>
              </a:rPr>
              <a:t>.</a:t>
            </a:r>
            <a:endParaRPr lang="fr-FR" sz="3200" dirty="0">
              <a:solidFill>
                <a:srgbClr val="FF0000"/>
              </a:solidFill>
            </a:endParaRPr>
          </a:p>
        </p:txBody>
      </p:sp>
      <p:sp>
        <p:nvSpPr>
          <p:cNvPr id="4" name="Espace réservé du numéro de diapositive 3"/>
          <p:cNvSpPr>
            <a:spLocks noGrp="1"/>
          </p:cNvSpPr>
          <p:nvPr>
            <p:ph type="sldNum" sz="quarter" idx="12"/>
          </p:nvPr>
        </p:nvSpPr>
        <p:spPr/>
        <p:txBody>
          <a:bodyPr/>
          <a:lstStyle/>
          <a:p>
            <a:fld id="{7073052B-C3ED-4FAD-BEB6-A8C20862DC83}" type="slidenum">
              <a:rPr lang="fr-FR" smtClean="0"/>
              <a:t>4</a:t>
            </a:fld>
            <a:endParaRPr lang="fr-FR" dirty="0"/>
          </a:p>
        </p:txBody>
      </p:sp>
    </p:spTree>
    <p:extLst>
      <p:ext uri="{BB962C8B-B14F-4D97-AF65-F5344CB8AC3E}">
        <p14:creationId xmlns:p14="http://schemas.microsoft.com/office/powerpoint/2010/main" val="392608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2 – </a:t>
            </a:r>
            <a:r>
              <a:rPr lang="fr-FR" dirty="0"/>
              <a:t>S</a:t>
            </a:r>
            <a:r>
              <a:rPr lang="fr-FR" dirty="0" smtClean="0"/>
              <a:t>olution</a:t>
            </a:r>
            <a:endParaRPr lang="fr-FR" dirty="0"/>
          </a:p>
        </p:txBody>
      </p:sp>
      <p:sp>
        <p:nvSpPr>
          <p:cNvPr id="3" name="Espace réservé du contenu 2"/>
          <p:cNvSpPr>
            <a:spLocks noGrp="1"/>
          </p:cNvSpPr>
          <p:nvPr>
            <p:ph idx="1"/>
          </p:nvPr>
        </p:nvSpPr>
        <p:spPr>
          <a:xfrm>
            <a:off x="838200" y="1229285"/>
            <a:ext cx="11189400" cy="4938713"/>
          </a:xfrm>
        </p:spPr>
        <p:txBody>
          <a:bodyPr>
            <a:normAutofit/>
          </a:bodyPr>
          <a:lstStyle/>
          <a:p>
            <a:pPr marL="0" lvl="0" indent="0">
              <a:buNone/>
            </a:pPr>
            <a:r>
              <a:rPr lang="fr-FR" dirty="0" smtClean="0"/>
              <a:t>Elle réside notamment dans les dispositions de l’article L 116-2 du Code de la </a:t>
            </a:r>
            <a:r>
              <a:rPr lang="fr-FR" dirty="0" smtClean="0"/>
              <a:t>Voirie </a:t>
            </a:r>
            <a:r>
              <a:rPr lang="fr-FR" dirty="0"/>
              <a:t>R</a:t>
            </a:r>
            <a:r>
              <a:rPr lang="fr-FR" dirty="0" smtClean="0"/>
              <a:t>outière </a:t>
            </a:r>
            <a:r>
              <a:rPr lang="fr-FR" dirty="0" smtClean="0"/>
              <a:t>:</a:t>
            </a:r>
          </a:p>
          <a:p>
            <a:pPr marL="0" lvl="0" indent="0" algn="ctr">
              <a:buNone/>
            </a:pPr>
            <a:endParaRPr lang="fr-FR" dirty="0" smtClean="0"/>
          </a:p>
          <a:p>
            <a:pPr marL="0" lvl="0" indent="0">
              <a:buNone/>
            </a:pPr>
            <a:r>
              <a:rPr lang="fr-FR" sz="2400" u="sng" dirty="0" smtClean="0"/>
              <a:t>Article L 116-2 du Code de la </a:t>
            </a:r>
            <a:r>
              <a:rPr lang="fr-FR" sz="2400" u="sng" dirty="0"/>
              <a:t>V</a:t>
            </a:r>
            <a:r>
              <a:rPr lang="fr-FR" sz="2400" u="sng" dirty="0" smtClean="0"/>
              <a:t>oirie Routière :</a:t>
            </a:r>
          </a:p>
          <a:p>
            <a:pPr marL="0" lvl="0" indent="0" algn="just">
              <a:buNone/>
            </a:pPr>
            <a:r>
              <a:rPr lang="fr-FR" sz="2400" i="1" dirty="0" smtClean="0">
                <a:solidFill>
                  <a:srgbClr val="0070C0"/>
                </a:solidFill>
              </a:rPr>
              <a:t> « Sans </a:t>
            </a:r>
            <a:r>
              <a:rPr lang="fr-FR" sz="2400" i="1" dirty="0">
                <a:solidFill>
                  <a:srgbClr val="0070C0"/>
                </a:solidFill>
              </a:rPr>
              <a:t>préjudice de la compétence reconnue à cet effet à </a:t>
            </a:r>
            <a:r>
              <a:rPr lang="fr-FR" sz="2400" i="1" dirty="0" smtClean="0">
                <a:solidFill>
                  <a:srgbClr val="0070C0"/>
                </a:solidFill>
              </a:rPr>
              <a:t>d'autres fonctionnaires et agents </a:t>
            </a:r>
            <a:r>
              <a:rPr lang="fr-FR" sz="2400" i="1" dirty="0">
                <a:solidFill>
                  <a:srgbClr val="0070C0"/>
                </a:solidFill>
              </a:rPr>
              <a:t>par</a:t>
            </a:r>
            <a:r>
              <a:rPr lang="fr-FR" sz="2400" b="1" i="1" dirty="0">
                <a:solidFill>
                  <a:srgbClr val="0070C0"/>
                </a:solidFill>
              </a:rPr>
              <a:t> </a:t>
            </a:r>
            <a:r>
              <a:rPr lang="fr-FR" sz="2400" i="1" dirty="0">
                <a:solidFill>
                  <a:srgbClr val="0070C0"/>
                </a:solidFill>
              </a:rPr>
              <a:t>les lois et règlements en </a:t>
            </a:r>
            <a:r>
              <a:rPr lang="fr-FR" sz="2400" i="1" dirty="0" smtClean="0">
                <a:solidFill>
                  <a:srgbClr val="0070C0"/>
                </a:solidFill>
              </a:rPr>
              <a:t>vigueur, </a:t>
            </a:r>
            <a:r>
              <a:rPr lang="fr-FR" sz="2400" b="1" i="1" dirty="0" smtClean="0">
                <a:solidFill>
                  <a:srgbClr val="FF0000"/>
                </a:solidFill>
              </a:rPr>
              <a:t>peuvent </a:t>
            </a:r>
            <a:r>
              <a:rPr lang="fr-FR" sz="2400" b="1" i="1" dirty="0">
                <a:solidFill>
                  <a:srgbClr val="FF0000"/>
                </a:solidFill>
              </a:rPr>
              <a:t>constater les infractions </a:t>
            </a:r>
            <a:r>
              <a:rPr lang="fr-FR" sz="2400" i="1" dirty="0">
                <a:solidFill>
                  <a:srgbClr val="0070C0"/>
                </a:solidFill>
              </a:rPr>
              <a:t>à </a:t>
            </a:r>
            <a:r>
              <a:rPr lang="fr-FR" sz="2400" i="1" dirty="0" smtClean="0">
                <a:solidFill>
                  <a:srgbClr val="0070C0"/>
                </a:solidFill>
              </a:rPr>
              <a:t>la police </a:t>
            </a:r>
            <a:r>
              <a:rPr lang="fr-FR" sz="2400" i="1" dirty="0">
                <a:solidFill>
                  <a:srgbClr val="0070C0"/>
                </a:solidFill>
              </a:rPr>
              <a:t>de la conservation </a:t>
            </a:r>
            <a:r>
              <a:rPr lang="fr-FR" sz="2400" i="1" dirty="0" smtClean="0">
                <a:solidFill>
                  <a:srgbClr val="0070C0"/>
                </a:solidFill>
              </a:rPr>
              <a:t>du domaine </a:t>
            </a:r>
            <a:r>
              <a:rPr lang="fr-FR" sz="2400" i="1" dirty="0">
                <a:solidFill>
                  <a:srgbClr val="0070C0"/>
                </a:solidFill>
              </a:rPr>
              <a:t>public routier et </a:t>
            </a:r>
            <a:r>
              <a:rPr lang="fr-FR" sz="2400" b="1" i="1" dirty="0">
                <a:solidFill>
                  <a:srgbClr val="FF0000"/>
                </a:solidFill>
              </a:rPr>
              <a:t>établir les </a:t>
            </a:r>
            <a:r>
              <a:rPr lang="fr-FR" sz="2400" b="1" i="1" dirty="0" smtClean="0">
                <a:solidFill>
                  <a:srgbClr val="FF0000"/>
                </a:solidFill>
              </a:rPr>
              <a:t>procès-verbaux </a:t>
            </a:r>
            <a:r>
              <a:rPr lang="fr-FR" sz="2400" i="1" dirty="0" smtClean="0">
                <a:solidFill>
                  <a:srgbClr val="0070C0"/>
                </a:solidFill>
              </a:rPr>
              <a:t>concernant ces infractions :</a:t>
            </a:r>
            <a:endParaRPr lang="fr-FR" sz="2400" i="1" dirty="0">
              <a:solidFill>
                <a:srgbClr val="0070C0"/>
              </a:solidFill>
            </a:endParaRPr>
          </a:p>
          <a:p>
            <a:pPr marL="0" lvl="0" indent="0" algn="just">
              <a:buNone/>
            </a:pPr>
            <a:r>
              <a:rPr lang="fr-FR" sz="2400" i="1" dirty="0" smtClean="0">
                <a:solidFill>
                  <a:srgbClr val="0070C0"/>
                </a:solidFill>
              </a:rPr>
              <a:t>3° Sur </a:t>
            </a:r>
            <a:r>
              <a:rPr lang="fr-FR" sz="2400" i="1" dirty="0">
                <a:solidFill>
                  <a:srgbClr val="0070C0"/>
                </a:solidFill>
              </a:rPr>
              <a:t>les voies départementales, les agents du département commissionnés et assermentés à cet </a:t>
            </a:r>
            <a:r>
              <a:rPr lang="fr-FR" sz="2400" i="1" dirty="0" smtClean="0">
                <a:solidFill>
                  <a:srgbClr val="0070C0"/>
                </a:solidFill>
              </a:rPr>
              <a:t>effet ;</a:t>
            </a:r>
          </a:p>
          <a:p>
            <a:pPr marL="0" lvl="0" indent="0" algn="just">
              <a:buNone/>
            </a:pPr>
            <a:r>
              <a:rPr lang="fr-FR" sz="2400" i="1" dirty="0" smtClean="0">
                <a:solidFill>
                  <a:srgbClr val="0070C0"/>
                </a:solidFill>
              </a:rPr>
              <a:t>Les </a:t>
            </a:r>
            <a:r>
              <a:rPr lang="fr-FR" sz="2400" i="1" dirty="0">
                <a:solidFill>
                  <a:srgbClr val="0070C0"/>
                </a:solidFill>
              </a:rPr>
              <a:t>procès-verbaux dressés en matière de voirie font foi jusqu'à preuve contraire</a:t>
            </a:r>
            <a:r>
              <a:rPr lang="fr-FR" sz="2400" i="1" dirty="0" smtClean="0">
                <a:solidFill>
                  <a:srgbClr val="0070C0"/>
                </a:solidFill>
              </a:rPr>
              <a:t>. »</a:t>
            </a:r>
            <a:endParaRPr lang="fr-FR" sz="2400" i="1" dirty="0">
              <a:solidFill>
                <a:srgbClr val="0070C0"/>
              </a:solidFill>
            </a:endParaRPr>
          </a:p>
        </p:txBody>
      </p:sp>
      <p:sp>
        <p:nvSpPr>
          <p:cNvPr id="4" name="Espace réservé du numéro de diapositive 3"/>
          <p:cNvSpPr>
            <a:spLocks noGrp="1"/>
          </p:cNvSpPr>
          <p:nvPr>
            <p:ph type="sldNum" sz="quarter" idx="12"/>
          </p:nvPr>
        </p:nvSpPr>
        <p:spPr/>
        <p:txBody>
          <a:bodyPr/>
          <a:lstStyle/>
          <a:p>
            <a:fld id="{7073052B-C3ED-4FAD-BEB6-A8C20862DC83}" type="slidenum">
              <a:rPr lang="fr-FR" smtClean="0"/>
              <a:t>5</a:t>
            </a:fld>
            <a:endParaRPr lang="fr-FR" dirty="0"/>
          </a:p>
        </p:txBody>
      </p:sp>
    </p:spTree>
    <p:extLst>
      <p:ext uri="{BB962C8B-B14F-4D97-AF65-F5344CB8AC3E}">
        <p14:creationId xmlns:p14="http://schemas.microsoft.com/office/powerpoint/2010/main" val="3380059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Quelles sont les infractions verbalisables ?</a:t>
            </a:r>
            <a:endParaRPr lang="fr-FR" dirty="0"/>
          </a:p>
        </p:txBody>
      </p:sp>
      <p:sp>
        <p:nvSpPr>
          <p:cNvPr id="3" name="Espace réservé du contenu 2"/>
          <p:cNvSpPr>
            <a:spLocks noGrp="1"/>
          </p:cNvSpPr>
          <p:nvPr>
            <p:ph idx="1"/>
          </p:nvPr>
        </p:nvSpPr>
        <p:spPr>
          <a:xfrm>
            <a:off x="838200" y="986118"/>
            <a:ext cx="11189400" cy="5571435"/>
          </a:xfrm>
        </p:spPr>
        <p:txBody>
          <a:bodyPr>
            <a:normAutofit/>
          </a:bodyPr>
          <a:lstStyle/>
          <a:p>
            <a:pPr marL="0" indent="0" algn="just">
              <a:buNone/>
            </a:pPr>
            <a:r>
              <a:rPr lang="fr-FR" u="sng" dirty="0" smtClean="0"/>
              <a:t>C’est l’article R 116-2 du Code de la Voirie </a:t>
            </a:r>
            <a:r>
              <a:rPr lang="fr-FR" u="sng" dirty="0"/>
              <a:t>R</a:t>
            </a:r>
            <a:r>
              <a:rPr lang="fr-FR" u="sng" dirty="0" smtClean="0"/>
              <a:t>outière qui listent l’ensemble des infractions :</a:t>
            </a:r>
          </a:p>
          <a:p>
            <a:pPr marL="0" indent="0">
              <a:buNone/>
            </a:pPr>
            <a:endParaRPr lang="fr-FR" dirty="0" smtClean="0"/>
          </a:p>
          <a:p>
            <a:pPr marL="0" indent="0" algn="just">
              <a:buNone/>
            </a:pPr>
            <a:r>
              <a:rPr lang="fr-FR" i="1" dirty="0" smtClean="0">
                <a:solidFill>
                  <a:srgbClr val="0070C0"/>
                </a:solidFill>
              </a:rPr>
              <a:t>Seront </a:t>
            </a:r>
            <a:r>
              <a:rPr lang="fr-FR" i="1" dirty="0">
                <a:solidFill>
                  <a:srgbClr val="0070C0"/>
                </a:solidFill>
              </a:rPr>
              <a:t>punis d'amende prévue pour les contraventions de la cinquième classe ceux qui :</a:t>
            </a:r>
          </a:p>
          <a:p>
            <a:pPr marL="0" indent="0" algn="just">
              <a:buNone/>
            </a:pPr>
            <a:r>
              <a:rPr lang="fr-FR" i="1" dirty="0">
                <a:solidFill>
                  <a:srgbClr val="0070C0"/>
                </a:solidFill>
              </a:rPr>
              <a:t>1° Sans autorisation, auront empiété sur le domaine public routier ou accompli un acte portant ou de nature à porter atteinte à l'intégrité de ce domaine ou de ses dépendances, ainsi qu'à celle des ouvrages, installations, plantations établis sur ledit domaine ;</a:t>
            </a:r>
          </a:p>
          <a:p>
            <a:pPr marL="0" indent="0" algn="just">
              <a:buNone/>
            </a:pPr>
            <a:r>
              <a:rPr lang="fr-FR" i="1" dirty="0">
                <a:solidFill>
                  <a:srgbClr val="0070C0"/>
                </a:solidFill>
              </a:rPr>
              <a:t>2° Auront dérobé des matériaux entreposés sur le domaine public routier et ses dépendances pour les besoins de la voirie ;</a:t>
            </a:r>
          </a:p>
          <a:p>
            <a:endParaRPr lang="fr-FR" dirty="0"/>
          </a:p>
        </p:txBody>
      </p:sp>
      <p:sp>
        <p:nvSpPr>
          <p:cNvPr id="4" name="Espace réservé du numéro de diapositive 3"/>
          <p:cNvSpPr>
            <a:spLocks noGrp="1"/>
          </p:cNvSpPr>
          <p:nvPr>
            <p:ph type="sldNum" sz="quarter" idx="12"/>
          </p:nvPr>
        </p:nvSpPr>
        <p:spPr/>
        <p:txBody>
          <a:bodyPr/>
          <a:lstStyle/>
          <a:p>
            <a:fld id="{7073052B-C3ED-4FAD-BEB6-A8C20862DC83}" type="slidenum">
              <a:rPr lang="fr-FR" smtClean="0"/>
              <a:t>6</a:t>
            </a:fld>
            <a:endParaRPr lang="fr-FR" dirty="0"/>
          </a:p>
        </p:txBody>
      </p:sp>
    </p:spTree>
    <p:extLst>
      <p:ext uri="{BB962C8B-B14F-4D97-AF65-F5344CB8AC3E}">
        <p14:creationId xmlns:p14="http://schemas.microsoft.com/office/powerpoint/2010/main" val="2229656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Quelles sont les infractions verbalisables </a:t>
            </a:r>
            <a:r>
              <a:rPr lang="fr-FR" dirty="0" smtClean="0"/>
              <a:t>? </a:t>
            </a:r>
            <a:r>
              <a:rPr lang="fr-FR" sz="2800" dirty="0" smtClean="0"/>
              <a:t>(suite)</a:t>
            </a:r>
            <a:endParaRPr lang="fr-FR" sz="2800" dirty="0"/>
          </a:p>
        </p:txBody>
      </p:sp>
      <p:sp>
        <p:nvSpPr>
          <p:cNvPr id="3" name="Espace réservé du contenu 2"/>
          <p:cNvSpPr>
            <a:spLocks noGrp="1"/>
          </p:cNvSpPr>
          <p:nvPr>
            <p:ph idx="1"/>
          </p:nvPr>
        </p:nvSpPr>
        <p:spPr>
          <a:xfrm>
            <a:off x="838200" y="1229285"/>
            <a:ext cx="11189400" cy="4938713"/>
          </a:xfrm>
        </p:spPr>
        <p:txBody>
          <a:bodyPr>
            <a:normAutofit lnSpcReduction="10000"/>
          </a:bodyPr>
          <a:lstStyle/>
          <a:p>
            <a:pPr marL="0" indent="0" algn="just">
              <a:buNone/>
            </a:pPr>
            <a:r>
              <a:rPr lang="fr-FR" i="1" dirty="0">
                <a:solidFill>
                  <a:srgbClr val="0070C0"/>
                </a:solidFill>
              </a:rPr>
              <a:t>3° Sans autorisation préalable et d'une façon non conforme à la destination du domaine public routier, auront occupé tout ou partie de ce domaine ou de ses dépendances ou y auront effectué des dépôts ;</a:t>
            </a:r>
          </a:p>
          <a:p>
            <a:pPr marL="0" indent="0" algn="just">
              <a:buNone/>
            </a:pPr>
            <a:r>
              <a:rPr lang="fr-FR" i="1" dirty="0">
                <a:solidFill>
                  <a:srgbClr val="0070C0"/>
                </a:solidFill>
              </a:rPr>
              <a:t>4° Auront laissé écouler ou auront répandu ou jeté sur les voies publiques des substances susceptibles de nuire à la salubrité et à la sécurité publiques ou d'incommoder le public ;</a:t>
            </a:r>
          </a:p>
          <a:p>
            <a:pPr marL="0" indent="0" algn="just">
              <a:buNone/>
            </a:pPr>
            <a:r>
              <a:rPr lang="fr-FR" i="1" dirty="0">
                <a:solidFill>
                  <a:srgbClr val="0070C0"/>
                </a:solidFill>
              </a:rPr>
              <a:t>5° En l'absence d'autorisation, auront établi ou laissé croître des arbres ou haies à moins de deux mètres de la limite du domaine public routier ;</a:t>
            </a:r>
          </a:p>
          <a:p>
            <a:pPr marL="0" indent="0" algn="just">
              <a:buNone/>
            </a:pPr>
            <a:r>
              <a:rPr lang="fr-FR" i="1" dirty="0">
                <a:solidFill>
                  <a:srgbClr val="0070C0"/>
                </a:solidFill>
              </a:rPr>
              <a:t>6° Sans autorisation préalable, auront exécuté un travail sur le domaine public routier ;</a:t>
            </a:r>
          </a:p>
          <a:p>
            <a:pPr marL="0" indent="0" algn="just">
              <a:buNone/>
            </a:pPr>
            <a:r>
              <a:rPr lang="fr-FR" i="1" dirty="0">
                <a:solidFill>
                  <a:srgbClr val="0070C0"/>
                </a:solidFill>
              </a:rPr>
              <a:t>7° Sans autorisation, auront creusé un souterrain sous le domaine public routier.</a:t>
            </a:r>
          </a:p>
          <a:p>
            <a:endParaRPr lang="fr-FR" dirty="0"/>
          </a:p>
        </p:txBody>
      </p:sp>
      <p:sp>
        <p:nvSpPr>
          <p:cNvPr id="4" name="Espace réservé du numéro de diapositive 3"/>
          <p:cNvSpPr>
            <a:spLocks noGrp="1"/>
          </p:cNvSpPr>
          <p:nvPr>
            <p:ph type="sldNum" sz="quarter" idx="12"/>
          </p:nvPr>
        </p:nvSpPr>
        <p:spPr/>
        <p:txBody>
          <a:bodyPr/>
          <a:lstStyle/>
          <a:p>
            <a:fld id="{7073052B-C3ED-4FAD-BEB6-A8C20862DC83}" type="slidenum">
              <a:rPr lang="fr-FR" smtClean="0"/>
              <a:t>7</a:t>
            </a:fld>
            <a:endParaRPr lang="fr-FR" dirty="0"/>
          </a:p>
        </p:txBody>
      </p:sp>
    </p:spTree>
    <p:extLst>
      <p:ext uri="{BB962C8B-B14F-4D97-AF65-F5344CB8AC3E}">
        <p14:creationId xmlns:p14="http://schemas.microsoft.com/office/powerpoint/2010/main" val="1010753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3 – </a:t>
            </a:r>
            <a:r>
              <a:rPr lang="fr-FR" dirty="0"/>
              <a:t>C</a:t>
            </a:r>
            <a:r>
              <a:rPr lang="fr-FR" dirty="0" smtClean="0"/>
              <a:t>ommissionnement et assermentation</a:t>
            </a:r>
            <a:endParaRPr lang="fr-FR" dirty="0"/>
          </a:p>
        </p:txBody>
      </p:sp>
      <p:sp>
        <p:nvSpPr>
          <p:cNvPr id="3" name="Espace réservé du contenu 2"/>
          <p:cNvSpPr>
            <a:spLocks noGrp="1"/>
          </p:cNvSpPr>
          <p:nvPr>
            <p:ph idx="1"/>
          </p:nvPr>
        </p:nvSpPr>
        <p:spPr>
          <a:xfrm>
            <a:off x="838200" y="1229285"/>
            <a:ext cx="11189400" cy="4938713"/>
          </a:xfrm>
        </p:spPr>
        <p:txBody>
          <a:bodyPr>
            <a:normAutofit/>
          </a:bodyPr>
          <a:lstStyle/>
          <a:p>
            <a:pPr marL="0" indent="0" algn="ctr">
              <a:buNone/>
            </a:pPr>
            <a:r>
              <a:rPr lang="fr-FR" sz="3200" dirty="0" smtClean="0"/>
              <a:t>Année 2012</a:t>
            </a:r>
            <a:r>
              <a:rPr lang="fr-FR" sz="3200" dirty="0"/>
              <a:t> </a:t>
            </a:r>
            <a:endParaRPr lang="fr-FR" sz="3200" dirty="0" smtClean="0"/>
          </a:p>
          <a:p>
            <a:pPr marL="0" indent="0">
              <a:buNone/>
            </a:pPr>
            <a:r>
              <a:rPr lang="fr-FR" dirty="0" smtClean="0"/>
              <a:t>35 agents ont été commissionnés et assermentés.</a:t>
            </a:r>
          </a:p>
          <a:p>
            <a:pPr lvl="1">
              <a:buFont typeface="Wingdings" panose="05000000000000000000" pitchFamily="2" charset="2"/>
              <a:buChar char="Ø"/>
            </a:pPr>
            <a:r>
              <a:rPr lang="fr-FR" sz="2800" b="1" dirty="0" smtClean="0"/>
              <a:t>10 </a:t>
            </a:r>
            <a:r>
              <a:rPr lang="fr-FR" sz="2800" dirty="0" smtClean="0"/>
              <a:t>agents auprès du Tribunal d’instance de Roanne</a:t>
            </a:r>
          </a:p>
          <a:p>
            <a:pPr lvl="1">
              <a:buFont typeface="Wingdings" panose="05000000000000000000" pitchFamily="2" charset="2"/>
              <a:buChar char="Ø"/>
            </a:pPr>
            <a:r>
              <a:rPr lang="fr-FR" sz="2800" b="1" dirty="0" smtClean="0"/>
              <a:t>25</a:t>
            </a:r>
            <a:r>
              <a:rPr lang="fr-FR" sz="2800" dirty="0" smtClean="0"/>
              <a:t> agents auprès du Tribunal de Grande instance de Saint Etienne</a:t>
            </a:r>
          </a:p>
          <a:p>
            <a:pPr marL="457200" lvl="1" indent="0">
              <a:buNone/>
            </a:pPr>
            <a:endParaRPr lang="fr-FR" sz="2800" dirty="0" smtClean="0"/>
          </a:p>
          <a:p>
            <a:pPr lvl="1">
              <a:buFont typeface="Wingdings" panose="05000000000000000000" pitchFamily="2" charset="2"/>
              <a:buChar char="Ø"/>
            </a:pPr>
            <a:endParaRPr lang="fr-FR" dirty="0" smtClean="0"/>
          </a:p>
          <a:p>
            <a:pPr marL="0" indent="0">
              <a:buNone/>
            </a:pPr>
            <a:r>
              <a:rPr lang="fr-FR" dirty="0" smtClean="0"/>
              <a:t>Remarque :</a:t>
            </a:r>
            <a:endParaRPr lang="fr-FR" dirty="0"/>
          </a:p>
          <a:p>
            <a:pPr marL="0" indent="0" algn="just">
              <a:buNone/>
            </a:pPr>
            <a:r>
              <a:rPr lang="fr-FR" dirty="0"/>
              <a:t>L</a:t>
            </a:r>
            <a:r>
              <a:rPr lang="fr-FR" dirty="0" smtClean="0"/>
              <a:t>e découpage des circonscriptions judiciaires de Roanne et Saint Etienne correspondait à celui de nos Services Territoriaux Départementaux.</a:t>
            </a:r>
          </a:p>
        </p:txBody>
      </p:sp>
      <p:sp>
        <p:nvSpPr>
          <p:cNvPr id="4" name="Espace réservé du numéro de diapositive 3"/>
          <p:cNvSpPr>
            <a:spLocks noGrp="1"/>
          </p:cNvSpPr>
          <p:nvPr>
            <p:ph type="sldNum" sz="quarter" idx="12"/>
          </p:nvPr>
        </p:nvSpPr>
        <p:spPr/>
        <p:txBody>
          <a:bodyPr/>
          <a:lstStyle/>
          <a:p>
            <a:fld id="{7073052B-C3ED-4FAD-BEB6-A8C20862DC83}" type="slidenum">
              <a:rPr lang="fr-FR" smtClean="0"/>
              <a:t>8</a:t>
            </a:fld>
            <a:endParaRPr lang="fr-FR" dirty="0"/>
          </a:p>
        </p:txBody>
      </p:sp>
    </p:spTree>
    <p:extLst>
      <p:ext uri="{BB962C8B-B14F-4D97-AF65-F5344CB8AC3E}">
        <p14:creationId xmlns:p14="http://schemas.microsoft.com/office/powerpoint/2010/main" val="319232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199" y="1229285"/>
            <a:ext cx="11092543" cy="4938713"/>
          </a:xfrm>
        </p:spPr>
        <p:txBody>
          <a:bodyPr/>
          <a:lstStyle/>
          <a:p>
            <a:pPr marL="0" indent="0" algn="just">
              <a:buNone/>
            </a:pPr>
            <a:r>
              <a:rPr lang="fr-FR" dirty="0" smtClean="0"/>
              <a:t>Evolution en  2021, </a:t>
            </a:r>
            <a:r>
              <a:rPr lang="fr-FR" dirty="0" smtClean="0"/>
              <a:t>ce sont 30 agents qui sont assermentés </a:t>
            </a:r>
            <a:r>
              <a:rPr lang="fr-FR" dirty="0" smtClean="0"/>
              <a:t>auprès </a:t>
            </a:r>
            <a:r>
              <a:rPr lang="fr-FR" dirty="0" smtClean="0"/>
              <a:t>du : </a:t>
            </a:r>
            <a:endParaRPr lang="fr-FR" dirty="0" smtClean="0"/>
          </a:p>
          <a:p>
            <a:pPr algn="just">
              <a:buFont typeface="Wingdings" panose="05000000000000000000" pitchFamily="2" charset="2"/>
              <a:buChar char="Ø"/>
            </a:pPr>
            <a:r>
              <a:rPr lang="fr-FR" dirty="0" smtClean="0"/>
              <a:t>Tribunal judiciaire de Saint Etienne,</a:t>
            </a:r>
          </a:p>
          <a:p>
            <a:pPr algn="just">
              <a:buFont typeface="Wingdings" panose="05000000000000000000" pitchFamily="2" charset="2"/>
              <a:buChar char="Ø"/>
            </a:pPr>
            <a:r>
              <a:rPr lang="fr-FR" dirty="0" smtClean="0"/>
              <a:t>Tribunal judiciaire de Roanne,</a:t>
            </a:r>
          </a:p>
          <a:p>
            <a:pPr algn="just">
              <a:buFont typeface="Wingdings" panose="05000000000000000000" pitchFamily="2" charset="2"/>
              <a:buChar char="Ø"/>
            </a:pPr>
            <a:r>
              <a:rPr lang="fr-FR" dirty="0" smtClean="0"/>
              <a:t> mais aussi Tribunal de proximité de Montbrison.</a:t>
            </a:r>
          </a:p>
          <a:p>
            <a:pPr marL="0" indent="0" algn="just">
              <a:buNone/>
            </a:pPr>
            <a:endParaRPr lang="fr-FR" dirty="0"/>
          </a:p>
          <a:p>
            <a:pPr marL="0" indent="0" algn="just">
              <a:buNone/>
            </a:pPr>
            <a:r>
              <a:rPr lang="fr-FR" dirty="0" smtClean="0"/>
              <a:t>Les Agents disposent désormais de ce fait d’une compétence sur l’ensemble du territoire départemental.</a:t>
            </a:r>
            <a:endParaRPr lang="fr-FR" dirty="0"/>
          </a:p>
        </p:txBody>
      </p:sp>
      <p:sp>
        <p:nvSpPr>
          <p:cNvPr id="4" name="Espace réservé du numéro de diapositive 3"/>
          <p:cNvSpPr>
            <a:spLocks noGrp="1"/>
          </p:cNvSpPr>
          <p:nvPr>
            <p:ph type="sldNum" sz="quarter" idx="12"/>
          </p:nvPr>
        </p:nvSpPr>
        <p:spPr/>
        <p:txBody>
          <a:bodyPr/>
          <a:lstStyle/>
          <a:p>
            <a:fld id="{7073052B-C3ED-4FAD-BEB6-A8C20862DC83}" type="slidenum">
              <a:rPr lang="fr-FR" smtClean="0"/>
              <a:t>9</a:t>
            </a:fld>
            <a:endParaRPr lang="fr-FR" dirty="0"/>
          </a:p>
        </p:txBody>
      </p:sp>
    </p:spTree>
    <p:extLst>
      <p:ext uri="{BB962C8B-B14F-4D97-AF65-F5344CB8AC3E}">
        <p14:creationId xmlns:p14="http://schemas.microsoft.com/office/powerpoint/2010/main" val="1867694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3" id="{322956CE-E72E-43EA-90DA-CA4CA6258C11}" vid="{C6051976-BEFF-4BD6-92F5-B35CC952EB1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Modèle de Power Point - Image St Victor</Template>
  <TotalTime>705</TotalTime>
  <Words>1181</Words>
  <Application>Microsoft Office PowerPoint</Application>
  <PresentationFormat>Grand écran</PresentationFormat>
  <Paragraphs>185</Paragraphs>
  <Slides>17</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17</vt:i4>
      </vt:variant>
    </vt:vector>
  </HeadingPairs>
  <TitlesOfParts>
    <vt:vector size="23" baseType="lpstr">
      <vt:lpstr>Arial</vt:lpstr>
      <vt:lpstr>Calibri</vt:lpstr>
      <vt:lpstr>Calibri Light</vt:lpstr>
      <vt:lpstr>Times New Roman</vt:lpstr>
      <vt:lpstr>Wingdings</vt:lpstr>
      <vt:lpstr>Thème Office</vt:lpstr>
      <vt:lpstr>Gestion des dommages au domaine public routier</vt:lpstr>
      <vt:lpstr>Présentation PowerPoint</vt:lpstr>
      <vt:lpstr>Présentation du Département de la Loire</vt:lpstr>
      <vt:lpstr>1 – Constat</vt:lpstr>
      <vt:lpstr>2 – Solution</vt:lpstr>
      <vt:lpstr>Quelles sont les infractions verbalisables ?</vt:lpstr>
      <vt:lpstr>Quelles sont les infractions verbalisables ? (suite)</vt:lpstr>
      <vt:lpstr>3 – Commissionnement et assermentation</vt:lpstr>
      <vt:lpstr>Présentation PowerPoint</vt:lpstr>
      <vt:lpstr>4 – Procédure de gestion des dommages au DP</vt:lpstr>
      <vt:lpstr>Présentation PowerPoint</vt:lpstr>
      <vt:lpstr>5 – Etablissement d’un barème des interventions</vt:lpstr>
      <vt:lpstr>Présentation PowerPoint</vt:lpstr>
      <vt:lpstr>6 – Formation des agents assermentés</vt:lpstr>
      <vt:lpstr>7 – Participation aux audiences </vt:lpstr>
      <vt:lpstr>Présentation PowerPoint</vt:lpstr>
      <vt:lpstr>Présentation PowerPoint</vt:lpstr>
    </vt:vector>
  </TitlesOfParts>
  <Company>DEPARTEMENT DE LA LOIRE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AMEDRO Corinne</dc:creator>
  <cp:lastModifiedBy>AMEDRO Corinne</cp:lastModifiedBy>
  <cp:revision>62</cp:revision>
  <dcterms:created xsi:type="dcterms:W3CDTF">2022-11-18T14:21:11Z</dcterms:created>
  <dcterms:modified xsi:type="dcterms:W3CDTF">2023-01-31T15:21:51Z</dcterms:modified>
</cp:coreProperties>
</file>