
<file path=[Content_Types].xml><?xml version="1.0" encoding="utf-8"?>
<Types xmlns="http://schemas.openxmlformats.org/package/2006/content-types">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51" r:id="rId6"/>
    <p:sldId id="308" r:id="rId7"/>
    <p:sldId id="357" r:id="rId8"/>
    <p:sldId id="364" r:id="rId9"/>
    <p:sldId id="360" r:id="rId10"/>
    <p:sldId id="353" r:id="rId11"/>
    <p:sldId id="356" r:id="rId12"/>
    <p:sldId id="311" r:id="rId13"/>
    <p:sldId id="315" r:id="rId14"/>
    <p:sldId id="313" r:id="rId15"/>
    <p:sldId id="359" r:id="rId16"/>
    <p:sldId id="350" r:id="rId17"/>
    <p:sldId id="349" r:id="rId18"/>
    <p:sldId id="330" r:id="rId19"/>
    <p:sldId id="354" r:id="rId2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ULON Jean-François" initials="FJF" lastIdx="1" clrIdx="0">
    <p:extLst>
      <p:ext uri="{19B8F6BF-5375-455C-9EA6-DF929625EA0E}">
        <p15:presenceInfo xmlns:p15="http://schemas.microsoft.com/office/powerpoint/2012/main" userId="S::jffoulon@sdis62.fr::8865d3bb-6f08-42da-ad60-9aa441883c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0000"/>
    <a:srgbClr val="33CCCC"/>
    <a:srgbClr val="EEEC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0223" autoAdjust="0"/>
  </p:normalViewPr>
  <p:slideViewPr>
    <p:cSldViewPr snapToGrid="0" snapToObjects="1">
      <p:cViewPr varScale="1">
        <p:scale>
          <a:sx n="70" d="100"/>
          <a:sy n="70" d="100"/>
        </p:scale>
        <p:origin x="1886" y="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04" tIns="45701" rIns="91404" bIns="45701" rtlCol="0"/>
          <a:lstStyle>
            <a:lvl1pPr algn="l">
              <a:defRPr sz="1200"/>
            </a:lvl1pPr>
          </a:lstStyle>
          <a:p>
            <a:endParaRPr lang="fr-FR" dirty="0"/>
          </a:p>
        </p:txBody>
      </p:sp>
      <p:sp>
        <p:nvSpPr>
          <p:cNvPr id="3" name="Espace réservé de la date 2"/>
          <p:cNvSpPr>
            <a:spLocks noGrp="1"/>
          </p:cNvSpPr>
          <p:nvPr>
            <p:ph type="dt" sz="quarter" idx="1"/>
          </p:nvPr>
        </p:nvSpPr>
        <p:spPr>
          <a:xfrm>
            <a:off x="3850444" y="0"/>
            <a:ext cx="2945659" cy="498056"/>
          </a:xfrm>
          <a:prstGeom prst="rect">
            <a:avLst/>
          </a:prstGeom>
        </p:spPr>
        <p:txBody>
          <a:bodyPr vert="horz" lIns="91404" tIns="45701" rIns="91404" bIns="45701" rtlCol="0"/>
          <a:lstStyle>
            <a:lvl1pPr algn="r">
              <a:defRPr sz="1200"/>
            </a:lvl1pPr>
          </a:lstStyle>
          <a:p>
            <a:fld id="{1D1CC66F-0D2C-4FB7-8C3A-302BC7F962F1}" type="datetimeFigureOut">
              <a:rPr lang="fr-FR" smtClean="0"/>
              <a:t>20/02/2023</a:t>
            </a:fld>
            <a:endParaRPr lang="fr-FR" dirty="0"/>
          </a:p>
        </p:txBody>
      </p:sp>
      <p:sp>
        <p:nvSpPr>
          <p:cNvPr id="4" name="Espace réservé du pied de page 3"/>
          <p:cNvSpPr>
            <a:spLocks noGrp="1"/>
          </p:cNvSpPr>
          <p:nvPr>
            <p:ph type="ftr" sz="quarter" idx="2"/>
          </p:nvPr>
        </p:nvSpPr>
        <p:spPr>
          <a:xfrm>
            <a:off x="1" y="9428584"/>
            <a:ext cx="2945659" cy="498055"/>
          </a:xfrm>
          <a:prstGeom prst="rect">
            <a:avLst/>
          </a:prstGeom>
        </p:spPr>
        <p:txBody>
          <a:bodyPr vert="horz" lIns="91404" tIns="45701" rIns="91404" bIns="45701"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4" y="9428584"/>
            <a:ext cx="2945659" cy="498055"/>
          </a:xfrm>
          <a:prstGeom prst="rect">
            <a:avLst/>
          </a:prstGeom>
        </p:spPr>
        <p:txBody>
          <a:bodyPr vert="horz" lIns="91404" tIns="45701" rIns="91404" bIns="45701" rtlCol="0" anchor="b"/>
          <a:lstStyle>
            <a:lvl1pPr algn="r">
              <a:defRPr sz="1200"/>
            </a:lvl1pPr>
          </a:lstStyle>
          <a:p>
            <a:fld id="{6341DD50-9184-4C65-A73A-6DBF7A7C60E6}" type="slidenum">
              <a:rPr lang="fr-FR" smtClean="0"/>
              <a:t>‹N°›</a:t>
            </a:fld>
            <a:endParaRPr lang="fr-FR" dirty="0"/>
          </a:p>
        </p:txBody>
      </p:sp>
    </p:spTree>
    <p:extLst>
      <p:ext uri="{BB962C8B-B14F-4D97-AF65-F5344CB8AC3E}">
        <p14:creationId xmlns:p14="http://schemas.microsoft.com/office/powerpoint/2010/main" val="3287297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031E32C-B4DD-44AA-A837-1AEA3A57A993}" type="datetimeFigureOut">
              <a:rPr lang="fr-FR" smtClean="0"/>
              <a:t>20/02/2023</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E93F28B-C406-4FA5-90D4-235E6B34113C}" type="slidenum">
              <a:rPr lang="fr-FR" smtClean="0"/>
              <a:t>‹N°›</a:t>
            </a:fld>
            <a:endParaRPr lang="fr-FR"/>
          </a:p>
        </p:txBody>
      </p:sp>
    </p:spTree>
    <p:extLst>
      <p:ext uri="{BB962C8B-B14F-4D97-AF65-F5344CB8AC3E}">
        <p14:creationId xmlns:p14="http://schemas.microsoft.com/office/powerpoint/2010/main" val="5058946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a:solidFill>
                  <a:srgbClr val="111111"/>
                </a:solidFill>
                <a:effectLst/>
                <a:latin typeface="Roboto" panose="02000000000000000000" pitchFamily="2" charset="0"/>
              </a:rPr>
              <a:t>Le </a:t>
            </a:r>
            <a:r>
              <a:rPr lang="fr-FR" b="1" i="0" dirty="0">
                <a:solidFill>
                  <a:srgbClr val="111111"/>
                </a:solidFill>
                <a:effectLst/>
                <a:latin typeface="Roboto" panose="02000000000000000000" pitchFamily="2" charset="0"/>
              </a:rPr>
              <a:t>management</a:t>
            </a:r>
            <a:r>
              <a:rPr lang="fr-FR" b="0" i="0" dirty="0">
                <a:solidFill>
                  <a:srgbClr val="111111"/>
                </a:solidFill>
                <a:effectLst/>
                <a:latin typeface="Roboto" panose="02000000000000000000" pitchFamily="2" charset="0"/>
              </a:rPr>
              <a:t> n’est pas qu’une question de théorie, c’est aussi une question de posture et de bon sens. </a:t>
            </a:r>
          </a:p>
          <a:p>
            <a:pPr marL="171450" indent="-171450">
              <a:buFont typeface="Wingdings" panose="05000000000000000000" pitchFamily="2" charset="2"/>
              <a:buChar char="Ø"/>
            </a:pPr>
            <a:r>
              <a:rPr lang="fr-FR" b="0" i="0" dirty="0">
                <a:solidFill>
                  <a:srgbClr val="111111"/>
                </a:solidFill>
                <a:effectLst/>
                <a:latin typeface="Roboto" panose="02000000000000000000" pitchFamily="2" charset="0"/>
              </a:rPr>
              <a:t>Les enjeux peuvent être multiples : Faire comprendre et accepter des changements de plus en plus rapides. </a:t>
            </a:r>
          </a:p>
          <a:p>
            <a:pPr marL="171450" indent="-171450">
              <a:buFont typeface="Wingdings" panose="05000000000000000000" pitchFamily="2" charset="2"/>
              <a:buChar char="Ø"/>
            </a:pPr>
            <a:r>
              <a:rPr lang="fr-FR" b="0" i="0" dirty="0">
                <a:solidFill>
                  <a:srgbClr val="111111"/>
                </a:solidFill>
                <a:effectLst/>
                <a:latin typeface="Roboto" panose="02000000000000000000" pitchFamily="2" charset="0"/>
              </a:rPr>
              <a:t>Concilier le temps des Hommes et les temps des organisations. </a:t>
            </a:r>
          </a:p>
          <a:p>
            <a:pPr marL="171450" indent="-171450">
              <a:buFont typeface="Wingdings" panose="05000000000000000000" pitchFamily="2" charset="2"/>
              <a:buChar char="Ø"/>
            </a:pPr>
            <a:r>
              <a:rPr lang="fr-FR" b="0" i="0" dirty="0">
                <a:solidFill>
                  <a:srgbClr val="111111"/>
                </a:solidFill>
                <a:effectLst/>
                <a:latin typeface="Roboto" panose="02000000000000000000" pitchFamily="2" charset="0"/>
              </a:rPr>
              <a:t>Donner de la confiance et du sens. </a:t>
            </a:r>
          </a:p>
          <a:p>
            <a:pPr algn="l" fontAlgn="ctr"/>
            <a:endParaRPr lang="fr-FR" b="1" i="0" dirty="0">
              <a:solidFill>
                <a:srgbClr val="111111"/>
              </a:solidFill>
              <a:effectLst/>
              <a:latin typeface="Roboto" panose="02000000000000000000" pitchFamily="2" charset="0"/>
            </a:endParaRPr>
          </a:p>
          <a:p>
            <a:pPr algn="l" fontAlgn="ctr"/>
            <a:endParaRPr lang="fr-FR" b="1" i="0" dirty="0">
              <a:solidFill>
                <a:srgbClr val="111111"/>
              </a:solidFill>
              <a:effectLst/>
              <a:latin typeface="Roboto" panose="02000000000000000000" pitchFamily="2" charset="0"/>
            </a:endParaRPr>
          </a:p>
          <a:p>
            <a:pPr algn="l" fontAlgn="ctr"/>
            <a:r>
              <a:rPr lang="fr-FR" b="1" i="0" dirty="0">
                <a:solidFill>
                  <a:srgbClr val="111111"/>
                </a:solidFill>
                <a:effectLst/>
                <a:latin typeface="Roboto" panose="02000000000000000000" pitchFamily="2" charset="0"/>
              </a:rPr>
              <a:t>Quels sont les enjeu du management?</a:t>
            </a:r>
          </a:p>
          <a:p>
            <a:pPr algn="l"/>
            <a:r>
              <a:rPr lang="fr-FR" b="0" i="0" dirty="0">
                <a:solidFill>
                  <a:srgbClr val="444444"/>
                </a:solidFill>
                <a:effectLst/>
                <a:latin typeface="Roboto" panose="02000000000000000000" pitchFamily="2" charset="0"/>
              </a:rPr>
              <a:t>C’est un enjeu important du management. - La fidélisation de l’équipe : En prenant en compte les valeurs de chaque salarié, le manager a tout intérêt à fidéliser son équipe </a:t>
            </a:r>
          </a:p>
          <a:p>
            <a:endParaRPr lang="fr-FR" b="1" baseline="0" dirty="0"/>
          </a:p>
          <a:p>
            <a:pPr algn="l" fontAlgn="ctr"/>
            <a:r>
              <a:rPr lang="fr-FR" b="1" i="0" dirty="0">
                <a:solidFill>
                  <a:srgbClr val="111111"/>
                </a:solidFill>
                <a:effectLst/>
                <a:latin typeface="Roboto" panose="02000000000000000000" pitchFamily="2" charset="0"/>
              </a:rPr>
              <a:t>Qu'est-ce que le management de projet?</a:t>
            </a:r>
          </a:p>
          <a:p>
            <a:pPr algn="l"/>
            <a:r>
              <a:rPr lang="fr-FR" b="0" i="0" dirty="0">
                <a:solidFill>
                  <a:srgbClr val="444444"/>
                </a:solidFill>
                <a:effectLst/>
                <a:latin typeface="Roboto" panose="02000000000000000000" pitchFamily="2" charset="0"/>
              </a:rPr>
              <a:t>, un enjeu du responsable sera d’optimiser la gestion de son équipe,</a:t>
            </a:r>
          </a:p>
          <a:p>
            <a:pPr algn="l"/>
            <a:endParaRPr lang="fr-FR" b="0" i="0" dirty="0">
              <a:solidFill>
                <a:srgbClr val="44444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111111"/>
                </a:solidFill>
                <a:effectLst/>
                <a:latin typeface="Roboto" panose="02000000000000000000" pitchFamily="2" charset="0"/>
              </a:rPr>
              <a:t>L’innovation managériale est</a:t>
            </a:r>
            <a:r>
              <a:rPr lang="fr-FR" b="1" i="0" dirty="0">
                <a:solidFill>
                  <a:srgbClr val="111111"/>
                </a:solidFill>
                <a:effectLst/>
                <a:latin typeface="Roboto" panose="02000000000000000000" pitchFamily="2" charset="0"/>
              </a:rPr>
              <a:t> l’introduction de pratiques de management nouvelles pour l’organisation dans l’intention d’augmenter la performance de l’organisation</a:t>
            </a:r>
            <a:r>
              <a:rPr lang="fr-FR" b="0" i="0" dirty="0">
                <a:solidFill>
                  <a:srgbClr val="111111"/>
                </a:solidFill>
                <a:effectLst/>
                <a:latin typeface="Roboto" panose="02000000000000000000" pitchFamily="2" charset="0"/>
              </a:rPr>
              <a:t>. »</a:t>
            </a:r>
            <a:endParaRPr lang="fr-FR" dirty="0"/>
          </a:p>
          <a:p>
            <a:pPr algn="l"/>
            <a:endParaRPr lang="fr-FR" b="0" i="0" dirty="0">
              <a:solidFill>
                <a:srgbClr val="444444"/>
              </a:solidFill>
              <a:effectLst/>
              <a:latin typeface="Roboto" panose="02000000000000000000" pitchFamily="2" charset="0"/>
            </a:endParaRPr>
          </a:p>
        </p:txBody>
      </p:sp>
      <p:sp>
        <p:nvSpPr>
          <p:cNvPr id="4" name="Espace réservé du numéro de diapositive 3"/>
          <p:cNvSpPr>
            <a:spLocks noGrp="1"/>
          </p:cNvSpPr>
          <p:nvPr>
            <p:ph type="sldNum" sz="quarter" idx="10"/>
          </p:nvPr>
        </p:nvSpPr>
        <p:spPr/>
        <p:txBody>
          <a:bodyPr/>
          <a:lstStyle/>
          <a:p>
            <a:fld id="{8423768E-FDF9-1F4E-B830-7A4D64766045}" type="slidenum">
              <a:rPr lang="fr-FR" smtClean="0"/>
              <a:t>1</a:t>
            </a:fld>
            <a:endParaRPr lang="fr-FR"/>
          </a:p>
        </p:txBody>
      </p:sp>
    </p:spTree>
    <p:extLst>
      <p:ext uri="{BB962C8B-B14F-4D97-AF65-F5344CB8AC3E}">
        <p14:creationId xmlns:p14="http://schemas.microsoft.com/office/powerpoint/2010/main" val="127463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762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10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06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184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5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u="sng" kern="1200" dirty="0">
                <a:solidFill>
                  <a:schemeClr val="tx1"/>
                </a:solidFill>
                <a:effectLst/>
                <a:latin typeface="+mn-lt"/>
                <a:ea typeface="+mn-ea"/>
                <a:cs typeface="+mn-cs"/>
              </a:rPr>
              <a:t>La déclinaison du projet d’établissement à partir de mars 2023</a:t>
            </a:r>
            <a:endParaRPr lang="fr-FR" sz="1200" kern="1200" dirty="0">
              <a:solidFill>
                <a:schemeClr val="tx1"/>
              </a:solidFill>
              <a:effectLst/>
              <a:latin typeface="+mn-lt"/>
              <a:ea typeface="+mn-ea"/>
              <a:cs typeface="+mn-cs"/>
            </a:endParaRPr>
          </a:p>
          <a:p>
            <a:r>
              <a:rPr lang="fr-FR" sz="1200" u="none" strike="noStrike"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Comment cela va-t-il se passer ?</a:t>
            </a:r>
          </a:p>
          <a:p>
            <a:r>
              <a:rPr lang="fr-FR" sz="1200" kern="1200" dirty="0">
                <a:solidFill>
                  <a:schemeClr val="tx1"/>
                </a:solidFill>
                <a:effectLst/>
                <a:latin typeface="+mn-lt"/>
                <a:ea typeface="+mn-ea"/>
                <a:cs typeface="+mn-cs"/>
              </a:rPr>
              <a:t>Pilotage de la gouvernance </a:t>
            </a:r>
          </a:p>
          <a:p>
            <a:pPr lvl="1"/>
            <a:r>
              <a:rPr lang="fr-FR" sz="1200" kern="1200" dirty="0">
                <a:solidFill>
                  <a:schemeClr val="tx1"/>
                </a:solidFill>
                <a:effectLst/>
                <a:latin typeface="+mn-lt"/>
                <a:ea typeface="+mn-ea"/>
                <a:cs typeface="+mn-cs"/>
              </a:rPr>
              <a:t>Le planning des actions sera mis en œuvre et piloté </a:t>
            </a:r>
          </a:p>
          <a:p>
            <a:pPr lvl="2"/>
            <a:r>
              <a:rPr lang="fr-FR" sz="1200" kern="1200" dirty="0">
                <a:solidFill>
                  <a:schemeClr val="tx1"/>
                </a:solidFill>
                <a:effectLst/>
                <a:latin typeface="+mn-lt"/>
                <a:ea typeface="+mn-ea"/>
                <a:cs typeface="+mn-cs"/>
              </a:rPr>
              <a:t>Par la gouvernance </a:t>
            </a:r>
          </a:p>
          <a:p>
            <a:pPr lvl="3"/>
            <a:r>
              <a:rPr lang="fr-FR" sz="1200" kern="1200" dirty="0">
                <a:solidFill>
                  <a:schemeClr val="tx1"/>
                </a:solidFill>
                <a:effectLst/>
                <a:latin typeface="+mn-lt"/>
                <a:ea typeface="+mn-ea"/>
                <a:cs typeface="+mn-cs"/>
              </a:rPr>
              <a:t>Par les revues d’axes et de projets au travers du respect des trajectoires et des indicateurs </a:t>
            </a:r>
          </a:p>
          <a:p>
            <a:pPr lvl="2"/>
            <a:r>
              <a:rPr lang="fr-FR" sz="1200" kern="1200" dirty="0">
                <a:solidFill>
                  <a:schemeClr val="tx1"/>
                </a:solidFill>
                <a:effectLst/>
                <a:latin typeface="+mn-lt"/>
                <a:ea typeface="+mn-ea"/>
                <a:cs typeface="+mn-cs"/>
              </a:rPr>
              <a:t>Par la présentation en CODIR de l’avancée des actions et du pilotage de celles-ci.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En parallèle plan de formation à 2 étages (un étage managérial, un étage pour)</a:t>
            </a:r>
          </a:p>
          <a:p>
            <a:pPr lvl="1"/>
            <a:r>
              <a:rPr lang="fr-FR" sz="1200" kern="1200" dirty="0">
                <a:solidFill>
                  <a:schemeClr val="tx1"/>
                </a:solidFill>
                <a:effectLst/>
                <a:latin typeface="+mn-lt"/>
                <a:ea typeface="+mn-ea"/>
                <a:cs typeface="+mn-cs"/>
              </a:rPr>
              <a:t>Co conception, avec le CNFPT, de la démarche qui sera lancée au 1</a:t>
            </a:r>
            <a:r>
              <a:rPr lang="fr-FR" sz="1200" kern="1200" baseline="30000" dirty="0">
                <a:solidFill>
                  <a:schemeClr val="tx1"/>
                </a:solidFill>
                <a:effectLst/>
                <a:latin typeface="+mn-lt"/>
                <a:ea typeface="+mn-ea"/>
                <a:cs typeface="+mn-cs"/>
              </a:rPr>
              <a:t>er</a:t>
            </a:r>
            <a:r>
              <a:rPr lang="fr-FR" sz="1200" kern="1200" dirty="0">
                <a:solidFill>
                  <a:schemeClr val="tx1"/>
                </a:solidFill>
                <a:effectLst/>
                <a:latin typeface="+mn-lt"/>
                <a:ea typeface="+mn-ea"/>
                <a:cs typeface="+mn-cs"/>
              </a:rPr>
              <a:t> trimestre 2022 sur l’expression des besoins afin de rédiger le plan de formation.</a:t>
            </a:r>
          </a:p>
          <a:p>
            <a:pPr lvl="2"/>
            <a:r>
              <a:rPr lang="fr-FR" sz="1200" kern="1200" dirty="0">
                <a:solidFill>
                  <a:schemeClr val="tx1"/>
                </a:solidFill>
                <a:effectLst/>
                <a:latin typeface="+mn-lt"/>
                <a:ea typeface="+mn-ea"/>
                <a:cs typeface="+mn-cs"/>
              </a:rPr>
              <a:t>Formation collective sur le management des cadres du chef de pôle au sous officier de garde en centres de secours. </a:t>
            </a:r>
          </a:p>
          <a:p>
            <a:pPr lvl="2"/>
            <a:r>
              <a:rPr lang="fr-FR" sz="1200" kern="1200" dirty="0">
                <a:solidFill>
                  <a:schemeClr val="tx1"/>
                </a:solidFill>
                <a:effectLst/>
                <a:latin typeface="+mn-lt"/>
                <a:ea typeface="+mn-ea"/>
                <a:cs typeface="+mn-cs"/>
              </a:rPr>
              <a:t>Formation de 15 référents qui seront chargés d’accompagner les cadres dans leurs missions actuelles et dans les missions futures. Démarche de Gestion Prévisionnelles des Emplois et des Compétences afin de développer l’expertise métier.</a:t>
            </a:r>
          </a:p>
          <a:p>
            <a:pPr lvl="2"/>
            <a:r>
              <a:rPr lang="fr-FR" sz="1200" kern="1200" dirty="0">
                <a:solidFill>
                  <a:schemeClr val="tx1"/>
                </a:solidFill>
                <a:effectLst/>
                <a:latin typeface="+mn-lt"/>
                <a:ea typeface="+mn-ea"/>
                <a:cs typeface="+mn-cs"/>
              </a:rPr>
              <a:t>Formation d’animateurs de séances de Co Développement </a:t>
            </a:r>
          </a:p>
          <a:p>
            <a:pPr lvl="3"/>
            <a:r>
              <a:rPr lang="fr-FR" sz="1200" kern="1200" dirty="0">
                <a:solidFill>
                  <a:schemeClr val="tx1"/>
                </a:solidFill>
                <a:effectLst/>
                <a:latin typeface="+mn-lt"/>
                <a:ea typeface="+mn-ea"/>
                <a:cs typeface="+mn-cs"/>
              </a:rPr>
              <a:t>Le </a:t>
            </a:r>
            <a:r>
              <a:rPr lang="fr-FR" sz="1200" kern="1200" dirty="0" err="1">
                <a:solidFill>
                  <a:schemeClr val="tx1"/>
                </a:solidFill>
                <a:effectLst/>
                <a:latin typeface="+mn-lt"/>
                <a:ea typeface="+mn-ea"/>
                <a:cs typeface="+mn-cs"/>
              </a:rPr>
              <a:t>co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développement</a:t>
            </a:r>
            <a:r>
              <a:rPr lang="fr-FR" sz="1200" kern="1200" dirty="0">
                <a:solidFill>
                  <a:schemeClr val="tx1"/>
                </a:solidFill>
                <a:effectLst/>
                <a:latin typeface="+mn-lt"/>
                <a:ea typeface="+mn-ea"/>
                <a:cs typeface="+mn-cs"/>
              </a:rPr>
              <a:t> est un processus de formation inversé où l’on apprend de ses pairs, dans un climat bienveillant et constructif.</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Conclusion</a:t>
            </a:r>
          </a:p>
          <a:p>
            <a:r>
              <a:rPr lang="fr-FR" sz="1200" kern="1200" dirty="0">
                <a:solidFill>
                  <a:schemeClr val="tx1"/>
                </a:solidFill>
                <a:effectLst/>
                <a:latin typeface="+mn-lt"/>
                <a:ea typeface="+mn-ea"/>
                <a:cs typeface="+mn-cs"/>
              </a:rPr>
              <a:t>Le SDIS 62 est un préfigurateur pour le CNFPT d’actions de transformation en profondeur, avec des réplications de la démarche probables sur la région des Hauts-de-France et de la Normandie.</a:t>
            </a:r>
          </a:p>
          <a:p>
            <a:r>
              <a:rPr lang="fr-FR" sz="1200" kern="1200" dirty="0">
                <a:solidFill>
                  <a:schemeClr val="tx1"/>
                </a:solidFill>
                <a:effectLst/>
                <a:latin typeface="+mn-lt"/>
                <a:ea typeface="+mn-ea"/>
                <a:cs typeface="+mn-cs"/>
              </a:rPr>
              <a:t>Le SDIS 77 est très intéressé par la démarche mise en œuvre dans le SDIS 62. Il a pris contact pour bénéficier du </a:t>
            </a:r>
            <a:r>
              <a:rPr lang="fr-FR" sz="1200" kern="1200" dirty="0" err="1">
                <a:solidFill>
                  <a:schemeClr val="tx1"/>
                </a:solidFill>
                <a:effectLst/>
                <a:latin typeface="+mn-lt"/>
                <a:ea typeface="+mn-ea"/>
                <a:cs typeface="+mn-cs"/>
              </a:rPr>
              <a:t>RETur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d’EXpérience</a:t>
            </a:r>
            <a:r>
              <a:rPr lang="fr-FR" sz="1200" kern="1200" dirty="0">
                <a:solidFill>
                  <a:schemeClr val="tx1"/>
                </a:solidFill>
                <a:effectLst/>
                <a:latin typeface="+mn-lt"/>
                <a:ea typeface="+mn-ea"/>
                <a:cs typeface="+mn-cs"/>
              </a:rPr>
              <a:t> et des bonnes pratiques qui permettent au SDIS 62 de mener à bien la rédaction du projet d’établissement pour écrire cette trajectoire ambitieuse dans son histoire. </a:t>
            </a:r>
          </a:p>
          <a:p>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257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78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64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baseline="0" dirty="0"/>
              <a:t>PPG  1</a:t>
            </a:r>
            <a:r>
              <a:rPr lang="fr-FR" b="1" baseline="30000" dirty="0"/>
              <a:t>er</a:t>
            </a:r>
            <a:r>
              <a:rPr lang="fr-FR" b="1" baseline="0" dirty="0"/>
              <a:t> cycle</a:t>
            </a:r>
          </a:p>
          <a:p>
            <a:pPr marL="171450" indent="-171450">
              <a:buFont typeface="Wingdings" panose="05000000000000000000" pitchFamily="2" charset="2"/>
              <a:buChar char="Ø"/>
            </a:pPr>
            <a:r>
              <a:rPr lang="fr-FR" b="1" baseline="0" dirty="0"/>
              <a:t>Cartographie des vulnérabilité </a:t>
            </a:r>
          </a:p>
          <a:p>
            <a:pPr marL="171450" indent="-171450">
              <a:buFont typeface="Wingdings" panose="05000000000000000000" pitchFamily="2" charset="2"/>
              <a:buChar char="Ø"/>
            </a:pPr>
            <a:r>
              <a:rPr lang="fr-FR" b="1" baseline="0" dirty="0"/>
              <a:t>Les interventions payantes </a:t>
            </a:r>
          </a:p>
          <a:p>
            <a:pPr marL="171450" indent="-171450">
              <a:buFont typeface="Wingdings" panose="05000000000000000000" pitchFamily="2" charset="2"/>
              <a:buChar char="Ø"/>
            </a:pPr>
            <a:r>
              <a:rPr lang="fr-FR" b="1" baseline="0" dirty="0"/>
              <a:t>Le guide des acteurs et des activités</a:t>
            </a:r>
          </a:p>
          <a:p>
            <a:pPr marL="171450" indent="-171450">
              <a:buFont typeface="Wingdings" panose="05000000000000000000" pitchFamily="2" charset="2"/>
              <a:buChar char="Ø"/>
            </a:pPr>
            <a:r>
              <a:rPr lang="fr-FR" b="1" baseline="0" dirty="0"/>
              <a:t>La promotion du volontariat </a:t>
            </a:r>
          </a:p>
          <a:p>
            <a:pPr marL="171450" indent="-171450">
              <a:buFont typeface="Wingdings" panose="05000000000000000000" pitchFamily="2" charset="2"/>
              <a:buChar char="Ø"/>
            </a:pPr>
            <a:endParaRPr lang="fr-FR" b="1" baseline="0" dirty="0"/>
          </a:p>
          <a:p>
            <a:pPr marL="0" indent="0">
              <a:buFont typeface="Wingdings" panose="05000000000000000000" pitchFamily="2" charset="2"/>
              <a:buNone/>
            </a:pPr>
            <a:r>
              <a:rPr lang="fr-FR" b="1" baseline="0" dirty="0"/>
              <a:t>PPG 2éme cycle</a:t>
            </a:r>
          </a:p>
          <a:p>
            <a:pPr marL="171450" indent="-171450">
              <a:buFont typeface="Wingdings" panose="05000000000000000000" pitchFamily="2" charset="2"/>
              <a:buChar char="Ø"/>
            </a:pPr>
            <a:r>
              <a:rPr lang="fr-FR" b="1" baseline="0" dirty="0"/>
              <a:t>La sinistralité</a:t>
            </a:r>
          </a:p>
          <a:p>
            <a:pPr marL="171450" indent="-171450">
              <a:buFont typeface="Wingdings" panose="05000000000000000000" pitchFamily="2" charset="2"/>
              <a:buChar char="Ø"/>
            </a:pPr>
            <a:r>
              <a:rPr lang="fr-FR" b="1" baseline="0" dirty="0"/>
              <a:t>La GEPC et GPEAC</a:t>
            </a:r>
          </a:p>
          <a:p>
            <a:pPr marL="171450" indent="-171450">
              <a:buFont typeface="Wingdings" panose="05000000000000000000" pitchFamily="2" charset="2"/>
              <a:buChar char="Ø"/>
            </a:pPr>
            <a:r>
              <a:rPr lang="fr-FR" b="1" baseline="0" dirty="0"/>
              <a:t>La convention pluriannuelle</a:t>
            </a:r>
          </a:p>
          <a:p>
            <a:pPr marL="171450" indent="-171450">
              <a:buFont typeface="Wingdings" panose="05000000000000000000" pitchFamily="2" charset="2"/>
              <a:buChar char="Ø"/>
            </a:pPr>
            <a:r>
              <a:rPr lang="fr-FR" b="1" baseline="0" dirty="0"/>
              <a:t>Le projet d’établissement </a:t>
            </a:r>
          </a:p>
          <a:p>
            <a:pPr marL="171450" indent="-171450">
              <a:buFont typeface="Wingdings" panose="05000000000000000000" pitchFamily="2" charset="2"/>
              <a:buChar char="Ø"/>
            </a:pPr>
            <a:r>
              <a:rPr lang="fr-FR" b="1" baseline="0" dirty="0"/>
              <a:t>La charte des valeurs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9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changement agile : " c’est un changement qui favorise la capacité à privilégier l’action pour obtenir les meilleurs résultats. C’est d’abord et avant tout agir, expérimenter et d’apprendre de l’expérimentation, que ce soit à l’échelle de l’individu ou de l’organisation.</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C’est mettre les bénéficiaires du changement en situation d’expérience et de communication de cette expérience </a:t>
            </a:r>
          </a:p>
          <a:p>
            <a:endParaRPr lang="fr-FR" sz="1800" b="0" i="0" u="none" strike="noStrike" baseline="0" dirty="0">
              <a:solidFill>
                <a:srgbClr val="000000"/>
              </a:solidFill>
              <a:latin typeface="Calibri" panose="020F0502020204030204" pitchFamily="34" charset="0"/>
            </a:endParaRPr>
          </a:p>
          <a:p>
            <a:r>
              <a:rPr lang="fr-FR" sz="2800" b="0" i="0" dirty="0">
                <a:solidFill>
                  <a:srgbClr val="FFFFFF"/>
                </a:solidFill>
                <a:effectLst/>
                <a:latin typeface="Segoe UI" panose="020B0502040204020203" pitchFamily="34" charset="0"/>
              </a:rPr>
              <a:t>L’expérience permet aux individus un processus d’observation qui provoque une réflexion qui conduit à la conceptualisation. Dans ce modèle, l’expérience concrète est le moyen de valider, d’éprouver et de revoir les concepts abstraits.</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le modèle de changement agile qui mise sur l’expérience du changement et la légèreté des exigences en termes de méthodes, JFF nous conseille de ne pas faire un choix entre l’agilité et la méthode. Son conseil c’est de « Mettre de l’agilité dans la méthode ». </a:t>
            </a:r>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15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fontAlgn="base">
              <a:lnSpc>
                <a:spcPct val="107000"/>
              </a:lnSpc>
              <a:spcAft>
                <a:spcPts val="800"/>
              </a:spcAft>
            </a:pPr>
            <a:r>
              <a:rPr lang="fr-FR" sz="1800" b="1" dirty="0">
                <a:effectLst/>
                <a:latin typeface="Calibri" panose="020F0502020204030204" pitchFamily="34" charset="0"/>
                <a:ea typeface="Times New Roman" panose="02020603050405020304" pitchFamily="18" charset="0"/>
                <a:cs typeface="Calibri" panose="020F0502020204030204" pitchFamily="34" charset="0"/>
              </a:rPr>
              <a:t>la méthode « DISC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7000"/>
              </a:lnSpc>
              <a:spcAft>
                <a:spcPts val="800"/>
              </a:spcAft>
            </a:pPr>
            <a:r>
              <a:rPr lang="fr-FR"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r-FR" sz="1800" b="1" dirty="0">
                <a:effectLst/>
                <a:latin typeface="Calibri" panose="020F0502020204030204" pitchFamily="34" charset="0"/>
                <a:ea typeface="Times New Roman" panose="02020603050405020304" pitchFamily="18" charset="0"/>
                <a:cs typeface="Calibri" panose="020F0502020204030204" pitchFamily="34" charset="0"/>
              </a:rPr>
              <a:t>En introduction, on peut dire que c’est une méthode qui sert simplement à aller plus vite, à mieux interpréter ce qu’on voit et à s’adapter rapidement à son interlocuteur.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800" b="1" dirty="0">
                <a:effectLst/>
                <a:latin typeface="Calibri" panose="020F0502020204030204" pitchFamily="34" charset="0"/>
                <a:ea typeface="Times New Roman" panose="02020603050405020304" pitchFamily="18" charset="0"/>
                <a:cs typeface="Calibri" panose="020F050202020403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 principe du DISC, c’est qu’on a quatre types de comportements ou quatre modes de communication : le type </a:t>
            </a:r>
            <a:r>
              <a:rPr lang="fr-FR" sz="1800" b="1" dirty="0">
                <a:effectLst/>
                <a:latin typeface="Calibri" panose="020F0502020204030204" pitchFamily="34" charset="0"/>
                <a:ea typeface="Times New Roman" panose="02020603050405020304" pitchFamily="18" charset="0"/>
                <a:cs typeface="Calibri" panose="020F0502020204030204" pitchFamily="34" charset="0"/>
              </a:rPr>
              <a:t>dominant</a:t>
            </a:r>
            <a:r>
              <a:rPr lang="fr-FR" sz="1800" dirty="0">
                <a:effectLst/>
                <a:latin typeface="Calibri" panose="020F0502020204030204" pitchFamily="34" charset="0"/>
                <a:ea typeface="Times New Roman" panose="02020603050405020304" pitchFamily="18" charset="0"/>
                <a:cs typeface="Calibri" panose="020F0502020204030204" pitchFamily="34" charset="0"/>
              </a:rPr>
              <a:t>, le type </a:t>
            </a:r>
            <a:r>
              <a:rPr lang="fr-FR" sz="1800" b="1" dirty="0">
                <a:effectLst/>
                <a:latin typeface="Calibri" panose="020F0502020204030204" pitchFamily="34" charset="0"/>
                <a:ea typeface="Times New Roman" panose="02020603050405020304" pitchFamily="18" charset="0"/>
                <a:cs typeface="Calibri" panose="020F0502020204030204" pitchFamily="34" charset="0"/>
              </a:rPr>
              <a:t>influent</a:t>
            </a:r>
            <a:r>
              <a:rPr lang="fr-FR" sz="1800" dirty="0">
                <a:effectLst/>
                <a:latin typeface="Calibri" panose="020F0502020204030204" pitchFamily="34" charset="0"/>
                <a:ea typeface="Times New Roman" panose="02020603050405020304" pitchFamily="18" charset="0"/>
                <a:cs typeface="Calibri" panose="020F0502020204030204" pitchFamily="34" charset="0"/>
              </a:rPr>
              <a:t>, le type </a:t>
            </a:r>
            <a:r>
              <a:rPr lang="fr-FR" sz="1800" b="1" dirty="0">
                <a:effectLst/>
                <a:latin typeface="Calibri" panose="020F0502020204030204" pitchFamily="34" charset="0"/>
                <a:ea typeface="Times New Roman" panose="02020603050405020304" pitchFamily="18" charset="0"/>
                <a:cs typeface="Calibri" panose="020F0502020204030204" pitchFamily="34" charset="0"/>
              </a:rPr>
              <a:t>stable</a:t>
            </a:r>
            <a:r>
              <a:rPr lang="fr-FR" sz="1800" dirty="0">
                <a:effectLst/>
                <a:latin typeface="Calibri" panose="020F0502020204030204" pitchFamily="34" charset="0"/>
                <a:ea typeface="Times New Roman" panose="02020603050405020304" pitchFamily="18" charset="0"/>
                <a:cs typeface="Calibri" panose="020F0502020204030204" pitchFamily="34" charset="0"/>
              </a:rPr>
              <a:t> et le type </a:t>
            </a:r>
            <a:r>
              <a:rPr lang="fr-FR" sz="1800" b="1" dirty="0">
                <a:effectLst/>
                <a:latin typeface="Calibri" panose="020F0502020204030204" pitchFamily="34" charset="0"/>
                <a:ea typeface="Times New Roman" panose="02020603050405020304" pitchFamily="18" charset="0"/>
                <a:cs typeface="Calibri" panose="020F0502020204030204" pitchFamily="34" charset="0"/>
              </a:rPr>
              <a:t>consciencieux </a:t>
            </a:r>
            <a:r>
              <a:rPr lang="fr-FR" sz="1800" dirty="0">
                <a:effectLst/>
                <a:latin typeface="Calibri" panose="020F0502020204030204" pitchFamily="34" charset="0"/>
                <a:ea typeface="Times New Roman" panose="02020603050405020304" pitchFamily="18" charset="0"/>
                <a:cs typeface="Calibri" panose="020F0502020204030204" pitchFamily="34" charset="0"/>
              </a:rPr>
              <a:t>d’où le terme DISC.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625"/>
              </a:lnSpc>
              <a:spcBef>
                <a:spcPts val="600"/>
              </a:spcBef>
              <a:spcAft>
                <a:spcPts val="750"/>
              </a:spcAft>
            </a:pPr>
            <a:r>
              <a:rPr lang="fr-FR" sz="18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Le modèle DISC : le management en couleurs...</a:t>
            </a:r>
            <a:endParaRPr lang="fr-FR"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spcAft>
                <a:spcPts val="750"/>
              </a:spcAft>
            </a:pPr>
            <a:r>
              <a:rPr lang="fr-FR" sz="1800" dirty="0">
                <a:effectLst/>
                <a:latin typeface="Calibri" panose="020F0502020204030204" pitchFamily="34" charset="0"/>
                <a:ea typeface="Times New Roman" panose="02020603050405020304" pitchFamily="18" charset="0"/>
              </a:rPr>
              <a:t>Le </a:t>
            </a:r>
            <a:r>
              <a:rPr lang="fr-FR" sz="1800" b="1" cap="all" dirty="0">
                <a:effectLst/>
                <a:latin typeface="Calibri" panose="020F0502020204030204" pitchFamily="34" charset="0"/>
                <a:ea typeface="Times New Roman" panose="02020603050405020304" pitchFamily="18" charset="0"/>
              </a:rPr>
              <a:t>DISC</a:t>
            </a:r>
            <a:r>
              <a:rPr lang="fr-FR" sz="1800" dirty="0">
                <a:effectLst/>
                <a:latin typeface="Calibri" panose="020F0502020204030204" pitchFamily="34" charset="0"/>
                <a:ea typeface="Times New Roman" panose="02020603050405020304" pitchFamily="18" charset="0"/>
              </a:rPr>
              <a:t> est un outil d'évaluation personnel utilisé pour améliorer la productivité, le travail d'équipe et la communication. Il traite uniquement des styles de comportement et de communication.</a:t>
            </a:r>
            <a:endParaRPr lang="fr-FR" sz="1800" dirty="0">
              <a:effectLst/>
              <a:latin typeface="Times New Roman" panose="02020603050405020304" pitchFamily="18" charset="0"/>
              <a:ea typeface="Times New Roman" panose="02020603050405020304" pitchFamily="18" charset="0"/>
            </a:endParaRPr>
          </a:p>
          <a:p>
            <a:pPr algn="just">
              <a:lnSpc>
                <a:spcPts val="1875"/>
              </a:lnSpc>
              <a:spcBef>
                <a:spcPts val="375"/>
              </a:spcBef>
              <a:spcAft>
                <a:spcPts val="750"/>
              </a:spcAft>
            </a:pPr>
            <a:r>
              <a:rPr lang="fr-FR" sz="18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Une des règles d’or en communication est de s’adapter aux autres.</a:t>
            </a:r>
            <a:endParaRPr lang="fr-FR"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spcAft>
                <a:spcPts val="750"/>
              </a:spcAft>
            </a:pPr>
            <a:r>
              <a:rPr lang="fr-FR" sz="1800" dirty="0">
                <a:effectLst/>
                <a:latin typeface="Calibri" panose="020F0502020204030204" pitchFamily="34" charset="0"/>
                <a:ea typeface="Times New Roman" panose="02020603050405020304" pitchFamily="18" charset="0"/>
              </a:rPr>
              <a:t>Nous faisons souvent une erreur fondamentale : parler aux autres comme nous aimerions qu’ils nous parlent. Or les autres veulent aussi que nous leur parlions comme ils le souhaitent. Chacun attend de son interlocuteur, inconsciemment, qu’il s’adapte à lui.</a:t>
            </a:r>
            <a:endParaRPr lang="fr-FR" sz="1800" dirty="0">
              <a:effectLst/>
              <a:latin typeface="Times New Roman" panose="02020603050405020304" pitchFamily="18" charset="0"/>
              <a:ea typeface="Times New Roman" panose="02020603050405020304" pitchFamily="18" charset="0"/>
            </a:endParaRPr>
          </a:p>
          <a:p>
            <a:pPr algn="just">
              <a:lnSpc>
                <a:spcPts val="1875"/>
              </a:lnSpc>
              <a:spcBef>
                <a:spcPts val="375"/>
              </a:spcBef>
              <a:spcAft>
                <a:spcPts val="750"/>
              </a:spcAft>
            </a:pPr>
            <a:r>
              <a:rPr lang="fr-FR" sz="18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Il en va de même au sein d’une équipe.</a:t>
            </a:r>
            <a:endParaRPr lang="fr-FR"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spcAft>
                <a:spcPts val="750"/>
              </a:spcAft>
            </a:pPr>
            <a:r>
              <a:rPr lang="fr-FR" sz="1800" dirty="0">
                <a:effectLst/>
                <a:latin typeface="Calibri" panose="020F0502020204030204" pitchFamily="34" charset="0"/>
                <a:ea typeface="Times New Roman" panose="02020603050405020304" pitchFamily="18" charset="0"/>
              </a:rPr>
              <a:t>Les membres d’une équipe partagent des objectifs ou des projets communs. Mais chaque membre est unique, avec sa vision des choses, ses attentes, ses besoins propres et sa façon de communiquer. Pour atteindre un même but collectif, chacun aura sa manière personnelle de l’analyser, de procéder et d’en parler. Ceci peut conduire à des conflits, alors qu’il s’agit le plus souvent d’une simple incompréhension.</a:t>
            </a:r>
            <a:endParaRPr lang="fr-FR" sz="1800" dirty="0">
              <a:effectLst/>
              <a:latin typeface="Times New Roman" panose="02020603050405020304" pitchFamily="18" charset="0"/>
              <a:ea typeface="Times New Roman" panose="02020603050405020304" pitchFamily="18" charset="0"/>
            </a:endParaRPr>
          </a:p>
          <a:p>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63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3200" dirty="0">
                <a:solidFill>
                  <a:srgbClr val="FFFF00"/>
                </a:solidFill>
              </a:rPr>
              <a:t>&gt; D</a:t>
            </a:r>
            <a:r>
              <a:rPr lang="fr-FR" sz="1600" dirty="0"/>
              <a:t>iffuser les </a:t>
            </a:r>
            <a:r>
              <a:rPr lang="fr-FR" sz="1600" b="1" dirty="0">
                <a:solidFill>
                  <a:srgbClr val="FF0000"/>
                </a:solidFill>
              </a:rPr>
              <a:t>valeurs</a:t>
            </a:r>
            <a:r>
              <a:rPr lang="fr-FR" sz="1600" dirty="0"/>
              <a:t> de l’établissement avec la </a:t>
            </a:r>
            <a:r>
              <a:rPr lang="fr-FR" sz="1600" dirty="0">
                <a:solidFill>
                  <a:schemeClr val="tx1"/>
                </a:solidFill>
              </a:rPr>
              <a:t>Charte des Valeurs</a:t>
            </a:r>
          </a:p>
          <a:p>
            <a:pPr algn="l"/>
            <a:r>
              <a:rPr lang="fr-FR" sz="1200" dirty="0">
                <a:solidFill>
                  <a:schemeClr val="bg1"/>
                </a:solidFill>
              </a:rPr>
              <a:t>Les Valeurs sont le socle éthique qui encadre les missions de l’institution. La vision et la culture des agents et de l’institution doivent reposer sur ce cadre pour améliorer la qualité du service public  délivré  aux populations.</a:t>
            </a:r>
          </a:p>
          <a:p>
            <a:pPr algn="l"/>
            <a:endParaRPr lang="fr-FR" sz="1200" dirty="0">
              <a:solidFill>
                <a:schemeClr val="bg1"/>
              </a:solidFill>
            </a:endParaRPr>
          </a:p>
          <a:p>
            <a:pPr algn="l"/>
            <a:r>
              <a:rPr lang="fr-FR" sz="9600" dirty="0">
                <a:solidFill>
                  <a:srgbClr val="FFFF00"/>
                </a:solidFill>
              </a:rPr>
              <a:t>&gt; D</a:t>
            </a:r>
            <a:r>
              <a:rPr lang="fr-FR" sz="6000" dirty="0"/>
              <a:t>éployer la </a:t>
            </a:r>
            <a:r>
              <a:rPr lang="fr-FR" sz="6000" b="1" dirty="0">
                <a:solidFill>
                  <a:srgbClr val="FF0000"/>
                </a:solidFill>
              </a:rPr>
              <a:t>stratégie</a:t>
            </a:r>
            <a:r>
              <a:rPr lang="fr-FR" sz="6000" dirty="0"/>
              <a:t> avec le </a:t>
            </a:r>
            <a:r>
              <a:rPr lang="fr-FR" sz="6000" dirty="0">
                <a:solidFill>
                  <a:schemeClr val="tx1"/>
                </a:solidFill>
              </a:rPr>
              <a:t>SDACR (et la Cartographie des processus.)</a:t>
            </a:r>
          </a:p>
          <a:p>
            <a:pPr algn="l"/>
            <a:r>
              <a:rPr lang="fr-FR" sz="4000" dirty="0">
                <a:solidFill>
                  <a:schemeClr val="bg1"/>
                </a:solidFill>
              </a:rPr>
              <a:t>Il fixe les grandes orientations du SDIS et est  le pilier central qui sur lequel reposent toutes les autres initiatives opérationnelles</a:t>
            </a:r>
          </a:p>
          <a:p>
            <a:pPr algn="l"/>
            <a:endParaRPr lang="fr-FR" sz="4000" dirty="0">
              <a:solidFill>
                <a:srgbClr val="FFFF00"/>
              </a:solidFill>
            </a:endParaRPr>
          </a:p>
          <a:p>
            <a:pPr algn="l"/>
            <a:r>
              <a:rPr lang="fr-FR" sz="4000" dirty="0">
                <a:solidFill>
                  <a:srgbClr val="FFFF00"/>
                </a:solidFill>
              </a:rPr>
              <a:t>&gt; D</a:t>
            </a:r>
            <a:r>
              <a:rPr lang="fr-FR" sz="2000" dirty="0"/>
              <a:t>évelopper la </a:t>
            </a:r>
            <a:r>
              <a:rPr lang="fr-FR" sz="2000" b="1" dirty="0">
                <a:solidFill>
                  <a:srgbClr val="FF0000"/>
                </a:solidFill>
              </a:rPr>
              <a:t>méthodologie </a:t>
            </a:r>
            <a:r>
              <a:rPr lang="fr-FR" sz="2000" dirty="0"/>
              <a:t>avec le modèle </a:t>
            </a:r>
            <a:r>
              <a:rPr lang="fr-FR" sz="2000" dirty="0">
                <a:solidFill>
                  <a:schemeClr val="tx1"/>
                </a:solidFill>
              </a:rPr>
              <a:t>EFQM</a:t>
            </a:r>
          </a:p>
          <a:p>
            <a:pPr algn="l"/>
            <a:r>
              <a:rPr lang="fr-FR" sz="1200" dirty="0">
                <a:solidFill>
                  <a:schemeClr val="bg1"/>
                </a:solidFill>
              </a:rPr>
              <a:t>Outre la culture projet, le SDIS s’engage aussi dans la recherche de la performance organisationnelle et managériale</a:t>
            </a:r>
            <a:r>
              <a:rPr lang="fr-FR" sz="2000" dirty="0">
                <a:solidFill>
                  <a:schemeClr val="tx1"/>
                </a:solidFill>
              </a:rPr>
              <a:t> </a:t>
            </a:r>
            <a:r>
              <a:rPr lang="fr-FR" sz="1200" dirty="0">
                <a:solidFill>
                  <a:schemeClr val="bg1"/>
                </a:solidFill>
              </a:rPr>
              <a:t>par la démarche EFQM. </a:t>
            </a:r>
          </a:p>
          <a:p>
            <a:pPr algn="l"/>
            <a:endParaRPr lang="fr-FR" sz="1200" dirty="0">
              <a:solidFill>
                <a:schemeClr val="bg1"/>
              </a:solidFill>
            </a:endParaRPr>
          </a:p>
          <a:p>
            <a:pPr algn="l"/>
            <a:r>
              <a:rPr lang="fr-FR" sz="4000" dirty="0">
                <a:solidFill>
                  <a:srgbClr val="FFFF00"/>
                </a:solidFill>
              </a:rPr>
              <a:t>&gt; D</a:t>
            </a:r>
            <a:r>
              <a:rPr lang="fr-FR" sz="2000" dirty="0"/>
              <a:t>écliner le </a:t>
            </a:r>
            <a:r>
              <a:rPr lang="fr-FR" sz="2000" b="1" dirty="0">
                <a:solidFill>
                  <a:srgbClr val="FF0000"/>
                </a:solidFill>
              </a:rPr>
              <a:t>plan d’action </a:t>
            </a:r>
            <a:r>
              <a:rPr lang="fr-FR" sz="2000" dirty="0"/>
              <a:t>avec le </a:t>
            </a:r>
            <a:r>
              <a:rPr lang="fr-FR" sz="2000" dirty="0">
                <a:solidFill>
                  <a:schemeClr val="tx1"/>
                </a:solidFill>
              </a:rPr>
              <a:t>Projet d’Etablissement</a:t>
            </a:r>
            <a:endParaRPr lang="fr-FR" sz="1200" dirty="0">
              <a:solidFill>
                <a:schemeClr val="bg1"/>
              </a:solidFill>
            </a:endParaRPr>
          </a:p>
          <a:p>
            <a:pPr algn="l"/>
            <a:r>
              <a:rPr lang="fr-FR" sz="1200" dirty="0">
                <a:solidFill>
                  <a:schemeClr val="bg1"/>
                </a:solidFill>
              </a:rPr>
              <a:t>Il traduit en actions concrètes la vision du SDIS durant ces 5  prochaines années.  Il est axé sur la performance budgétaire, les innovations technologiques, l’ancrage territorial et la durabilité.</a:t>
            </a:r>
          </a:p>
          <a:p>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01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97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10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768E-FDF9-1F4E-B830-7A4D647660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97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2ED389C6-2178-4B0A-932C-AC8972159B25}" type="datetime1">
              <a:rPr lang="fr-FR" smtClean="0"/>
              <a:t>20/02/2023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9389822-7A87-A044-B4A4-CEC60F70ADED}" type="slidenum">
              <a:rPr lang="fr-FR" smtClean="0"/>
              <a:t>‹N°›</a:t>
            </a:fld>
            <a:endParaRPr lang="fr-FR" dirty="0"/>
          </a:p>
        </p:txBody>
      </p:sp>
    </p:spTree>
    <p:extLst>
      <p:ext uri="{BB962C8B-B14F-4D97-AF65-F5344CB8AC3E}">
        <p14:creationId xmlns:p14="http://schemas.microsoft.com/office/powerpoint/2010/main" val="192178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3A95FA4-A68E-4CC7-B787-54A04E6B441E}" type="datetime1">
              <a:rPr lang="fr-FR" smtClean="0"/>
              <a:t>20/02/2023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9389822-7A87-A044-B4A4-CEC60F70ADED}" type="slidenum">
              <a:rPr lang="fr-FR" smtClean="0"/>
              <a:t>‹N°›</a:t>
            </a:fld>
            <a:endParaRPr lang="fr-FR" dirty="0"/>
          </a:p>
        </p:txBody>
      </p:sp>
    </p:spTree>
    <p:extLst>
      <p:ext uri="{BB962C8B-B14F-4D97-AF65-F5344CB8AC3E}">
        <p14:creationId xmlns:p14="http://schemas.microsoft.com/office/powerpoint/2010/main" val="304336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055AA2A-1C3F-4291-8ECD-9A8D3BCD3403}" type="datetime1">
              <a:rPr lang="fr-FR" smtClean="0"/>
              <a:t>20/02/2023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9389822-7A87-A044-B4A4-CEC60F70ADED}" type="slidenum">
              <a:rPr lang="fr-FR" smtClean="0"/>
              <a:t>‹N°›</a:t>
            </a:fld>
            <a:endParaRPr lang="fr-FR" dirty="0"/>
          </a:p>
        </p:txBody>
      </p:sp>
    </p:spTree>
    <p:extLst>
      <p:ext uri="{BB962C8B-B14F-4D97-AF65-F5344CB8AC3E}">
        <p14:creationId xmlns:p14="http://schemas.microsoft.com/office/powerpoint/2010/main" val="417159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D45C0D-EF6E-41F3-8CEA-5CF54434A134}" type="datetime1">
              <a:rPr lang="fr-FR" smtClean="0"/>
              <a:t>20/02/2023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9389822-7A87-A044-B4A4-CEC60F70ADED}" type="slidenum">
              <a:rPr lang="fr-FR" smtClean="0"/>
              <a:t>‹N°›</a:t>
            </a:fld>
            <a:endParaRPr lang="fr-FR" dirty="0"/>
          </a:p>
        </p:txBody>
      </p:sp>
    </p:spTree>
    <p:extLst>
      <p:ext uri="{BB962C8B-B14F-4D97-AF65-F5344CB8AC3E}">
        <p14:creationId xmlns:p14="http://schemas.microsoft.com/office/powerpoint/2010/main" val="63706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A9D60B8-600C-4C8A-B581-928F84C53D78}" type="datetime1">
              <a:rPr lang="fr-FR" smtClean="0"/>
              <a:t>20/02/2023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9389822-7A87-A044-B4A4-CEC60F70ADED}" type="slidenum">
              <a:rPr lang="fr-FR" smtClean="0"/>
              <a:t>‹N°›</a:t>
            </a:fld>
            <a:endParaRPr lang="fr-FR" dirty="0"/>
          </a:p>
        </p:txBody>
      </p:sp>
    </p:spTree>
    <p:extLst>
      <p:ext uri="{BB962C8B-B14F-4D97-AF65-F5344CB8AC3E}">
        <p14:creationId xmlns:p14="http://schemas.microsoft.com/office/powerpoint/2010/main" val="206807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A3DDD75-1456-427F-A014-726BBFABA2D8}" type="datetime1">
              <a:rPr lang="fr-FR" smtClean="0"/>
              <a:t>20/02/2023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9389822-7A87-A044-B4A4-CEC60F70ADED}" type="slidenum">
              <a:rPr lang="fr-FR" smtClean="0"/>
              <a:t>‹N°›</a:t>
            </a:fld>
            <a:endParaRPr lang="fr-FR" dirty="0"/>
          </a:p>
        </p:txBody>
      </p:sp>
    </p:spTree>
    <p:extLst>
      <p:ext uri="{BB962C8B-B14F-4D97-AF65-F5344CB8AC3E}">
        <p14:creationId xmlns:p14="http://schemas.microsoft.com/office/powerpoint/2010/main" val="64744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B59D909-D72D-461F-9D67-A3CF52EDF24F}" type="datetime1">
              <a:rPr lang="fr-FR" smtClean="0"/>
              <a:t>20/02/2023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B9389822-7A87-A044-B4A4-CEC60F70ADED}" type="slidenum">
              <a:rPr lang="fr-FR" smtClean="0"/>
              <a:t>‹N°›</a:t>
            </a:fld>
            <a:endParaRPr lang="fr-FR" dirty="0"/>
          </a:p>
        </p:txBody>
      </p:sp>
    </p:spTree>
    <p:extLst>
      <p:ext uri="{BB962C8B-B14F-4D97-AF65-F5344CB8AC3E}">
        <p14:creationId xmlns:p14="http://schemas.microsoft.com/office/powerpoint/2010/main" val="192861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4884849F-342E-40D4-86E3-D020B7188CA9}" type="datetime1">
              <a:rPr lang="fr-FR" smtClean="0"/>
              <a:t>20/02/2023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B9389822-7A87-A044-B4A4-CEC60F70ADED}" type="slidenum">
              <a:rPr lang="fr-FR" smtClean="0"/>
              <a:t>‹N°›</a:t>
            </a:fld>
            <a:endParaRPr lang="fr-FR" dirty="0"/>
          </a:p>
        </p:txBody>
      </p:sp>
    </p:spTree>
    <p:extLst>
      <p:ext uri="{BB962C8B-B14F-4D97-AF65-F5344CB8AC3E}">
        <p14:creationId xmlns:p14="http://schemas.microsoft.com/office/powerpoint/2010/main" val="311218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781E863-9EEE-40D9-9994-8A316EBDE50D}" type="datetime1">
              <a:rPr lang="fr-FR" smtClean="0"/>
              <a:t>20/02/2023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B9389822-7A87-A044-B4A4-CEC60F70ADED}" type="slidenum">
              <a:rPr lang="fr-FR" smtClean="0"/>
              <a:t>‹N°›</a:t>
            </a:fld>
            <a:endParaRPr lang="fr-FR" dirty="0"/>
          </a:p>
        </p:txBody>
      </p:sp>
    </p:spTree>
    <p:extLst>
      <p:ext uri="{BB962C8B-B14F-4D97-AF65-F5344CB8AC3E}">
        <p14:creationId xmlns:p14="http://schemas.microsoft.com/office/powerpoint/2010/main" val="395185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1BD4EB1-71AB-4512-97EF-A67C58CAFC5F}" type="datetime1">
              <a:rPr lang="fr-FR" smtClean="0"/>
              <a:t>20/02/2023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9389822-7A87-A044-B4A4-CEC60F70ADED}" type="slidenum">
              <a:rPr lang="fr-FR" smtClean="0"/>
              <a:t>‹N°›</a:t>
            </a:fld>
            <a:endParaRPr lang="fr-FR" dirty="0"/>
          </a:p>
        </p:txBody>
      </p:sp>
    </p:spTree>
    <p:extLst>
      <p:ext uri="{BB962C8B-B14F-4D97-AF65-F5344CB8AC3E}">
        <p14:creationId xmlns:p14="http://schemas.microsoft.com/office/powerpoint/2010/main" val="214396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58AC8E3-EE16-46B8-9D10-15603F100B3C}" type="datetime1">
              <a:rPr lang="fr-FR" smtClean="0"/>
              <a:t>20/02/2023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9389822-7A87-A044-B4A4-CEC60F70ADED}" type="slidenum">
              <a:rPr lang="fr-FR" smtClean="0"/>
              <a:t>‹N°›</a:t>
            </a:fld>
            <a:endParaRPr lang="fr-FR" dirty="0"/>
          </a:p>
        </p:txBody>
      </p:sp>
    </p:spTree>
    <p:extLst>
      <p:ext uri="{BB962C8B-B14F-4D97-AF65-F5344CB8AC3E}">
        <p14:creationId xmlns:p14="http://schemas.microsoft.com/office/powerpoint/2010/main" val="408313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A964C-6B1B-4973-B28A-302AC5B65BE8}" type="datetime1">
              <a:rPr lang="fr-FR" smtClean="0"/>
              <a:t>20/02/2023</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89822-7A87-A044-B4A4-CEC60F70ADED}" type="slidenum">
              <a:rPr lang="fr-FR" smtClean="0"/>
              <a:t>‹N°›</a:t>
            </a:fld>
            <a:endParaRPr lang="fr-FR" dirty="0"/>
          </a:p>
        </p:txBody>
      </p:sp>
    </p:spTree>
    <p:extLst>
      <p:ext uri="{BB962C8B-B14F-4D97-AF65-F5344CB8AC3E}">
        <p14:creationId xmlns:p14="http://schemas.microsoft.com/office/powerpoint/2010/main" val="383599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17/06/relationships/model3d" Target="../media/model3d1.glb"/></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083108"/>
            <a:ext cx="9262153" cy="650252"/>
          </a:xfrm>
          <a:prstGeom prst="rect">
            <a:avLst/>
          </a:prstGeom>
        </p:spPr>
      </p:pic>
      <p:sp>
        <p:nvSpPr>
          <p:cNvPr id="5" name="ZoneTexte 4"/>
          <p:cNvSpPr txBox="1"/>
          <p:nvPr/>
        </p:nvSpPr>
        <p:spPr>
          <a:xfrm>
            <a:off x="0" y="6323359"/>
            <a:ext cx="9144000" cy="323165"/>
          </a:xfrm>
          <a:prstGeom prst="rect">
            <a:avLst/>
          </a:prstGeom>
          <a:noFill/>
        </p:spPr>
        <p:txBody>
          <a:bodyPr wrap="square" rtlCol="0">
            <a:spAutoFit/>
          </a:bodyPr>
          <a:lstStyle/>
          <a:p>
            <a:pPr algn="ctr"/>
            <a:r>
              <a:rPr lang="fr-FR" sz="750" b="1" dirty="0">
                <a:latin typeface="Myriad Pro" charset="0"/>
                <a:ea typeface="Myriad Pro" charset="0"/>
                <a:cs typeface="Myriad Pro" charset="0"/>
              </a:rPr>
              <a:t>Service Départemental d’Incendie et de Secours du Pas-de-Calais</a:t>
            </a:r>
          </a:p>
          <a:p>
            <a:pPr algn="ctr"/>
            <a:r>
              <a:rPr lang="fr-FR" sz="750" dirty="0">
                <a:latin typeface="Myriad Pro" charset="0"/>
                <a:ea typeface="Myriad Pro" charset="0"/>
                <a:cs typeface="Myriad Pro" charset="0"/>
              </a:rPr>
              <a:t>Z.A.L. des chemins croisés, 18 rue René Cassin, BP 20077, 62052 Saint-Laurent-Blangy cedex</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008" y="6583981"/>
            <a:ext cx="191784" cy="191784"/>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263" y="6619423"/>
            <a:ext cx="154959" cy="126006"/>
          </a:xfrm>
          <a:prstGeom prst="rect">
            <a:avLst/>
          </a:prstGeom>
        </p:spPr>
      </p:pic>
      <p:pic>
        <p:nvPicPr>
          <p:cNvPr id="9" name="Image 8"/>
          <p:cNvPicPr>
            <a:picLocks noChangeAspect="1"/>
          </p:cNvPicPr>
          <p:nvPr/>
        </p:nvPicPr>
        <p:blipFill>
          <a:blip r:embed="rId6"/>
          <a:stretch>
            <a:fillRect/>
          </a:stretch>
        </p:blipFill>
        <p:spPr>
          <a:xfrm>
            <a:off x="4519282" y="6619594"/>
            <a:ext cx="126093" cy="125664"/>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1257" y="6542696"/>
            <a:ext cx="440905" cy="274354"/>
          </a:xfrm>
          <a:prstGeom prst="rect">
            <a:avLst/>
          </a:prstGeom>
        </p:spPr>
      </p:pic>
      <p:pic>
        <p:nvPicPr>
          <p:cNvPr id="3" name="Image 2">
            <a:extLst>
              <a:ext uri="{FF2B5EF4-FFF2-40B4-BE49-F238E27FC236}">
                <a16:creationId xmlns:a16="http://schemas.microsoft.com/office/drawing/2014/main" id="{A9E0A60F-8EF5-2A48-A58C-A725E03AFBCF}"/>
              </a:ext>
            </a:extLst>
          </p:cNvPr>
          <p:cNvPicPr>
            <a:picLocks noChangeAspect="1"/>
          </p:cNvPicPr>
          <p:nvPr/>
        </p:nvPicPr>
        <p:blipFill>
          <a:blip r:embed="rId8"/>
          <a:stretch>
            <a:fillRect/>
          </a:stretch>
        </p:blipFill>
        <p:spPr>
          <a:xfrm>
            <a:off x="22036" y="11859"/>
            <a:ext cx="1331176" cy="1374584"/>
          </a:xfrm>
          <a:prstGeom prst="rect">
            <a:avLst/>
          </a:prstGeom>
        </p:spPr>
      </p:pic>
      <p:pic>
        <p:nvPicPr>
          <p:cNvPr id="12" name="Image 11" descr="DSC05326.JPG">
            <a:extLst>
              <a:ext uri="{FF2B5EF4-FFF2-40B4-BE49-F238E27FC236}">
                <a16:creationId xmlns:a16="http://schemas.microsoft.com/office/drawing/2014/main" id="{0D8AC0C7-331D-4A6C-844B-6288DF50E287}"/>
              </a:ext>
            </a:extLst>
          </p:cNvPr>
          <p:cNvPicPr>
            <a:picLocks noChangeAspect="1"/>
          </p:cNvPicPr>
          <p:nvPr/>
        </p:nvPicPr>
        <p:blipFill>
          <a:blip r:embed="rId9" cstate="print"/>
          <a:stretch>
            <a:fillRect/>
          </a:stretch>
        </p:blipFill>
        <p:spPr>
          <a:xfrm>
            <a:off x="0" y="1835901"/>
            <a:ext cx="9144000" cy="3567746"/>
          </a:xfrm>
          <a:prstGeom prst="rect">
            <a:avLst/>
          </a:prstGeom>
        </p:spPr>
      </p:pic>
      <p:pic>
        <p:nvPicPr>
          <p:cNvPr id="14" name="Image 13">
            <a:extLst>
              <a:ext uri="{FF2B5EF4-FFF2-40B4-BE49-F238E27FC236}">
                <a16:creationId xmlns:a16="http://schemas.microsoft.com/office/drawing/2014/main" id="{189CD47E-3B7C-4ECE-B32B-E60481CFC84A}"/>
              </a:ext>
            </a:extLst>
          </p:cNvPr>
          <p:cNvPicPr>
            <a:picLocks noChangeAspect="1"/>
          </p:cNvPicPr>
          <p:nvPr/>
        </p:nvPicPr>
        <p:blipFill>
          <a:blip r:embed="rId10"/>
          <a:stretch>
            <a:fillRect/>
          </a:stretch>
        </p:blipFill>
        <p:spPr>
          <a:xfrm>
            <a:off x="7619274" y="286725"/>
            <a:ext cx="1524726" cy="824852"/>
          </a:xfrm>
          <a:prstGeom prst="rect">
            <a:avLst/>
          </a:prstGeom>
        </p:spPr>
      </p:pic>
      <p:sp>
        <p:nvSpPr>
          <p:cNvPr id="15" name="Rectangle 14">
            <a:extLst>
              <a:ext uri="{FF2B5EF4-FFF2-40B4-BE49-F238E27FC236}">
                <a16:creationId xmlns:a16="http://schemas.microsoft.com/office/drawing/2014/main" id="{09F7B740-CCCD-46A8-BF4E-EF5FBDBDCBF8}"/>
              </a:ext>
            </a:extLst>
          </p:cNvPr>
          <p:cNvSpPr/>
          <p:nvPr/>
        </p:nvSpPr>
        <p:spPr>
          <a:xfrm>
            <a:off x="5295207" y="5562873"/>
            <a:ext cx="3468906" cy="400110"/>
          </a:xfrm>
          <a:prstGeom prst="rect">
            <a:avLst/>
          </a:prstGeom>
        </p:spPr>
        <p:txBody>
          <a:bodyPr wrap="square">
            <a:spAutoFit/>
          </a:bodyPr>
          <a:lstStyle/>
          <a:p>
            <a:pPr algn="ctr"/>
            <a:r>
              <a:rPr lang="fr-FR" altLang="fr-FR" sz="2000" b="1" i="1" dirty="0">
                <a:effectLst>
                  <a:outerShdw blurRad="38100" dist="38100" dir="2700000" algn="tl">
                    <a:srgbClr val="000000">
                      <a:alpha val="43137"/>
                    </a:srgbClr>
                  </a:outerShdw>
                </a:effectLst>
                <a:latin typeface="Bradley Hand ITC" panose="03070402050302030203" pitchFamily="66" charset="0"/>
              </a:rPr>
              <a:t>De la vision nait l’horizon …</a:t>
            </a:r>
            <a:endParaRPr lang="fr-FR" sz="2000" b="1" i="1" dirty="0">
              <a:effectLst>
                <a:outerShdw blurRad="38100" dist="38100" dir="2700000" algn="tl">
                  <a:srgbClr val="000000">
                    <a:alpha val="43137"/>
                  </a:srgbClr>
                </a:outerShdw>
              </a:effectLst>
              <a:latin typeface="Bradley Hand ITC" panose="03070402050302030203" pitchFamily="66" charset="0"/>
            </a:endParaRPr>
          </a:p>
        </p:txBody>
      </p:sp>
      <p:sp>
        <p:nvSpPr>
          <p:cNvPr id="2" name="Espace réservé du numéro de diapositive 1">
            <a:extLst>
              <a:ext uri="{FF2B5EF4-FFF2-40B4-BE49-F238E27FC236}">
                <a16:creationId xmlns:a16="http://schemas.microsoft.com/office/drawing/2014/main" id="{8D48323C-0EA2-41DF-AE08-DD39CDB5089D}"/>
              </a:ext>
            </a:extLst>
          </p:cNvPr>
          <p:cNvSpPr>
            <a:spLocks noGrp="1"/>
          </p:cNvSpPr>
          <p:nvPr>
            <p:ph type="sldNum" sz="quarter" idx="12"/>
          </p:nvPr>
        </p:nvSpPr>
        <p:spPr/>
        <p:txBody>
          <a:bodyPr/>
          <a:lstStyle/>
          <a:p>
            <a:fld id="{B9389822-7A87-A044-B4A4-CEC60F70ADED}" type="slidenum">
              <a:rPr lang="fr-FR" smtClean="0"/>
              <a:t>1</a:t>
            </a:fld>
            <a:endParaRPr lang="fr-FR" dirty="0"/>
          </a:p>
        </p:txBody>
      </p:sp>
      <p:sp>
        <p:nvSpPr>
          <p:cNvPr id="16" name="ZoneTexte 15">
            <a:extLst>
              <a:ext uri="{FF2B5EF4-FFF2-40B4-BE49-F238E27FC236}">
                <a16:creationId xmlns:a16="http://schemas.microsoft.com/office/drawing/2014/main" id="{8C8DB98D-C82E-4857-B473-13A5CEEDD3FE}"/>
              </a:ext>
            </a:extLst>
          </p:cNvPr>
          <p:cNvSpPr txBox="1"/>
          <p:nvPr/>
        </p:nvSpPr>
        <p:spPr>
          <a:xfrm>
            <a:off x="404532" y="6495207"/>
            <a:ext cx="1586716" cy="276999"/>
          </a:xfrm>
          <a:prstGeom prst="rect">
            <a:avLst/>
          </a:prstGeom>
          <a:noFill/>
          <a:ln>
            <a:solidFill>
              <a:schemeClr val="bg1"/>
            </a:solidFill>
          </a:ln>
          <a:effectLst/>
        </p:spPr>
        <p:txBody>
          <a:bodyPr wrap="none" rtlCol="0">
            <a:spAutoFit/>
          </a:bodyPr>
          <a:lstStyle/>
          <a:p>
            <a:r>
              <a:rPr lang="fr-FR" sz="1200" b="1" dirty="0" err="1"/>
              <a:t>IdealCO</a:t>
            </a:r>
            <a:r>
              <a:rPr lang="fr-FR" sz="1200" b="1" dirty="0"/>
              <a:t> 6 juillet 2022 </a:t>
            </a:r>
          </a:p>
        </p:txBody>
      </p:sp>
      <p:sp>
        <p:nvSpPr>
          <p:cNvPr id="18" name="ZoneTexte 17">
            <a:extLst>
              <a:ext uri="{FF2B5EF4-FFF2-40B4-BE49-F238E27FC236}">
                <a16:creationId xmlns:a16="http://schemas.microsoft.com/office/drawing/2014/main" id="{3CD1DDD1-EE89-49C0-99BA-1BAD3F5275B0}"/>
              </a:ext>
            </a:extLst>
          </p:cNvPr>
          <p:cNvSpPr txBox="1"/>
          <p:nvPr/>
        </p:nvSpPr>
        <p:spPr>
          <a:xfrm>
            <a:off x="361187" y="310054"/>
            <a:ext cx="8067110" cy="1692771"/>
          </a:xfrm>
          <a:prstGeom prst="rect">
            <a:avLst/>
          </a:prstGeom>
          <a:noFill/>
        </p:spPr>
        <p:txBody>
          <a:bodyPr wrap="square">
            <a:spAutoFit/>
          </a:bodyPr>
          <a:lstStyle/>
          <a:p>
            <a:pPr marL="457200" algn="ctr"/>
            <a:r>
              <a:rPr lang="fr-FR" b="1" dirty="0"/>
              <a:t>POMPIERS DU XXIe SIÈCLE </a:t>
            </a:r>
          </a:p>
          <a:p>
            <a:pPr marL="457200" algn="ctr"/>
            <a:r>
              <a:rPr lang="fr-FR" b="1" dirty="0"/>
              <a:t>« LES RUPTURES MANAGÉRIALES »</a:t>
            </a:r>
          </a:p>
          <a:p>
            <a:pPr marL="457200" algn="ctr"/>
            <a:endParaRPr lang="fr-FR" sz="1100" b="1" dirty="0"/>
          </a:p>
          <a:p>
            <a:pPr marL="457200" algn="ctr"/>
            <a:r>
              <a:rPr lang="fr-FR" sz="2400" b="1" dirty="0">
                <a:solidFill>
                  <a:srgbClr val="1E1E1E"/>
                </a:solidFill>
                <a:latin typeface="Segoe UI" panose="020B0502040204020203" pitchFamily="34" charset="0"/>
              </a:rPr>
              <a:t>La dynamique de transformations </a:t>
            </a:r>
          </a:p>
          <a:p>
            <a:pPr marL="457200" algn="ctr"/>
            <a:r>
              <a:rPr lang="fr-FR" sz="2400" b="1" dirty="0">
                <a:solidFill>
                  <a:srgbClr val="1E1E1E"/>
                </a:solidFill>
                <a:latin typeface="Segoe UI" panose="020B0502040204020203" pitchFamily="34" charset="0"/>
              </a:rPr>
              <a:t>managériales et organisationnelles au SDIS62</a:t>
            </a:r>
          </a:p>
          <a:p>
            <a:pPr marL="457200" algn="ctr"/>
            <a:endParaRPr lang="fr-FR" sz="900" b="1" dirty="0"/>
          </a:p>
        </p:txBody>
      </p:sp>
    </p:spTree>
    <p:extLst>
      <p:ext uri="{BB962C8B-B14F-4D97-AF65-F5344CB8AC3E}">
        <p14:creationId xmlns:p14="http://schemas.microsoft.com/office/powerpoint/2010/main" val="369886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300930"/>
            <a:ext cx="9262153" cy="650252"/>
          </a:xfrm>
          <a:prstGeom prst="rect">
            <a:avLst/>
          </a:prstGeom>
        </p:spPr>
      </p:pic>
      <p:sp>
        <p:nvSpPr>
          <p:cNvPr id="2" name="Espace réservé du numéro de diapositive 1">
            <a:extLst>
              <a:ext uri="{FF2B5EF4-FFF2-40B4-BE49-F238E27FC236}">
                <a16:creationId xmlns:a16="http://schemas.microsoft.com/office/drawing/2014/main" id="{606CDC75-827E-41A0-A9ED-78F39FFDA7FC}"/>
              </a:ext>
            </a:extLst>
          </p:cNvPr>
          <p:cNvSpPr>
            <a:spLocks noGrp="1"/>
          </p:cNvSpPr>
          <p:nvPr>
            <p:ph type="sldNum" sz="quarter" idx="12"/>
          </p:nvPr>
        </p:nvSpPr>
        <p:spPr/>
        <p:txBody>
          <a:bodyPr/>
          <a:lstStyle/>
          <a:p>
            <a:fld id="{B9389822-7A87-A044-B4A4-CEC60F70ADED}" type="slidenum">
              <a:rPr lang="fr-FR" smtClean="0"/>
              <a:t>10</a:t>
            </a:fld>
            <a:endParaRPr lang="fr-FR" dirty="0"/>
          </a:p>
        </p:txBody>
      </p:sp>
      <p:sp>
        <p:nvSpPr>
          <p:cNvPr id="7" name="ZoneTexte 6">
            <a:extLst>
              <a:ext uri="{FF2B5EF4-FFF2-40B4-BE49-F238E27FC236}">
                <a16:creationId xmlns:a16="http://schemas.microsoft.com/office/drawing/2014/main" id="{B02FC424-4CC5-455F-9197-B4E26802FA4C}"/>
              </a:ext>
            </a:extLst>
          </p:cNvPr>
          <p:cNvSpPr txBox="1"/>
          <p:nvPr/>
        </p:nvSpPr>
        <p:spPr>
          <a:xfrm>
            <a:off x="272780" y="2377988"/>
            <a:ext cx="8598442" cy="3170099"/>
          </a:xfrm>
          <a:prstGeom prst="rect">
            <a:avLst/>
          </a:prstGeom>
          <a:noFill/>
        </p:spPr>
        <p:txBody>
          <a:bodyPr wrap="square">
            <a:spAutoFit/>
          </a:bodyPr>
          <a:lstStyle/>
          <a:p>
            <a:endParaRPr lang="fr-FR" sz="2000" b="1" dirty="0">
              <a:solidFill>
                <a:srgbClr val="000000"/>
              </a:solidFill>
              <a:latin typeface="TDJJNR+Calibri-Bold"/>
            </a:endParaRPr>
          </a:p>
          <a:p>
            <a:r>
              <a:rPr lang="fr-FR" sz="2000" b="1" i="0" u="none" strike="noStrike" baseline="0" dirty="0">
                <a:solidFill>
                  <a:srgbClr val="000000"/>
                </a:solidFill>
                <a:latin typeface="TDJJNR+Calibri-Bold"/>
              </a:rPr>
              <a:t>Identifier les fonctions et les activités réalisées </a:t>
            </a:r>
            <a:r>
              <a:rPr lang="fr-FR" sz="2000" b="0" i="0" u="none" strike="noStrike" baseline="0" dirty="0">
                <a:solidFill>
                  <a:srgbClr val="000000"/>
                </a:solidFill>
                <a:latin typeface="EDKTOO+Calibri"/>
              </a:rPr>
              <a:t>aujourd’hui par les différents niveaux d’encadrement </a:t>
            </a:r>
          </a:p>
          <a:p>
            <a:endParaRPr lang="fr-FR" sz="2000" dirty="0">
              <a:solidFill>
                <a:srgbClr val="000000"/>
              </a:solidFill>
              <a:latin typeface="EDKTOO+Calibri"/>
            </a:endParaRPr>
          </a:p>
          <a:p>
            <a:r>
              <a:rPr lang="fr-FR" sz="2000" b="1" i="0" u="none" strike="noStrike" baseline="0" dirty="0">
                <a:solidFill>
                  <a:srgbClr val="000000"/>
                </a:solidFill>
                <a:latin typeface="EDKTOO+Calibri"/>
              </a:rPr>
              <a:t>Partager une </a:t>
            </a:r>
            <a:r>
              <a:rPr lang="fr-FR" sz="2000" b="1" i="0" u="none" strike="noStrike" baseline="0" dirty="0">
                <a:solidFill>
                  <a:srgbClr val="000000"/>
                </a:solidFill>
                <a:latin typeface="TDJJNR+Calibri-Bold"/>
              </a:rPr>
              <a:t>vision prospective</a:t>
            </a:r>
            <a:r>
              <a:rPr lang="fr-FR" sz="2000" b="0" i="0" u="none" strike="noStrike" baseline="0" dirty="0">
                <a:solidFill>
                  <a:srgbClr val="000000"/>
                </a:solidFill>
                <a:latin typeface="EDKTOO+Calibri"/>
              </a:rPr>
              <a:t>, soulignant les fonctions et activités nouvelles</a:t>
            </a:r>
          </a:p>
          <a:p>
            <a:endParaRPr lang="fr-FR" sz="2000" dirty="0">
              <a:solidFill>
                <a:srgbClr val="000000"/>
              </a:solidFill>
              <a:latin typeface="EDKTOO+Calibri"/>
            </a:endParaRPr>
          </a:p>
          <a:p>
            <a:r>
              <a:rPr lang="fr-FR" sz="2000" b="1" i="0" u="none" strike="noStrike" baseline="0" dirty="0">
                <a:solidFill>
                  <a:srgbClr val="000000"/>
                </a:solidFill>
                <a:latin typeface="TDJJNR+Calibri-Bold"/>
              </a:rPr>
              <a:t>Identifier les activités et compétences communes </a:t>
            </a:r>
            <a:r>
              <a:rPr lang="fr-FR" sz="2000" b="0" i="0" u="none" strike="noStrike" baseline="0" dirty="0">
                <a:solidFill>
                  <a:srgbClr val="000000"/>
                </a:solidFill>
                <a:latin typeface="EDKTOO+Calibri"/>
              </a:rPr>
              <a:t>à l’ensemble des manageurs et </a:t>
            </a:r>
            <a:r>
              <a:rPr lang="fr-FR" sz="2000" b="1" i="0" u="none" strike="noStrike" baseline="0" dirty="0">
                <a:solidFill>
                  <a:srgbClr val="000000"/>
                </a:solidFill>
                <a:latin typeface="TDJJNR+Calibri-Bold"/>
              </a:rPr>
              <a:t>celles génériques </a:t>
            </a:r>
            <a:r>
              <a:rPr lang="fr-FR" sz="2000" b="0" i="0" u="none" strike="noStrike" baseline="0" dirty="0">
                <a:solidFill>
                  <a:srgbClr val="000000"/>
                </a:solidFill>
                <a:latin typeface="EDKTOO+Calibri"/>
              </a:rPr>
              <a:t>par niveau d’encadrement </a:t>
            </a:r>
          </a:p>
          <a:p>
            <a:endParaRPr lang="fr-FR" sz="2000" dirty="0">
              <a:solidFill>
                <a:srgbClr val="000000"/>
              </a:solidFill>
              <a:latin typeface="EDKTOO+Calibri"/>
            </a:endParaRPr>
          </a:p>
          <a:p>
            <a:endParaRPr lang="fr-FR" sz="2000" dirty="0"/>
          </a:p>
        </p:txBody>
      </p:sp>
      <p:sp>
        <p:nvSpPr>
          <p:cNvPr id="8" name="Rectangle 7">
            <a:extLst>
              <a:ext uri="{FF2B5EF4-FFF2-40B4-BE49-F238E27FC236}">
                <a16:creationId xmlns:a16="http://schemas.microsoft.com/office/drawing/2014/main" id="{D3A654A2-6418-46E3-882F-642B205AF68C}"/>
              </a:ext>
            </a:extLst>
          </p:cNvPr>
          <p:cNvSpPr/>
          <p:nvPr/>
        </p:nvSpPr>
        <p:spPr>
          <a:xfrm>
            <a:off x="1318545" y="216410"/>
            <a:ext cx="6506909" cy="369332"/>
          </a:xfrm>
          <a:prstGeom prst="rect">
            <a:avLst/>
          </a:prstGeom>
          <a:ln>
            <a:solidFill>
              <a:schemeClr val="bg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fr-FR" b="1" dirty="0">
                <a:latin typeface="Arial" panose="020B0604020202020204" pitchFamily="34" charset="0"/>
                <a:cs typeface="Times New Roman" panose="02020603050405020304" pitchFamily="18" charset="0"/>
              </a:rPr>
              <a:t>Co-conception référentiel formation managériale SDIS 62 </a:t>
            </a:r>
            <a:endParaRPr lang="fr-FR" dirty="0"/>
          </a:p>
        </p:txBody>
      </p:sp>
      <p:sp>
        <p:nvSpPr>
          <p:cNvPr id="11" name="ZoneTexte 10">
            <a:extLst>
              <a:ext uri="{FF2B5EF4-FFF2-40B4-BE49-F238E27FC236}">
                <a16:creationId xmlns:a16="http://schemas.microsoft.com/office/drawing/2014/main" id="{868009DF-6BF8-4C90-8E1F-76BE6A70AF99}"/>
              </a:ext>
            </a:extLst>
          </p:cNvPr>
          <p:cNvSpPr txBox="1"/>
          <p:nvPr/>
        </p:nvSpPr>
        <p:spPr>
          <a:xfrm>
            <a:off x="272778" y="1546991"/>
            <a:ext cx="8494704" cy="830997"/>
          </a:xfrm>
          <a:prstGeom prst="rect">
            <a:avLst/>
          </a:prstGeom>
          <a:noFill/>
          <a:ln>
            <a:solidFill>
              <a:schemeClr val="bg2">
                <a:lumMod val="75000"/>
              </a:schemeClr>
            </a:solidFill>
          </a:ln>
        </p:spPr>
        <p:txBody>
          <a:bodyPr wrap="square">
            <a:spAutoFit/>
          </a:bodyPr>
          <a:lstStyle/>
          <a:p>
            <a:r>
              <a:rPr lang="fr-FR" sz="2400" b="1" i="0" u="none" strike="noStrike" baseline="0" dirty="0">
                <a:solidFill>
                  <a:srgbClr val="000000"/>
                </a:solidFill>
                <a:latin typeface="TDJJNR+Calibri-Bold"/>
              </a:rPr>
              <a:t>Recenser les activités et compétences communes et   spécifiques aux différents niveaux d’encadrement </a:t>
            </a:r>
          </a:p>
        </p:txBody>
      </p:sp>
      <p:sp>
        <p:nvSpPr>
          <p:cNvPr id="9" name="ZoneTexte 8">
            <a:extLst>
              <a:ext uri="{FF2B5EF4-FFF2-40B4-BE49-F238E27FC236}">
                <a16:creationId xmlns:a16="http://schemas.microsoft.com/office/drawing/2014/main" id="{42245BAF-2047-4118-89D7-3874849575C8}"/>
              </a:ext>
            </a:extLst>
          </p:cNvPr>
          <p:cNvSpPr txBox="1"/>
          <p:nvPr/>
        </p:nvSpPr>
        <p:spPr>
          <a:xfrm>
            <a:off x="3166782" y="680264"/>
            <a:ext cx="2427194" cy="830997"/>
          </a:xfrm>
          <a:prstGeom prst="rect">
            <a:avLst/>
          </a:prstGeom>
          <a:noFill/>
        </p:spPr>
        <p:txBody>
          <a:bodyPr wrap="square">
            <a:spAutoFit/>
          </a:bodyPr>
          <a:lstStyle/>
          <a:p>
            <a:pPr algn="ctr"/>
            <a:r>
              <a:rPr lang="fr-FR" sz="2400" b="1" i="0" u="none" strike="noStrike" baseline="0" dirty="0">
                <a:solidFill>
                  <a:srgbClr val="000000"/>
                </a:solidFill>
                <a:latin typeface="TDJJNR+Calibri-Bold"/>
              </a:rPr>
              <a:t>Séminaire 1 </a:t>
            </a:r>
            <a:endParaRPr lang="fr-FR" sz="2000" b="1" dirty="0">
              <a:solidFill>
                <a:srgbClr val="000000"/>
              </a:solidFill>
              <a:latin typeface="TDJJNR+Calibri-Bold"/>
            </a:endParaRPr>
          </a:p>
          <a:p>
            <a:pPr algn="ctr"/>
            <a:r>
              <a:rPr lang="fr-FR" sz="1200" b="1" i="1" u="none" strike="noStrike" baseline="0" dirty="0">
                <a:solidFill>
                  <a:srgbClr val="000000"/>
                </a:solidFill>
                <a:latin typeface="TDJJNR+Calibri-Bold"/>
              </a:rPr>
              <a:t>50 cadres du sergent au colonel</a:t>
            </a:r>
          </a:p>
          <a:p>
            <a:pPr algn="ctr"/>
            <a:r>
              <a:rPr lang="fr-FR" sz="1200" b="1" i="1" u="none" strike="noStrike" baseline="0" dirty="0">
                <a:solidFill>
                  <a:srgbClr val="000000"/>
                </a:solidFill>
                <a:latin typeface="TDJJNR+Calibri-Bold"/>
              </a:rPr>
              <a:t>28 et 29 juin 2022 </a:t>
            </a:r>
            <a:endParaRPr lang="fr-FR" sz="1400" i="1" dirty="0"/>
          </a:p>
        </p:txBody>
      </p:sp>
    </p:spTree>
    <p:extLst>
      <p:ext uri="{BB962C8B-B14F-4D97-AF65-F5344CB8AC3E}">
        <p14:creationId xmlns:p14="http://schemas.microsoft.com/office/powerpoint/2010/main" val="206753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300930"/>
            <a:ext cx="9262153" cy="650252"/>
          </a:xfrm>
          <a:prstGeom prst="rect">
            <a:avLst/>
          </a:prstGeom>
        </p:spPr>
      </p:pic>
      <p:sp>
        <p:nvSpPr>
          <p:cNvPr id="2" name="Espace réservé du numéro de diapositive 1">
            <a:extLst>
              <a:ext uri="{FF2B5EF4-FFF2-40B4-BE49-F238E27FC236}">
                <a16:creationId xmlns:a16="http://schemas.microsoft.com/office/drawing/2014/main" id="{606CDC75-827E-41A0-A9ED-78F39FFDA7FC}"/>
              </a:ext>
            </a:extLst>
          </p:cNvPr>
          <p:cNvSpPr>
            <a:spLocks noGrp="1"/>
          </p:cNvSpPr>
          <p:nvPr>
            <p:ph type="sldNum" sz="quarter" idx="12"/>
          </p:nvPr>
        </p:nvSpPr>
        <p:spPr/>
        <p:txBody>
          <a:bodyPr/>
          <a:lstStyle/>
          <a:p>
            <a:fld id="{B9389822-7A87-A044-B4A4-CEC60F70ADED}" type="slidenum">
              <a:rPr lang="fr-FR" smtClean="0"/>
              <a:t>11</a:t>
            </a:fld>
            <a:endParaRPr lang="fr-FR" dirty="0"/>
          </a:p>
        </p:txBody>
      </p:sp>
      <p:pic>
        <p:nvPicPr>
          <p:cNvPr id="6" name="Image 5">
            <a:extLst>
              <a:ext uri="{FF2B5EF4-FFF2-40B4-BE49-F238E27FC236}">
                <a16:creationId xmlns:a16="http://schemas.microsoft.com/office/drawing/2014/main" id="{E43ECA79-9B5E-45E9-B982-787B2681DD89}"/>
              </a:ext>
            </a:extLst>
          </p:cNvPr>
          <p:cNvPicPr>
            <a:picLocks noChangeAspect="1"/>
          </p:cNvPicPr>
          <p:nvPr/>
        </p:nvPicPr>
        <p:blipFill>
          <a:blip r:embed="rId4"/>
          <a:stretch>
            <a:fillRect/>
          </a:stretch>
        </p:blipFill>
        <p:spPr>
          <a:xfrm>
            <a:off x="-8965" y="530109"/>
            <a:ext cx="9144000" cy="6289441"/>
          </a:xfrm>
          <a:prstGeom prst="rect">
            <a:avLst/>
          </a:prstGeom>
        </p:spPr>
      </p:pic>
      <p:sp>
        <p:nvSpPr>
          <p:cNvPr id="7" name="Rectangle 6">
            <a:extLst>
              <a:ext uri="{FF2B5EF4-FFF2-40B4-BE49-F238E27FC236}">
                <a16:creationId xmlns:a16="http://schemas.microsoft.com/office/drawing/2014/main" id="{6223FE5B-EECA-4AEC-B4F8-33081EA82748}"/>
              </a:ext>
            </a:extLst>
          </p:cNvPr>
          <p:cNvSpPr/>
          <p:nvPr/>
        </p:nvSpPr>
        <p:spPr>
          <a:xfrm>
            <a:off x="1318545" y="136525"/>
            <a:ext cx="6506909" cy="369332"/>
          </a:xfrm>
          <a:prstGeom prst="rect">
            <a:avLst/>
          </a:prstGeom>
          <a:ln>
            <a:solidFill>
              <a:schemeClr val="bg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fr-FR" b="1" dirty="0">
                <a:latin typeface="Arial" panose="020B0604020202020204" pitchFamily="34" charset="0"/>
                <a:cs typeface="Times New Roman" panose="02020603050405020304" pitchFamily="18" charset="0"/>
              </a:rPr>
              <a:t>Co-conception référentiel formation managériale SDIS 62 </a:t>
            </a:r>
            <a:endParaRPr lang="fr-FR" dirty="0"/>
          </a:p>
        </p:txBody>
      </p:sp>
      <p:sp>
        <p:nvSpPr>
          <p:cNvPr id="4" name="ZoneTexte 3">
            <a:extLst>
              <a:ext uri="{FF2B5EF4-FFF2-40B4-BE49-F238E27FC236}">
                <a16:creationId xmlns:a16="http://schemas.microsoft.com/office/drawing/2014/main" id="{8D13D913-C617-4680-8AEA-6530969B17E8}"/>
              </a:ext>
            </a:extLst>
          </p:cNvPr>
          <p:cNvSpPr txBox="1"/>
          <p:nvPr/>
        </p:nvSpPr>
        <p:spPr>
          <a:xfrm>
            <a:off x="2922494" y="539074"/>
            <a:ext cx="4295920" cy="369332"/>
          </a:xfrm>
          <a:prstGeom prst="rect">
            <a:avLst/>
          </a:prstGeom>
          <a:noFill/>
        </p:spPr>
        <p:txBody>
          <a:bodyPr wrap="none" rtlCol="0">
            <a:spAutoFit/>
          </a:bodyPr>
          <a:lstStyle/>
          <a:p>
            <a:r>
              <a:rPr lang="fr-FR" dirty="0"/>
              <a:t>Matrice des managers stratégiques… avant  </a:t>
            </a:r>
          </a:p>
        </p:txBody>
      </p:sp>
    </p:spTree>
    <p:extLst>
      <p:ext uri="{BB962C8B-B14F-4D97-AF65-F5344CB8AC3E}">
        <p14:creationId xmlns:p14="http://schemas.microsoft.com/office/powerpoint/2010/main" val="180610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300930"/>
            <a:ext cx="9262153" cy="650252"/>
          </a:xfrm>
          <a:prstGeom prst="rect">
            <a:avLst/>
          </a:prstGeom>
        </p:spPr>
      </p:pic>
      <p:sp>
        <p:nvSpPr>
          <p:cNvPr id="2" name="Espace réservé du numéro de diapositive 1">
            <a:extLst>
              <a:ext uri="{FF2B5EF4-FFF2-40B4-BE49-F238E27FC236}">
                <a16:creationId xmlns:a16="http://schemas.microsoft.com/office/drawing/2014/main" id="{606CDC75-827E-41A0-A9ED-78F39FFDA7FC}"/>
              </a:ext>
            </a:extLst>
          </p:cNvPr>
          <p:cNvSpPr>
            <a:spLocks noGrp="1"/>
          </p:cNvSpPr>
          <p:nvPr>
            <p:ph type="sldNum" sz="quarter" idx="12"/>
          </p:nvPr>
        </p:nvSpPr>
        <p:spPr/>
        <p:txBody>
          <a:bodyPr/>
          <a:lstStyle/>
          <a:p>
            <a:fld id="{B9389822-7A87-A044-B4A4-CEC60F70ADED}" type="slidenum">
              <a:rPr lang="fr-FR" smtClean="0"/>
              <a:t>12</a:t>
            </a:fld>
            <a:endParaRPr lang="fr-FR" dirty="0"/>
          </a:p>
        </p:txBody>
      </p:sp>
      <p:sp>
        <p:nvSpPr>
          <p:cNvPr id="7" name="Rectangle 6">
            <a:extLst>
              <a:ext uri="{FF2B5EF4-FFF2-40B4-BE49-F238E27FC236}">
                <a16:creationId xmlns:a16="http://schemas.microsoft.com/office/drawing/2014/main" id="{6223FE5B-EECA-4AEC-B4F8-33081EA82748}"/>
              </a:ext>
            </a:extLst>
          </p:cNvPr>
          <p:cNvSpPr/>
          <p:nvPr/>
        </p:nvSpPr>
        <p:spPr>
          <a:xfrm>
            <a:off x="1318545" y="136525"/>
            <a:ext cx="6506909" cy="369332"/>
          </a:xfrm>
          <a:prstGeom prst="rect">
            <a:avLst/>
          </a:prstGeom>
          <a:ln>
            <a:solidFill>
              <a:schemeClr val="bg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fr-FR" b="1" dirty="0">
                <a:latin typeface="Arial" panose="020B0604020202020204" pitchFamily="34" charset="0"/>
                <a:cs typeface="Times New Roman" panose="02020603050405020304" pitchFamily="18" charset="0"/>
              </a:rPr>
              <a:t>Co-conception référentiel formation managériale SDIS 62 </a:t>
            </a:r>
            <a:endParaRPr lang="fr-FR" dirty="0"/>
          </a:p>
        </p:txBody>
      </p:sp>
      <p:sp>
        <p:nvSpPr>
          <p:cNvPr id="4" name="ZoneTexte 3">
            <a:extLst>
              <a:ext uri="{FF2B5EF4-FFF2-40B4-BE49-F238E27FC236}">
                <a16:creationId xmlns:a16="http://schemas.microsoft.com/office/drawing/2014/main" id="{8D13D913-C617-4680-8AEA-6530969B17E8}"/>
              </a:ext>
            </a:extLst>
          </p:cNvPr>
          <p:cNvSpPr txBox="1"/>
          <p:nvPr/>
        </p:nvSpPr>
        <p:spPr>
          <a:xfrm>
            <a:off x="2922494" y="539074"/>
            <a:ext cx="4295856" cy="369332"/>
          </a:xfrm>
          <a:prstGeom prst="rect">
            <a:avLst/>
          </a:prstGeom>
          <a:noFill/>
        </p:spPr>
        <p:txBody>
          <a:bodyPr wrap="none" rtlCol="0">
            <a:spAutoFit/>
          </a:bodyPr>
          <a:lstStyle/>
          <a:p>
            <a:r>
              <a:rPr lang="fr-FR" dirty="0"/>
              <a:t>Matrice des managers stratégiques… après  </a:t>
            </a:r>
          </a:p>
        </p:txBody>
      </p:sp>
      <p:pic>
        <p:nvPicPr>
          <p:cNvPr id="8" name="Image 7" descr="Une image contenant carte&#10;&#10;Description générée automatiquement">
            <a:extLst>
              <a:ext uri="{FF2B5EF4-FFF2-40B4-BE49-F238E27FC236}">
                <a16:creationId xmlns:a16="http://schemas.microsoft.com/office/drawing/2014/main" id="{CA5609A1-4C71-4AF7-BFB4-EA9A98491422}"/>
              </a:ext>
            </a:extLst>
          </p:cNvPr>
          <p:cNvPicPr>
            <a:picLocks noChangeAspect="1"/>
          </p:cNvPicPr>
          <p:nvPr/>
        </p:nvPicPr>
        <p:blipFill rotWithShape="1">
          <a:blip r:embed="rId4"/>
          <a:srcRect l="6863" t="4248" r="11765"/>
          <a:stretch/>
        </p:blipFill>
        <p:spPr>
          <a:xfrm>
            <a:off x="224118" y="908406"/>
            <a:ext cx="8812306" cy="5832844"/>
          </a:xfrm>
          <a:prstGeom prst="rect">
            <a:avLst/>
          </a:prstGeom>
        </p:spPr>
      </p:pic>
    </p:spTree>
    <p:extLst>
      <p:ext uri="{BB962C8B-B14F-4D97-AF65-F5344CB8AC3E}">
        <p14:creationId xmlns:p14="http://schemas.microsoft.com/office/powerpoint/2010/main" val="11570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300930"/>
            <a:ext cx="9262153" cy="650252"/>
          </a:xfrm>
          <a:prstGeom prst="rect">
            <a:avLst/>
          </a:prstGeom>
        </p:spPr>
      </p:pic>
      <p:sp>
        <p:nvSpPr>
          <p:cNvPr id="2" name="Espace réservé du numéro de diapositive 1">
            <a:extLst>
              <a:ext uri="{FF2B5EF4-FFF2-40B4-BE49-F238E27FC236}">
                <a16:creationId xmlns:a16="http://schemas.microsoft.com/office/drawing/2014/main" id="{606CDC75-827E-41A0-A9ED-78F39FFDA7FC}"/>
              </a:ext>
            </a:extLst>
          </p:cNvPr>
          <p:cNvSpPr>
            <a:spLocks noGrp="1"/>
          </p:cNvSpPr>
          <p:nvPr>
            <p:ph type="sldNum" sz="quarter" idx="12"/>
          </p:nvPr>
        </p:nvSpPr>
        <p:spPr/>
        <p:txBody>
          <a:bodyPr/>
          <a:lstStyle/>
          <a:p>
            <a:fld id="{B9389822-7A87-A044-B4A4-CEC60F70ADED}" type="slidenum">
              <a:rPr lang="fr-FR" smtClean="0"/>
              <a:t>13</a:t>
            </a:fld>
            <a:endParaRPr lang="fr-FR" dirty="0"/>
          </a:p>
        </p:txBody>
      </p:sp>
      <p:sp>
        <p:nvSpPr>
          <p:cNvPr id="7" name="ZoneTexte 6">
            <a:extLst>
              <a:ext uri="{FF2B5EF4-FFF2-40B4-BE49-F238E27FC236}">
                <a16:creationId xmlns:a16="http://schemas.microsoft.com/office/drawing/2014/main" id="{B02FC424-4CC5-455F-9197-B4E26802FA4C}"/>
              </a:ext>
            </a:extLst>
          </p:cNvPr>
          <p:cNvSpPr txBox="1"/>
          <p:nvPr/>
        </p:nvSpPr>
        <p:spPr>
          <a:xfrm>
            <a:off x="513229" y="2728874"/>
            <a:ext cx="8397689" cy="3416320"/>
          </a:xfrm>
          <a:prstGeom prst="rect">
            <a:avLst/>
          </a:prstGeom>
          <a:noFill/>
        </p:spPr>
        <p:txBody>
          <a:bodyPr wrap="square">
            <a:spAutoFit/>
          </a:bodyPr>
          <a:lstStyle/>
          <a:p>
            <a:endParaRPr lang="fr-FR" dirty="0">
              <a:solidFill>
                <a:srgbClr val="000000"/>
              </a:solidFill>
              <a:latin typeface="EDKTOO+Calibri"/>
            </a:endParaRPr>
          </a:p>
          <a:p>
            <a:r>
              <a:rPr lang="fr-FR" sz="1800" b="1" i="0" u="none" strike="noStrike" baseline="0" dirty="0">
                <a:solidFill>
                  <a:srgbClr val="000000"/>
                </a:solidFill>
                <a:latin typeface="TDJJNR+Calibri-Bold"/>
              </a:rPr>
              <a:t>Identifier les compétences à développer en priorité </a:t>
            </a:r>
            <a:r>
              <a:rPr lang="fr-FR" sz="1800" b="0" i="0" u="none" strike="noStrike" baseline="0" dirty="0">
                <a:solidFill>
                  <a:srgbClr val="000000"/>
                </a:solidFill>
                <a:latin typeface="EDKTOO+Calibri"/>
              </a:rPr>
              <a:t>par domaine et niveau d’encadrement </a:t>
            </a:r>
          </a:p>
          <a:p>
            <a:endParaRPr lang="fr-FR" sz="1800" b="0" i="0" u="none" strike="noStrike" baseline="0" dirty="0">
              <a:solidFill>
                <a:srgbClr val="000000"/>
              </a:solidFill>
              <a:latin typeface="EDKTOO+Calibri"/>
            </a:endParaRPr>
          </a:p>
          <a:p>
            <a:r>
              <a:rPr lang="fr-FR" sz="1800" b="1" i="0" u="none" strike="noStrike" baseline="0" dirty="0">
                <a:solidFill>
                  <a:srgbClr val="000000"/>
                </a:solidFill>
                <a:latin typeface="TDJJNR+Calibri-Bold"/>
              </a:rPr>
              <a:t>Capitaliser sur les expériences d’acquisition </a:t>
            </a:r>
            <a:r>
              <a:rPr lang="fr-FR" sz="1800" b="0" i="0" u="none" strike="noStrike" baseline="0" dirty="0">
                <a:solidFill>
                  <a:srgbClr val="000000"/>
                </a:solidFill>
                <a:latin typeface="EDKTOO+Calibri"/>
              </a:rPr>
              <a:t>et de développement des cadres </a:t>
            </a:r>
          </a:p>
          <a:p>
            <a:endParaRPr lang="fr-FR" dirty="0">
              <a:solidFill>
                <a:srgbClr val="000000"/>
              </a:solidFill>
              <a:latin typeface="NPFZIZ+ArialMT"/>
            </a:endParaRPr>
          </a:p>
          <a:p>
            <a:r>
              <a:rPr lang="fr-FR" sz="1800" b="1" i="0" u="none" strike="noStrike" baseline="0" dirty="0">
                <a:solidFill>
                  <a:srgbClr val="000000"/>
                </a:solidFill>
                <a:latin typeface="TDJJNR+Calibri-Bold"/>
              </a:rPr>
              <a:t>Identifier des modalités pertinentes </a:t>
            </a:r>
            <a:r>
              <a:rPr lang="fr-FR" sz="1800" b="0" i="0" u="none" strike="noStrike" baseline="0" dirty="0">
                <a:solidFill>
                  <a:srgbClr val="000000"/>
                </a:solidFill>
                <a:latin typeface="EDKTOO+Calibri"/>
              </a:rPr>
              <a:t>au regard de l’organisation, des expériences et ressources internes au SDIS </a:t>
            </a:r>
          </a:p>
          <a:p>
            <a:endParaRPr lang="fr-FR" sz="1800" b="0" i="0" u="none" strike="noStrike" baseline="0" dirty="0">
              <a:solidFill>
                <a:srgbClr val="000000"/>
              </a:solidFill>
              <a:latin typeface="EDKTOO+Calibri"/>
            </a:endParaRPr>
          </a:p>
          <a:p>
            <a:r>
              <a:rPr lang="fr-FR" sz="1800" b="1" i="0" u="none" strike="noStrike" baseline="0" dirty="0">
                <a:solidFill>
                  <a:srgbClr val="000000"/>
                </a:solidFill>
                <a:latin typeface="TDJJNR+Calibri-Bold"/>
              </a:rPr>
              <a:t>Co-construire des dispositifs de formation </a:t>
            </a:r>
            <a:r>
              <a:rPr lang="fr-FR" sz="1800" b="0" i="0" u="none" strike="noStrike" baseline="0" dirty="0">
                <a:solidFill>
                  <a:srgbClr val="000000"/>
                </a:solidFill>
                <a:latin typeface="EDKTOO+Calibri"/>
              </a:rPr>
              <a:t>et de développement des compétences </a:t>
            </a:r>
            <a:r>
              <a:rPr lang="fr-FR" sz="1800" b="1" i="0" u="none" strike="noStrike" baseline="0" dirty="0">
                <a:solidFill>
                  <a:srgbClr val="000000"/>
                </a:solidFill>
                <a:latin typeface="TDJJNR+Calibri-Bold"/>
              </a:rPr>
              <a:t>communs et spécifiques </a:t>
            </a:r>
            <a:r>
              <a:rPr lang="fr-FR" sz="1800" b="0" i="0" u="none" strike="noStrike" baseline="0" dirty="0">
                <a:solidFill>
                  <a:srgbClr val="000000"/>
                </a:solidFill>
                <a:latin typeface="EDKTOO+Calibri"/>
              </a:rPr>
              <a:t>par niveau d’encadrement. </a:t>
            </a:r>
            <a:endParaRPr lang="fr-FR" b="1" dirty="0">
              <a:solidFill>
                <a:srgbClr val="000000"/>
              </a:solidFill>
              <a:latin typeface="TDJJNR+Calibri-Bold"/>
            </a:endParaRPr>
          </a:p>
          <a:p>
            <a:endParaRPr lang="fr-FR" sz="1800" b="1" i="0" u="none" strike="noStrike" baseline="0" dirty="0">
              <a:solidFill>
                <a:srgbClr val="000000"/>
              </a:solidFill>
              <a:latin typeface="TDJJNR+Calibri-Bold"/>
            </a:endParaRPr>
          </a:p>
        </p:txBody>
      </p:sp>
      <p:sp>
        <p:nvSpPr>
          <p:cNvPr id="8" name="Rectangle 7">
            <a:extLst>
              <a:ext uri="{FF2B5EF4-FFF2-40B4-BE49-F238E27FC236}">
                <a16:creationId xmlns:a16="http://schemas.microsoft.com/office/drawing/2014/main" id="{D3A654A2-6418-46E3-882F-642B205AF68C}"/>
              </a:ext>
            </a:extLst>
          </p:cNvPr>
          <p:cNvSpPr/>
          <p:nvPr/>
        </p:nvSpPr>
        <p:spPr>
          <a:xfrm>
            <a:off x="1318545" y="216410"/>
            <a:ext cx="6506909" cy="369332"/>
          </a:xfrm>
          <a:prstGeom prst="rect">
            <a:avLst/>
          </a:prstGeom>
          <a:ln>
            <a:solidFill>
              <a:schemeClr val="bg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fr-FR" b="1" dirty="0">
                <a:latin typeface="Arial" panose="020B0604020202020204" pitchFamily="34" charset="0"/>
                <a:cs typeface="Times New Roman" panose="02020603050405020304" pitchFamily="18" charset="0"/>
              </a:rPr>
              <a:t>Co-conception référentiel formation managériale SDIS 62 </a:t>
            </a:r>
            <a:endParaRPr lang="fr-FR" dirty="0"/>
          </a:p>
        </p:txBody>
      </p:sp>
      <p:sp>
        <p:nvSpPr>
          <p:cNvPr id="9" name="ZoneTexte 8">
            <a:extLst>
              <a:ext uri="{FF2B5EF4-FFF2-40B4-BE49-F238E27FC236}">
                <a16:creationId xmlns:a16="http://schemas.microsoft.com/office/drawing/2014/main" id="{3627F5DE-0DCA-41D9-8396-6827BF6E9538}"/>
              </a:ext>
            </a:extLst>
          </p:cNvPr>
          <p:cNvSpPr txBox="1"/>
          <p:nvPr/>
        </p:nvSpPr>
        <p:spPr>
          <a:xfrm>
            <a:off x="448235" y="1635343"/>
            <a:ext cx="7603946" cy="1015663"/>
          </a:xfrm>
          <a:prstGeom prst="rect">
            <a:avLst/>
          </a:prstGeom>
          <a:noFill/>
          <a:ln>
            <a:solidFill>
              <a:schemeClr val="bg2">
                <a:lumMod val="75000"/>
              </a:schemeClr>
            </a:solidFill>
          </a:ln>
        </p:spPr>
        <p:txBody>
          <a:bodyPr wrap="square">
            <a:spAutoFit/>
          </a:bodyPr>
          <a:lstStyle/>
          <a:p>
            <a:pPr lvl="1"/>
            <a:r>
              <a:rPr lang="fr-FR" sz="2000" b="1" i="0" u="none" strike="noStrike" baseline="0" dirty="0">
                <a:solidFill>
                  <a:srgbClr val="000000"/>
                </a:solidFill>
                <a:latin typeface="TDJJNR+Calibri-Bold"/>
              </a:rPr>
              <a:t>Identifier les besoins d’appui </a:t>
            </a:r>
          </a:p>
          <a:p>
            <a:pPr lvl="1"/>
            <a:r>
              <a:rPr lang="fr-FR" sz="2000" b="1" dirty="0">
                <a:solidFill>
                  <a:srgbClr val="000000"/>
                </a:solidFill>
                <a:latin typeface="TDJJNR+Calibri-Bold"/>
              </a:rPr>
              <a:t>Proposer des formes d’acquisition possibles des compétences, d’objectifs, de méthodes et de contenus de formation </a:t>
            </a:r>
          </a:p>
        </p:txBody>
      </p:sp>
      <p:sp>
        <p:nvSpPr>
          <p:cNvPr id="10" name="ZoneTexte 9">
            <a:extLst>
              <a:ext uri="{FF2B5EF4-FFF2-40B4-BE49-F238E27FC236}">
                <a16:creationId xmlns:a16="http://schemas.microsoft.com/office/drawing/2014/main" id="{A0E38395-CABB-4E7B-9D45-2F50EB0E55AC}"/>
              </a:ext>
            </a:extLst>
          </p:cNvPr>
          <p:cNvSpPr txBox="1"/>
          <p:nvPr/>
        </p:nvSpPr>
        <p:spPr>
          <a:xfrm>
            <a:off x="3104029" y="680264"/>
            <a:ext cx="2427194" cy="830997"/>
          </a:xfrm>
          <a:prstGeom prst="rect">
            <a:avLst/>
          </a:prstGeom>
          <a:noFill/>
        </p:spPr>
        <p:txBody>
          <a:bodyPr wrap="square">
            <a:spAutoFit/>
          </a:bodyPr>
          <a:lstStyle/>
          <a:p>
            <a:pPr algn="ctr"/>
            <a:r>
              <a:rPr lang="fr-FR" sz="2400" b="1" i="0" u="none" strike="noStrike" baseline="0" dirty="0">
                <a:solidFill>
                  <a:srgbClr val="000000"/>
                </a:solidFill>
                <a:latin typeface="TDJJNR+Calibri-Bold"/>
              </a:rPr>
              <a:t>Séminaire  2</a:t>
            </a:r>
            <a:endParaRPr lang="fr-FR" sz="2000" b="1" dirty="0">
              <a:solidFill>
                <a:srgbClr val="000000"/>
              </a:solidFill>
              <a:latin typeface="TDJJNR+Calibri-Bold"/>
            </a:endParaRPr>
          </a:p>
          <a:p>
            <a:pPr algn="ctr"/>
            <a:r>
              <a:rPr lang="fr-FR" sz="1200" b="1" i="1" u="none" strike="noStrike" baseline="0" dirty="0">
                <a:solidFill>
                  <a:srgbClr val="000000"/>
                </a:solidFill>
                <a:latin typeface="TDJJNR+Calibri-Bold"/>
              </a:rPr>
              <a:t>50 cadres du sergent au colonel</a:t>
            </a:r>
          </a:p>
          <a:p>
            <a:pPr algn="ctr"/>
            <a:r>
              <a:rPr lang="fr-FR" sz="1200" b="1" i="1" u="none" strike="noStrike" baseline="0" dirty="0">
                <a:solidFill>
                  <a:srgbClr val="000000"/>
                </a:solidFill>
                <a:latin typeface="TDJJNR+Calibri-Bold"/>
              </a:rPr>
              <a:t>14 et 16 septembre 2022 </a:t>
            </a:r>
            <a:endParaRPr lang="fr-FR" sz="1400" i="1" dirty="0"/>
          </a:p>
        </p:txBody>
      </p:sp>
    </p:spTree>
    <p:extLst>
      <p:ext uri="{BB962C8B-B14F-4D97-AF65-F5344CB8AC3E}">
        <p14:creationId xmlns:p14="http://schemas.microsoft.com/office/powerpoint/2010/main" val="7594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300930"/>
            <a:ext cx="9262153" cy="650252"/>
          </a:xfrm>
          <a:prstGeom prst="rect">
            <a:avLst/>
          </a:prstGeom>
        </p:spPr>
      </p:pic>
      <p:sp>
        <p:nvSpPr>
          <p:cNvPr id="2" name="Espace réservé du numéro de diapositive 1">
            <a:extLst>
              <a:ext uri="{FF2B5EF4-FFF2-40B4-BE49-F238E27FC236}">
                <a16:creationId xmlns:a16="http://schemas.microsoft.com/office/drawing/2014/main" id="{F98E14E8-23EF-4900-9DC3-902C08BB2ED6}"/>
              </a:ext>
            </a:extLst>
          </p:cNvPr>
          <p:cNvSpPr>
            <a:spLocks noGrp="1"/>
          </p:cNvSpPr>
          <p:nvPr>
            <p:ph type="sldNum" sz="quarter" idx="12"/>
          </p:nvPr>
        </p:nvSpPr>
        <p:spPr/>
        <p:txBody>
          <a:bodyPr/>
          <a:lstStyle/>
          <a:p>
            <a:fld id="{B9389822-7A87-A044-B4A4-CEC60F70ADED}" type="slidenum">
              <a:rPr lang="fr-FR" smtClean="0"/>
              <a:t>14</a:t>
            </a:fld>
            <a:endParaRPr lang="fr-FR" dirty="0"/>
          </a:p>
        </p:txBody>
      </p:sp>
      <p:sp>
        <p:nvSpPr>
          <p:cNvPr id="8" name="Rectangle 7">
            <a:extLst>
              <a:ext uri="{FF2B5EF4-FFF2-40B4-BE49-F238E27FC236}">
                <a16:creationId xmlns:a16="http://schemas.microsoft.com/office/drawing/2014/main" id="{27CCD107-E722-4F8C-B63D-51F5378EC199}"/>
              </a:ext>
            </a:extLst>
          </p:cNvPr>
          <p:cNvSpPr/>
          <p:nvPr/>
        </p:nvSpPr>
        <p:spPr>
          <a:xfrm>
            <a:off x="1408313" y="136325"/>
            <a:ext cx="6327373" cy="369332"/>
          </a:xfrm>
          <a:prstGeom prst="rect">
            <a:avLst/>
          </a:prstGeom>
          <a:ln>
            <a:solidFill>
              <a:schemeClr val="bg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fr-FR" b="1" dirty="0">
                <a:latin typeface="Arial" panose="020B0604020202020204" pitchFamily="34" charset="0"/>
                <a:ea typeface="Calibri" panose="020F0502020204030204" pitchFamily="34" charset="0"/>
                <a:cs typeface="Times New Roman" panose="02020603050405020304" pitchFamily="18" charset="0"/>
              </a:rPr>
              <a:t>La constellation du projet d’établissement du SDIS 62 </a:t>
            </a:r>
            <a:endParaRPr lang="fr-FR" dirty="0"/>
          </a:p>
        </p:txBody>
      </p:sp>
      <p:sp>
        <p:nvSpPr>
          <p:cNvPr id="4" name="Rectangle 3">
            <a:extLst>
              <a:ext uri="{FF2B5EF4-FFF2-40B4-BE49-F238E27FC236}">
                <a16:creationId xmlns:a16="http://schemas.microsoft.com/office/drawing/2014/main" id="{16CBBAD1-54D0-4CB0-B7F3-16D6976B4E14}"/>
              </a:ext>
            </a:extLst>
          </p:cNvPr>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BBC1850-0E31-4AED-A547-48F2F8897846}"/>
              </a:ext>
            </a:extLst>
          </p:cNvPr>
          <p:cNvPicPr>
            <a:picLocks noChangeAspect="1"/>
          </p:cNvPicPr>
          <p:nvPr/>
        </p:nvPicPr>
        <p:blipFill>
          <a:blip r:embed="rId4"/>
          <a:stretch>
            <a:fillRect/>
          </a:stretch>
        </p:blipFill>
        <p:spPr>
          <a:xfrm>
            <a:off x="-108525" y="136325"/>
            <a:ext cx="9252525" cy="6469037"/>
          </a:xfrm>
          <a:prstGeom prst="rect">
            <a:avLst/>
          </a:prstGeom>
        </p:spPr>
      </p:pic>
    </p:spTree>
    <p:extLst>
      <p:ext uri="{BB962C8B-B14F-4D97-AF65-F5344CB8AC3E}">
        <p14:creationId xmlns:p14="http://schemas.microsoft.com/office/powerpoint/2010/main" val="4784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300930"/>
            <a:ext cx="9262153" cy="650252"/>
          </a:xfrm>
          <a:prstGeom prst="rect">
            <a:avLst/>
          </a:prstGeom>
        </p:spPr>
      </p:pic>
      <p:sp>
        <p:nvSpPr>
          <p:cNvPr id="2" name="Espace réservé du numéro de diapositive 1">
            <a:extLst>
              <a:ext uri="{FF2B5EF4-FFF2-40B4-BE49-F238E27FC236}">
                <a16:creationId xmlns:a16="http://schemas.microsoft.com/office/drawing/2014/main" id="{B565C76F-B249-4E9E-A870-69077BB26F4C}"/>
              </a:ext>
            </a:extLst>
          </p:cNvPr>
          <p:cNvSpPr>
            <a:spLocks noGrp="1"/>
          </p:cNvSpPr>
          <p:nvPr>
            <p:ph type="sldNum" sz="quarter" idx="12"/>
          </p:nvPr>
        </p:nvSpPr>
        <p:spPr/>
        <p:txBody>
          <a:bodyPr/>
          <a:lstStyle/>
          <a:p>
            <a:fld id="{B9389822-7A87-A044-B4A4-CEC60F70ADED}" type="slidenum">
              <a:rPr lang="fr-FR" smtClean="0"/>
              <a:t>15</a:t>
            </a:fld>
            <a:endParaRPr lang="fr-FR" dirty="0"/>
          </a:p>
        </p:txBody>
      </p:sp>
      <p:pic>
        <p:nvPicPr>
          <p:cNvPr id="19" name="4CBBB49D-F332-468F-8302-27C7C7943148">
            <a:extLst>
              <a:ext uri="{FF2B5EF4-FFF2-40B4-BE49-F238E27FC236}">
                <a16:creationId xmlns:a16="http://schemas.microsoft.com/office/drawing/2014/main" id="{C2B7CF0F-D412-4643-A3EF-B65503E5E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988" y="46160"/>
            <a:ext cx="4488021" cy="96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ZoneTexte 19">
            <a:extLst>
              <a:ext uri="{FF2B5EF4-FFF2-40B4-BE49-F238E27FC236}">
                <a16:creationId xmlns:a16="http://schemas.microsoft.com/office/drawing/2014/main" id="{A6BC4E97-ED15-4A19-89DF-09D3CC5BF88E}"/>
              </a:ext>
            </a:extLst>
          </p:cNvPr>
          <p:cNvSpPr txBox="1"/>
          <p:nvPr/>
        </p:nvSpPr>
        <p:spPr>
          <a:xfrm>
            <a:off x="627015" y="1089689"/>
            <a:ext cx="7668805" cy="430887"/>
          </a:xfrm>
          <a:prstGeom prst="rect">
            <a:avLst/>
          </a:prstGeom>
          <a:noFill/>
        </p:spPr>
        <p:txBody>
          <a:bodyPr wrap="square">
            <a:spAutoFit/>
          </a:bodyPr>
          <a:lstStyle/>
          <a:p>
            <a:pPr marL="457200" algn="ctr"/>
            <a:r>
              <a:rPr lang="fr-FR" sz="2000" b="1" dirty="0">
                <a:solidFill>
                  <a:srgbClr val="000000"/>
                </a:solidFill>
                <a:effectLst/>
                <a:uFill>
                  <a:solidFill>
                    <a:srgbClr val="000000"/>
                  </a:solidFill>
                </a:uFill>
                <a:latin typeface="Tahoma" panose="020B0604030504040204" pitchFamily="34" charset="0"/>
                <a:ea typeface="Times New Roman" panose="02020603050405020304" pitchFamily="18" charset="0"/>
              </a:rPr>
              <a:t>« Ensemble pour une ambition partagée</a:t>
            </a:r>
            <a:r>
              <a:rPr lang="fr-FR" b="1" dirty="0">
                <a:solidFill>
                  <a:srgbClr val="000000"/>
                </a:solidFill>
                <a:effectLst/>
                <a:uFill>
                  <a:solidFill>
                    <a:srgbClr val="000000"/>
                  </a:solidFill>
                </a:uFill>
                <a:latin typeface="Tahoma" panose="020B0604030504040204" pitchFamily="34" charset="0"/>
                <a:ea typeface="Times New Roman" panose="02020603050405020304" pitchFamily="18" charset="0"/>
              </a:rPr>
              <a:t> ».</a:t>
            </a:r>
          </a:p>
          <a:p>
            <a:pPr marL="457200" algn="ctr"/>
            <a:endParaRPr lang="fr-FR" sz="2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pic>
        <p:nvPicPr>
          <p:cNvPr id="10" name="Picture 2" descr="Afficher l’image source">
            <a:extLst>
              <a:ext uri="{FF2B5EF4-FFF2-40B4-BE49-F238E27FC236}">
                <a16:creationId xmlns:a16="http://schemas.microsoft.com/office/drawing/2014/main" id="{C086348C-C743-4343-8DF9-C36F458AE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037" y="1984882"/>
            <a:ext cx="8450763" cy="33874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D9CD1B8-97E9-4A65-9107-62A7B17950DC}"/>
              </a:ext>
            </a:extLst>
          </p:cNvPr>
          <p:cNvSpPr/>
          <p:nvPr/>
        </p:nvSpPr>
        <p:spPr>
          <a:xfrm>
            <a:off x="74607" y="2330879"/>
            <a:ext cx="5147563" cy="369332"/>
          </a:xfrm>
          <a:prstGeom prst="rect">
            <a:avLst/>
          </a:prstGeom>
          <a:solidFill>
            <a:schemeClr val="bg1"/>
          </a:solidFill>
          <a:ln>
            <a:solidFill>
              <a:schemeClr val="bg1"/>
            </a:solidFill>
          </a:ln>
          <a:effectLst/>
        </p:spPr>
        <p:txBody>
          <a:bodyPr wrap="none">
            <a:spAutoFit/>
          </a:bodyPr>
          <a:lstStyle/>
          <a:p>
            <a:r>
              <a:rPr lang="fr-FR" b="1" dirty="0">
                <a:latin typeface="Arial" panose="020B0604020202020204" pitchFamily="34" charset="0"/>
                <a:ea typeface="Calibri" panose="020F0502020204030204" pitchFamily="34" charset="0"/>
                <a:cs typeface="Times New Roman" panose="02020603050405020304" pitchFamily="18" charset="0"/>
              </a:rPr>
              <a:t>Le projet d’établissement du SDIS 62 c’est … </a:t>
            </a:r>
            <a:endParaRPr lang="fr-FR" dirty="0"/>
          </a:p>
        </p:txBody>
      </p:sp>
      <p:sp>
        <p:nvSpPr>
          <p:cNvPr id="11" name="Rectangle 10">
            <a:extLst>
              <a:ext uri="{FF2B5EF4-FFF2-40B4-BE49-F238E27FC236}">
                <a16:creationId xmlns:a16="http://schemas.microsoft.com/office/drawing/2014/main" id="{DF372CA5-3C43-4C7C-96D5-D02042356733}"/>
              </a:ext>
            </a:extLst>
          </p:cNvPr>
          <p:cNvSpPr/>
          <p:nvPr/>
        </p:nvSpPr>
        <p:spPr>
          <a:xfrm>
            <a:off x="4842069" y="5599478"/>
            <a:ext cx="4301931" cy="369332"/>
          </a:xfrm>
          <a:prstGeom prst="rect">
            <a:avLst/>
          </a:prstGeom>
        </p:spPr>
        <p:txBody>
          <a:bodyPr wrap="square">
            <a:spAutoFit/>
          </a:bodyPr>
          <a:lstStyle/>
          <a:p>
            <a:r>
              <a:rPr lang="fr-FR"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…Un processus transformation …</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79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300930"/>
            <a:ext cx="9262153" cy="650252"/>
          </a:xfrm>
          <a:prstGeom prst="rect">
            <a:avLst/>
          </a:prstGeom>
        </p:spPr>
      </p:pic>
      <p:sp>
        <p:nvSpPr>
          <p:cNvPr id="2" name="Espace réservé du numéro de diapositive 1">
            <a:extLst>
              <a:ext uri="{FF2B5EF4-FFF2-40B4-BE49-F238E27FC236}">
                <a16:creationId xmlns:a16="http://schemas.microsoft.com/office/drawing/2014/main" id="{606CDC75-827E-41A0-A9ED-78F39FFDA7FC}"/>
              </a:ext>
            </a:extLst>
          </p:cNvPr>
          <p:cNvSpPr>
            <a:spLocks noGrp="1"/>
          </p:cNvSpPr>
          <p:nvPr>
            <p:ph type="sldNum" sz="quarter" idx="12"/>
          </p:nvPr>
        </p:nvSpPr>
        <p:spPr/>
        <p:txBody>
          <a:bodyPr/>
          <a:lstStyle/>
          <a:p>
            <a:fld id="{B9389822-7A87-A044-B4A4-CEC60F70ADED}" type="slidenum">
              <a:rPr lang="fr-FR" smtClean="0"/>
              <a:t>16</a:t>
            </a:fld>
            <a:endParaRPr lang="fr-FR" dirty="0"/>
          </a:p>
        </p:txBody>
      </p:sp>
      <p:sp>
        <p:nvSpPr>
          <p:cNvPr id="15" name="ZoneTexte 14">
            <a:extLst>
              <a:ext uri="{FF2B5EF4-FFF2-40B4-BE49-F238E27FC236}">
                <a16:creationId xmlns:a16="http://schemas.microsoft.com/office/drawing/2014/main" id="{E2034E9A-BA71-4F9C-A9A4-46170FC9670D}"/>
              </a:ext>
            </a:extLst>
          </p:cNvPr>
          <p:cNvSpPr txBox="1"/>
          <p:nvPr/>
        </p:nvSpPr>
        <p:spPr>
          <a:xfrm>
            <a:off x="1151833" y="341567"/>
            <a:ext cx="6840334" cy="369332"/>
          </a:xfrm>
          <a:prstGeom prst="rect">
            <a:avLst/>
          </a:prstGeom>
          <a:ln>
            <a:solidFill>
              <a:schemeClr val="bg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fr-FR"/>
            </a:defPPr>
            <a:lvl1pPr>
              <a:defRPr b="1">
                <a:latin typeface="Arial" panose="020B0604020202020204" pitchFamily="34" charset="0"/>
                <a:cs typeface="Times New Roman" panose="02020603050405020304" pitchFamily="18" charset="0"/>
              </a:defRPr>
            </a:lvl1pPr>
          </a:lstStyle>
          <a:p>
            <a:r>
              <a:rPr lang="fr-FR" dirty="0"/>
              <a:t>Des valeurs et des principes nouveaux, une culture partagée</a:t>
            </a:r>
          </a:p>
        </p:txBody>
      </p:sp>
      <p:sp>
        <p:nvSpPr>
          <p:cNvPr id="17" name="ZoneTexte 16">
            <a:extLst>
              <a:ext uri="{FF2B5EF4-FFF2-40B4-BE49-F238E27FC236}">
                <a16:creationId xmlns:a16="http://schemas.microsoft.com/office/drawing/2014/main" id="{9C74120C-E4BF-4AC5-8ADD-0DFC805AD1B6}"/>
              </a:ext>
            </a:extLst>
          </p:cNvPr>
          <p:cNvSpPr txBox="1"/>
          <p:nvPr/>
        </p:nvSpPr>
        <p:spPr>
          <a:xfrm>
            <a:off x="215152" y="1098362"/>
            <a:ext cx="8848165" cy="4462760"/>
          </a:xfrm>
          <a:prstGeom prst="rect">
            <a:avLst/>
          </a:prstGeom>
          <a:noFill/>
        </p:spPr>
        <p:txBody>
          <a:bodyPr wrap="square">
            <a:spAutoFit/>
          </a:bodyPr>
          <a:lstStyle/>
          <a:p>
            <a:pPr rtl="0">
              <a:buFont typeface="Wingdings" panose="05000000000000000000" pitchFamily="2" charset="2"/>
              <a:buChar char="q"/>
            </a:pPr>
            <a:r>
              <a:rPr lang="fr-FR" sz="2000" dirty="0"/>
              <a:t>Un style de management </a:t>
            </a:r>
          </a:p>
          <a:p>
            <a:pPr rtl="0"/>
            <a:r>
              <a:rPr lang="fr-FR" sz="2000" dirty="0"/>
              <a:t>            qui repose sur </a:t>
            </a:r>
          </a:p>
          <a:p>
            <a:pPr rtl="0"/>
            <a:r>
              <a:rPr lang="fr-FR" sz="2000" dirty="0"/>
              <a:t>    des </a:t>
            </a:r>
            <a:r>
              <a:rPr lang="fr-FR" sz="2000" b="1" dirty="0"/>
              <a:t>valeurs communes </a:t>
            </a:r>
            <a:r>
              <a:rPr lang="fr-FR" sz="2000" dirty="0"/>
              <a:t> </a:t>
            </a:r>
          </a:p>
          <a:p>
            <a:pPr rtl="0">
              <a:lnSpc>
                <a:spcPct val="150000"/>
              </a:lnSpc>
              <a:buFont typeface="Wingdings" panose="05000000000000000000" pitchFamily="2" charset="2"/>
              <a:buChar char="q"/>
            </a:pPr>
            <a:endParaRPr lang="fr-FR" sz="2000" dirty="0"/>
          </a:p>
          <a:p>
            <a:pPr rtl="0">
              <a:lnSpc>
                <a:spcPct val="150000"/>
              </a:lnSpc>
              <a:buFont typeface="Wingdings" panose="05000000000000000000" pitchFamily="2" charset="2"/>
              <a:buChar char="q"/>
            </a:pPr>
            <a:r>
              <a:rPr lang="fr-FR" sz="2000" dirty="0"/>
              <a:t>Le principe de </a:t>
            </a:r>
            <a:r>
              <a:rPr lang="fr-FR" sz="2000" b="1" dirty="0"/>
              <a:t>la transversalité </a:t>
            </a:r>
            <a:r>
              <a:rPr lang="fr-FR" sz="2000" dirty="0"/>
              <a:t>pour sortir du fonctionnement par silos</a:t>
            </a:r>
          </a:p>
          <a:p>
            <a:pPr rtl="0">
              <a:lnSpc>
                <a:spcPct val="150000"/>
              </a:lnSpc>
              <a:buFont typeface="Wingdings" panose="05000000000000000000" pitchFamily="2" charset="2"/>
              <a:buChar char="q"/>
            </a:pPr>
            <a:r>
              <a:rPr lang="fr-FR" sz="2000" dirty="0"/>
              <a:t> La promotion de </a:t>
            </a:r>
            <a:r>
              <a:rPr lang="fr-FR" sz="2000" b="1" dirty="0"/>
              <a:t>la communication horizontale </a:t>
            </a:r>
            <a:r>
              <a:rPr lang="fr-FR" sz="2000" dirty="0"/>
              <a:t>entre les unités fonctionnelles</a:t>
            </a:r>
          </a:p>
          <a:p>
            <a:pPr rtl="0">
              <a:lnSpc>
                <a:spcPct val="150000"/>
              </a:lnSpc>
              <a:buFont typeface="Wingdings" panose="05000000000000000000" pitchFamily="2" charset="2"/>
              <a:buChar char="q"/>
            </a:pPr>
            <a:r>
              <a:rPr lang="fr-FR" sz="2000" dirty="0"/>
              <a:t> Le travail en </a:t>
            </a:r>
            <a:r>
              <a:rPr lang="fr-FR" sz="2000" b="1" dirty="0"/>
              <a:t>mode projet </a:t>
            </a:r>
            <a:r>
              <a:rPr lang="fr-FR" sz="2000" dirty="0"/>
              <a:t>pour plus d’efficacité et de responsabilité</a:t>
            </a:r>
          </a:p>
          <a:p>
            <a:pPr rtl="0">
              <a:lnSpc>
                <a:spcPct val="150000"/>
              </a:lnSpc>
            </a:pPr>
            <a:endParaRPr lang="fr-FR" sz="600" dirty="0"/>
          </a:p>
          <a:p>
            <a:pPr rtl="0">
              <a:buFont typeface="Wingdings" panose="05000000000000000000" pitchFamily="2" charset="2"/>
              <a:buChar char="q"/>
            </a:pPr>
            <a:r>
              <a:rPr lang="fr-FR" sz="2000" dirty="0"/>
              <a:t> </a:t>
            </a:r>
            <a:r>
              <a:rPr lang="fr-FR" sz="2000" b="1" dirty="0"/>
              <a:t>La culture de l’évaluation </a:t>
            </a:r>
            <a:r>
              <a:rPr lang="fr-FR" sz="2000" dirty="0"/>
              <a:t>: évaluer pour évoluer ! </a:t>
            </a:r>
          </a:p>
          <a:p>
            <a:pPr rtl="0"/>
            <a:r>
              <a:rPr lang="fr-FR" sz="2000" dirty="0"/>
              <a:t>                             = Démarche d’amélioration continue</a:t>
            </a:r>
          </a:p>
          <a:p>
            <a:pPr rtl="0"/>
            <a:endParaRPr lang="fr-FR" sz="600" dirty="0"/>
          </a:p>
          <a:p>
            <a:pPr rtl="0">
              <a:buFont typeface="Wingdings" panose="05000000000000000000" pitchFamily="2" charset="2"/>
              <a:buChar char="q"/>
            </a:pPr>
            <a:r>
              <a:rPr lang="fr-FR" sz="2000" dirty="0"/>
              <a:t> Une démarche de formation pour accompagner </a:t>
            </a:r>
          </a:p>
          <a:p>
            <a:pPr rtl="0"/>
            <a:r>
              <a:rPr lang="fr-FR" sz="2000" b="1" dirty="0"/>
              <a:t>				et renforcer les expertises </a:t>
            </a:r>
            <a:r>
              <a:rPr lang="fr-FR" sz="2000" dirty="0"/>
              <a:t>des acteurs</a:t>
            </a:r>
          </a:p>
        </p:txBody>
      </p:sp>
      <p:pic>
        <p:nvPicPr>
          <p:cNvPr id="18" name="4CBBB49D-F332-468F-8302-27C7C7943148">
            <a:extLst>
              <a:ext uri="{FF2B5EF4-FFF2-40B4-BE49-F238E27FC236}">
                <a16:creationId xmlns:a16="http://schemas.microsoft.com/office/drawing/2014/main" id="{AEAE557F-504F-427B-8972-8B6DF422797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37645" y="1098362"/>
            <a:ext cx="5925672" cy="1388369"/>
          </a:xfrm>
          <a:prstGeom prst="rect">
            <a:avLst/>
          </a:prstGeom>
          <a:noFill/>
          <a:ln>
            <a:noFill/>
          </a:ln>
        </p:spPr>
      </p:pic>
    </p:spTree>
    <p:extLst>
      <p:ext uri="{BB962C8B-B14F-4D97-AF65-F5344CB8AC3E}">
        <p14:creationId xmlns:p14="http://schemas.microsoft.com/office/powerpoint/2010/main" val="127267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300930"/>
            <a:ext cx="9262153" cy="650252"/>
          </a:xfrm>
          <a:prstGeom prst="rect">
            <a:avLst/>
          </a:prstGeom>
        </p:spPr>
      </p:pic>
      <p:sp>
        <p:nvSpPr>
          <p:cNvPr id="2" name="Espace réservé du numéro de diapositive 1">
            <a:extLst>
              <a:ext uri="{FF2B5EF4-FFF2-40B4-BE49-F238E27FC236}">
                <a16:creationId xmlns:a16="http://schemas.microsoft.com/office/drawing/2014/main" id="{606CDC75-827E-41A0-A9ED-78F39FFDA7FC}"/>
              </a:ext>
            </a:extLst>
          </p:cNvPr>
          <p:cNvSpPr>
            <a:spLocks noGrp="1"/>
          </p:cNvSpPr>
          <p:nvPr>
            <p:ph type="sldNum" sz="quarter" idx="12"/>
          </p:nvPr>
        </p:nvSpPr>
        <p:spPr/>
        <p:txBody>
          <a:bodyPr/>
          <a:lstStyle/>
          <a:p>
            <a:fld id="{B9389822-7A87-A044-B4A4-CEC60F70ADED}" type="slidenum">
              <a:rPr lang="fr-FR" smtClean="0"/>
              <a:t>2</a:t>
            </a:fld>
            <a:endParaRPr lang="fr-FR" dirty="0"/>
          </a:p>
        </p:txBody>
      </p:sp>
      <p:sp>
        <p:nvSpPr>
          <p:cNvPr id="7" name="Rectangle 6">
            <a:extLst>
              <a:ext uri="{FF2B5EF4-FFF2-40B4-BE49-F238E27FC236}">
                <a16:creationId xmlns:a16="http://schemas.microsoft.com/office/drawing/2014/main" id="{6223FE5B-EECA-4AEC-B4F8-33081EA82748}"/>
              </a:ext>
            </a:extLst>
          </p:cNvPr>
          <p:cNvSpPr/>
          <p:nvPr/>
        </p:nvSpPr>
        <p:spPr>
          <a:xfrm>
            <a:off x="1994236" y="241751"/>
            <a:ext cx="5352747" cy="369332"/>
          </a:xfrm>
          <a:prstGeom prst="rect">
            <a:avLst/>
          </a:prstGeom>
          <a:ln>
            <a:solidFill>
              <a:schemeClr val="bg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fr-FR" b="1" dirty="0">
                <a:latin typeface="Arial" panose="020B0604020202020204" pitchFamily="34" charset="0"/>
                <a:cs typeface="Times New Roman" panose="02020603050405020304" pitchFamily="18" charset="0"/>
              </a:rPr>
              <a:t>La dynamique de transformations au SDIS 62 : </a:t>
            </a:r>
          </a:p>
        </p:txBody>
      </p:sp>
      <p:sp>
        <p:nvSpPr>
          <p:cNvPr id="10" name="ZoneTexte 9">
            <a:extLst>
              <a:ext uri="{FF2B5EF4-FFF2-40B4-BE49-F238E27FC236}">
                <a16:creationId xmlns:a16="http://schemas.microsoft.com/office/drawing/2014/main" id="{929F066D-DA2C-41F3-AA71-6965CFE32352}"/>
              </a:ext>
            </a:extLst>
          </p:cNvPr>
          <p:cNvSpPr txBox="1"/>
          <p:nvPr/>
        </p:nvSpPr>
        <p:spPr>
          <a:xfrm>
            <a:off x="416855" y="1074408"/>
            <a:ext cx="8507507" cy="3165610"/>
          </a:xfrm>
          <a:prstGeom prst="rect">
            <a:avLst/>
          </a:prstGeom>
          <a:noFill/>
        </p:spPr>
        <p:txBody>
          <a:bodyPr wrap="square">
            <a:spAutoFit/>
          </a:bodyPr>
          <a:lstStyle/>
          <a:p>
            <a:pPr>
              <a:lnSpc>
                <a:spcPct val="150000"/>
              </a:lnSpc>
              <a:buFont typeface="Wingdings" panose="05000000000000000000" pitchFamily="2" charset="2"/>
              <a:buChar char="q"/>
            </a:pPr>
            <a:r>
              <a:rPr lang="fr-FR" b="1" dirty="0"/>
              <a:t>Un contexte de contraintes et d’opportunités</a:t>
            </a:r>
          </a:p>
          <a:p>
            <a:pPr marL="742950" lvl="1" indent="-285750">
              <a:lnSpc>
                <a:spcPct val="150000"/>
              </a:lnSpc>
              <a:buFont typeface="Wingdings" panose="05000000000000000000" pitchFamily="2" charset="2"/>
              <a:buChar char="q"/>
            </a:pPr>
            <a:r>
              <a:rPr lang="fr-FR" dirty="0"/>
              <a:t>Le besoin de mobiliser l’institution dans une </a:t>
            </a:r>
            <a:r>
              <a:rPr lang="fr-FR" b="1" dirty="0"/>
              <a:t>nouvelle dynamique</a:t>
            </a:r>
          </a:p>
          <a:p>
            <a:pPr marL="628650" lvl="1" indent="-171450">
              <a:lnSpc>
                <a:spcPct val="150000"/>
              </a:lnSpc>
              <a:buFont typeface="Wingdings" panose="05000000000000000000" pitchFamily="2" charset="2"/>
              <a:buChar char="q"/>
            </a:pPr>
            <a:endParaRPr lang="fr-FR" sz="400" b="1" dirty="0"/>
          </a:p>
          <a:p>
            <a:pPr marL="742950" lvl="1" indent="-285750">
              <a:buFont typeface="Wingdings" panose="05000000000000000000" pitchFamily="2" charset="2"/>
              <a:buChar char="q"/>
            </a:pPr>
            <a:r>
              <a:rPr lang="fr-FR" dirty="0"/>
              <a:t>Le </a:t>
            </a:r>
            <a:r>
              <a:rPr lang="fr-FR" sz="2400" b="1" dirty="0"/>
              <a:t>P</a:t>
            </a:r>
            <a:r>
              <a:rPr lang="fr-FR" dirty="0"/>
              <a:t>ilotage de la </a:t>
            </a:r>
            <a:r>
              <a:rPr lang="fr-FR" sz="2400" b="1" dirty="0"/>
              <a:t>P</a:t>
            </a:r>
            <a:r>
              <a:rPr lang="fr-FR" dirty="0"/>
              <a:t>erformance </a:t>
            </a:r>
            <a:r>
              <a:rPr lang="fr-FR" sz="2400" b="1" dirty="0"/>
              <a:t>G</a:t>
            </a:r>
            <a:r>
              <a:rPr lang="fr-FR" dirty="0"/>
              <a:t>lobale </a:t>
            </a:r>
          </a:p>
          <a:p>
            <a:pPr marL="1200150" lvl="2" indent="-285750">
              <a:buFont typeface="Wingdings" panose="05000000000000000000" pitchFamily="2" charset="2"/>
              <a:buChar char="q"/>
            </a:pPr>
            <a:r>
              <a:rPr lang="fr-FR" dirty="0"/>
              <a:t>Démarche de qualité: modèle CAF et EFQM </a:t>
            </a:r>
          </a:p>
          <a:p>
            <a:pPr marL="628650" lvl="1" indent="-171450">
              <a:lnSpc>
                <a:spcPct val="150000"/>
              </a:lnSpc>
              <a:buFont typeface="Wingdings" panose="05000000000000000000" pitchFamily="2" charset="2"/>
              <a:buChar char="q"/>
            </a:pPr>
            <a:endParaRPr lang="fr-FR" sz="300" dirty="0"/>
          </a:p>
          <a:p>
            <a:pPr marL="742950" lvl="1" indent="-285750">
              <a:buFont typeface="Wingdings" panose="05000000000000000000" pitchFamily="2" charset="2"/>
              <a:buChar char="q"/>
            </a:pPr>
            <a:r>
              <a:rPr lang="fr-FR" dirty="0"/>
              <a:t>La déclinaison du </a:t>
            </a:r>
            <a:r>
              <a:rPr lang="fr-FR" b="1" dirty="0"/>
              <a:t>projet d’établissement </a:t>
            </a:r>
            <a:r>
              <a:rPr lang="fr-FR" dirty="0"/>
              <a:t>pour impulser des idées de transformation et de modernisation</a:t>
            </a:r>
          </a:p>
          <a:p>
            <a:pPr marL="742950" lvl="1" indent="-285750">
              <a:lnSpc>
                <a:spcPct val="150000"/>
              </a:lnSpc>
              <a:buFont typeface="Wingdings" panose="05000000000000000000" pitchFamily="2" charset="2"/>
              <a:buChar char="q"/>
            </a:pPr>
            <a:r>
              <a:rPr lang="fr-FR" dirty="0"/>
              <a:t>La </a:t>
            </a:r>
            <a:r>
              <a:rPr lang="fr-FR" b="1" dirty="0"/>
              <a:t>charte des valeurs </a:t>
            </a:r>
          </a:p>
          <a:p>
            <a:pPr marL="628650" lvl="1" indent="-171450">
              <a:lnSpc>
                <a:spcPct val="150000"/>
              </a:lnSpc>
              <a:buFont typeface="Wingdings" panose="05000000000000000000" pitchFamily="2" charset="2"/>
              <a:buChar char="q"/>
            </a:pPr>
            <a:endParaRPr lang="fr-FR" sz="400" dirty="0"/>
          </a:p>
          <a:p>
            <a:pPr marL="742950" lvl="1" indent="-285750">
              <a:lnSpc>
                <a:spcPct val="150000"/>
              </a:lnSpc>
              <a:buFont typeface="Wingdings" panose="05000000000000000000" pitchFamily="2" charset="2"/>
              <a:buChar char="q"/>
            </a:pPr>
            <a:r>
              <a:rPr lang="fr-FR" dirty="0"/>
              <a:t>La </a:t>
            </a:r>
            <a:r>
              <a:rPr lang="fr-FR" dirty="0" err="1"/>
              <a:t>co</a:t>
            </a:r>
            <a:r>
              <a:rPr lang="fr-FR" dirty="0"/>
              <a:t> construction du </a:t>
            </a:r>
            <a:r>
              <a:rPr lang="fr-FR" b="1" dirty="0"/>
              <a:t>référentiel de formation managériale  </a:t>
            </a:r>
          </a:p>
        </p:txBody>
      </p:sp>
      <p:sp>
        <p:nvSpPr>
          <p:cNvPr id="12" name="ZoneTexte 11">
            <a:extLst>
              <a:ext uri="{FF2B5EF4-FFF2-40B4-BE49-F238E27FC236}">
                <a16:creationId xmlns:a16="http://schemas.microsoft.com/office/drawing/2014/main" id="{F6AAF769-BBD8-4090-994C-27D2374B0F74}"/>
              </a:ext>
            </a:extLst>
          </p:cNvPr>
          <p:cNvSpPr txBox="1"/>
          <p:nvPr/>
        </p:nvSpPr>
        <p:spPr>
          <a:xfrm>
            <a:off x="484093" y="702656"/>
            <a:ext cx="2113429" cy="369332"/>
          </a:xfrm>
          <a:prstGeom prst="rect">
            <a:avLst/>
          </a:prstGeom>
          <a:noFill/>
        </p:spPr>
        <p:txBody>
          <a:bodyPr wrap="square">
            <a:spAutoFit/>
          </a:bodyPr>
          <a:lstStyle/>
          <a:p>
            <a:r>
              <a:rPr lang="fr-FR" b="1" dirty="0">
                <a:latin typeface="Arial" panose="020B0604020202020204" pitchFamily="34" charset="0"/>
                <a:cs typeface="Times New Roman" panose="02020603050405020304" pitchFamily="18" charset="0"/>
              </a:rPr>
              <a:t>Quel contexte ?</a:t>
            </a:r>
            <a:endParaRPr lang="fr-FR" dirty="0"/>
          </a:p>
        </p:txBody>
      </p:sp>
      <p:sp>
        <p:nvSpPr>
          <p:cNvPr id="13" name="ZoneTexte 12">
            <a:extLst>
              <a:ext uri="{FF2B5EF4-FFF2-40B4-BE49-F238E27FC236}">
                <a16:creationId xmlns:a16="http://schemas.microsoft.com/office/drawing/2014/main" id="{3791F7DB-7917-4AB6-8479-F628C1BC96E6}"/>
              </a:ext>
            </a:extLst>
          </p:cNvPr>
          <p:cNvSpPr txBox="1"/>
          <p:nvPr/>
        </p:nvSpPr>
        <p:spPr>
          <a:xfrm>
            <a:off x="484093" y="4362381"/>
            <a:ext cx="2113429" cy="369332"/>
          </a:xfrm>
          <a:prstGeom prst="rect">
            <a:avLst/>
          </a:prstGeom>
          <a:noFill/>
        </p:spPr>
        <p:txBody>
          <a:bodyPr wrap="square">
            <a:spAutoFit/>
          </a:bodyPr>
          <a:lstStyle/>
          <a:p>
            <a:r>
              <a:rPr lang="fr-FR" b="1" dirty="0">
                <a:latin typeface="Arial" panose="020B0604020202020204" pitchFamily="34" charset="0"/>
                <a:cs typeface="Times New Roman" panose="02020603050405020304" pitchFamily="18" charset="0"/>
              </a:rPr>
              <a:t>Quels acteurs ?</a:t>
            </a:r>
            <a:endParaRPr lang="fr-FR" dirty="0"/>
          </a:p>
        </p:txBody>
      </p:sp>
      <p:sp>
        <p:nvSpPr>
          <p:cNvPr id="15" name="ZoneTexte 14">
            <a:extLst>
              <a:ext uri="{FF2B5EF4-FFF2-40B4-BE49-F238E27FC236}">
                <a16:creationId xmlns:a16="http://schemas.microsoft.com/office/drawing/2014/main" id="{9E15BAB6-0EA4-4C82-8F95-72969A1600F9}"/>
              </a:ext>
            </a:extLst>
          </p:cNvPr>
          <p:cNvSpPr txBox="1"/>
          <p:nvPr/>
        </p:nvSpPr>
        <p:spPr>
          <a:xfrm>
            <a:off x="152400" y="4703343"/>
            <a:ext cx="8991600" cy="1803699"/>
          </a:xfrm>
          <a:prstGeom prst="rect">
            <a:avLst/>
          </a:prstGeom>
          <a:noFill/>
        </p:spPr>
        <p:txBody>
          <a:bodyPr wrap="square">
            <a:spAutoFit/>
          </a:bodyPr>
          <a:lstStyle/>
          <a:p>
            <a:pPr marL="742950" lvl="1" indent="-285750">
              <a:lnSpc>
                <a:spcPct val="150000"/>
              </a:lnSpc>
              <a:buFont typeface="Wingdings" panose="05000000000000000000" pitchFamily="2" charset="2"/>
              <a:buChar char="q"/>
            </a:pPr>
            <a:r>
              <a:rPr lang="fr-FR" b="1" dirty="0"/>
              <a:t>Les personnels du SDIS 62 : </a:t>
            </a:r>
            <a:r>
              <a:rPr lang="fr-FR" dirty="0"/>
              <a:t>SPV, PATS, SPP </a:t>
            </a:r>
          </a:p>
          <a:p>
            <a:pPr marL="742950" lvl="1" indent="-285750">
              <a:buFont typeface="Wingdings" panose="05000000000000000000" pitchFamily="2" charset="2"/>
              <a:buChar char="q"/>
            </a:pPr>
            <a:r>
              <a:rPr lang="fr-FR" b="1" dirty="0"/>
              <a:t>Des expertises externes :  </a:t>
            </a:r>
            <a:r>
              <a:rPr lang="fr-FR" dirty="0"/>
              <a:t>Cabinet consultants, via le CNFPT, un alternant universitaire,                              </a:t>
            </a:r>
          </a:p>
          <a:p>
            <a:pPr lvl="1">
              <a:lnSpc>
                <a:spcPct val="150000"/>
              </a:lnSpc>
            </a:pPr>
            <a:endParaRPr lang="fr-FR" sz="800" b="1" u="sng" dirty="0"/>
          </a:p>
          <a:p>
            <a:pPr lvl="1">
              <a:lnSpc>
                <a:spcPct val="150000"/>
              </a:lnSpc>
            </a:pPr>
            <a:r>
              <a:rPr lang="fr-FR" sz="2000" b="1" dirty="0"/>
              <a:t>	</a:t>
            </a:r>
            <a:r>
              <a:rPr lang="fr-FR" sz="2000" b="1" u="sng" dirty="0">
                <a:solidFill>
                  <a:srgbClr val="FF0000"/>
                </a:solidFill>
              </a:rPr>
              <a:t>Le portage stratégique </a:t>
            </a:r>
            <a:r>
              <a:rPr lang="fr-FR" b="1" dirty="0"/>
              <a:t>: </a:t>
            </a:r>
            <a:r>
              <a:rPr lang="fr-FR" sz="2000" b="1" dirty="0"/>
              <a:t>Le directeur , le directeur adjoint  </a:t>
            </a:r>
            <a:endParaRPr lang="fr-FR" b="1" dirty="0"/>
          </a:p>
          <a:p>
            <a:pPr lvl="2">
              <a:lnSpc>
                <a:spcPct val="150000"/>
              </a:lnSpc>
            </a:pPr>
            <a:r>
              <a:rPr lang="fr-FR" dirty="0"/>
              <a:t> </a:t>
            </a:r>
          </a:p>
        </p:txBody>
      </p:sp>
    </p:spTree>
    <p:extLst>
      <p:ext uri="{BB962C8B-B14F-4D97-AF65-F5344CB8AC3E}">
        <p14:creationId xmlns:p14="http://schemas.microsoft.com/office/powerpoint/2010/main" val="31264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300930"/>
            <a:ext cx="9262153" cy="650252"/>
          </a:xfrm>
          <a:prstGeom prst="rect">
            <a:avLst/>
          </a:prstGeom>
        </p:spPr>
      </p:pic>
      <p:sp>
        <p:nvSpPr>
          <p:cNvPr id="2" name="Espace réservé du numéro de diapositive 1">
            <a:extLst>
              <a:ext uri="{FF2B5EF4-FFF2-40B4-BE49-F238E27FC236}">
                <a16:creationId xmlns:a16="http://schemas.microsoft.com/office/drawing/2014/main" id="{606CDC75-827E-41A0-A9ED-78F39FFDA7FC}"/>
              </a:ext>
            </a:extLst>
          </p:cNvPr>
          <p:cNvSpPr>
            <a:spLocks noGrp="1"/>
          </p:cNvSpPr>
          <p:nvPr>
            <p:ph type="sldNum" sz="quarter" idx="12"/>
          </p:nvPr>
        </p:nvSpPr>
        <p:spPr/>
        <p:txBody>
          <a:bodyPr/>
          <a:lstStyle/>
          <a:p>
            <a:fld id="{B9389822-7A87-A044-B4A4-CEC60F70ADED}" type="slidenum">
              <a:rPr lang="fr-FR" smtClean="0"/>
              <a:t>3</a:t>
            </a:fld>
            <a:endParaRPr lang="fr-FR" dirty="0"/>
          </a:p>
        </p:txBody>
      </p:sp>
      <p:sp>
        <p:nvSpPr>
          <p:cNvPr id="10" name="Rectangle 9">
            <a:extLst>
              <a:ext uri="{FF2B5EF4-FFF2-40B4-BE49-F238E27FC236}">
                <a16:creationId xmlns:a16="http://schemas.microsoft.com/office/drawing/2014/main" id="{BCD7A72D-3A5B-4B53-A292-C5F261BEAB07}"/>
              </a:ext>
            </a:extLst>
          </p:cNvPr>
          <p:cNvSpPr/>
          <p:nvPr/>
        </p:nvSpPr>
        <p:spPr>
          <a:xfrm>
            <a:off x="1676624" y="75115"/>
            <a:ext cx="5790752" cy="369332"/>
          </a:xfrm>
          <a:prstGeom prst="rect">
            <a:avLst/>
          </a:prstGeom>
          <a:ln>
            <a:solidFill>
              <a:schemeClr val="bg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fr-FR" b="1" dirty="0"/>
              <a:t>Une mobilisation inédite : environ 2 500 agents impliqués </a:t>
            </a:r>
            <a:endParaRPr lang="fr-FR" dirty="0"/>
          </a:p>
        </p:txBody>
      </p:sp>
      <p:pic>
        <p:nvPicPr>
          <p:cNvPr id="11" name="Image 10">
            <a:extLst>
              <a:ext uri="{FF2B5EF4-FFF2-40B4-BE49-F238E27FC236}">
                <a16:creationId xmlns:a16="http://schemas.microsoft.com/office/drawing/2014/main" id="{A9667747-BAEE-43C0-97A6-611ED54AFC43}"/>
              </a:ext>
            </a:extLst>
          </p:cNvPr>
          <p:cNvPicPr>
            <a:picLocks noChangeAspect="1"/>
          </p:cNvPicPr>
          <p:nvPr/>
        </p:nvPicPr>
        <p:blipFill>
          <a:blip r:embed="rId4"/>
          <a:stretch>
            <a:fillRect/>
          </a:stretch>
        </p:blipFill>
        <p:spPr>
          <a:xfrm>
            <a:off x="408681" y="2006667"/>
            <a:ext cx="8580774" cy="4714749"/>
          </a:xfrm>
          <a:prstGeom prst="rect">
            <a:avLst/>
          </a:prstGeom>
        </p:spPr>
      </p:pic>
      <p:sp>
        <p:nvSpPr>
          <p:cNvPr id="9" name="Légende : encadrée 8">
            <a:extLst>
              <a:ext uri="{FF2B5EF4-FFF2-40B4-BE49-F238E27FC236}">
                <a16:creationId xmlns:a16="http://schemas.microsoft.com/office/drawing/2014/main" id="{1D9ABC94-1093-42E1-B2D7-EB4FC7F2418F}"/>
              </a:ext>
            </a:extLst>
          </p:cNvPr>
          <p:cNvSpPr/>
          <p:nvPr/>
        </p:nvSpPr>
        <p:spPr>
          <a:xfrm>
            <a:off x="64008" y="3556722"/>
            <a:ext cx="1792224" cy="1106424"/>
          </a:xfrm>
          <a:prstGeom prst="borderCallout1">
            <a:avLst>
              <a:gd name="adj1" fmla="val 102386"/>
              <a:gd name="adj2" fmla="val 48005"/>
              <a:gd name="adj3" fmla="val 154814"/>
              <a:gd name="adj4" fmla="val 7891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Le </a:t>
            </a:r>
            <a:r>
              <a:rPr lang="fr-FR" sz="2400" b="1" dirty="0"/>
              <a:t>P</a:t>
            </a:r>
            <a:r>
              <a:rPr lang="fr-FR" dirty="0"/>
              <a:t>ilotage de la </a:t>
            </a:r>
            <a:r>
              <a:rPr lang="fr-FR" sz="2400" b="1" dirty="0"/>
              <a:t>P</a:t>
            </a:r>
            <a:r>
              <a:rPr lang="fr-FR" dirty="0"/>
              <a:t>erformance </a:t>
            </a:r>
            <a:r>
              <a:rPr lang="fr-FR" sz="2400" b="1" dirty="0"/>
              <a:t>G</a:t>
            </a:r>
            <a:r>
              <a:rPr lang="fr-FR" dirty="0"/>
              <a:t>lobale </a:t>
            </a:r>
          </a:p>
        </p:txBody>
      </p:sp>
      <p:sp>
        <p:nvSpPr>
          <p:cNvPr id="14" name="Légende : encadrée 13">
            <a:extLst>
              <a:ext uri="{FF2B5EF4-FFF2-40B4-BE49-F238E27FC236}">
                <a16:creationId xmlns:a16="http://schemas.microsoft.com/office/drawing/2014/main" id="{53545D4C-10C7-4E81-A337-A67A0DDCBF35}"/>
              </a:ext>
            </a:extLst>
          </p:cNvPr>
          <p:cNvSpPr/>
          <p:nvPr/>
        </p:nvSpPr>
        <p:spPr>
          <a:xfrm>
            <a:off x="1331976" y="2272266"/>
            <a:ext cx="1411224" cy="839196"/>
          </a:xfrm>
          <a:prstGeom prst="borderCallout1">
            <a:avLst>
              <a:gd name="adj1" fmla="val 103383"/>
              <a:gd name="adj2" fmla="val 53465"/>
              <a:gd name="adj3" fmla="val 231716"/>
              <a:gd name="adj4" fmla="val 13218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dirty="0"/>
              <a:t>PPG</a:t>
            </a:r>
          </a:p>
          <a:p>
            <a:pPr algn="ctr"/>
            <a:r>
              <a:rPr lang="fr-FR" dirty="0"/>
              <a:t>1</a:t>
            </a:r>
            <a:r>
              <a:rPr lang="fr-FR" baseline="30000" dirty="0"/>
              <a:t>er</a:t>
            </a:r>
            <a:r>
              <a:rPr lang="fr-FR" dirty="0"/>
              <a:t> cycle </a:t>
            </a:r>
          </a:p>
          <a:p>
            <a:pPr algn="ctr"/>
            <a:r>
              <a:rPr lang="fr-FR" dirty="0"/>
              <a:t>4 actions  </a:t>
            </a:r>
          </a:p>
        </p:txBody>
      </p:sp>
      <p:sp>
        <p:nvSpPr>
          <p:cNvPr id="16" name="Légende : encadrée 15">
            <a:extLst>
              <a:ext uri="{FF2B5EF4-FFF2-40B4-BE49-F238E27FC236}">
                <a16:creationId xmlns:a16="http://schemas.microsoft.com/office/drawing/2014/main" id="{1016AFF0-6527-4DA2-A7CF-CEE53E3257BF}"/>
              </a:ext>
            </a:extLst>
          </p:cNvPr>
          <p:cNvSpPr/>
          <p:nvPr/>
        </p:nvSpPr>
        <p:spPr>
          <a:xfrm>
            <a:off x="2895600" y="1002824"/>
            <a:ext cx="2033016" cy="1672052"/>
          </a:xfrm>
          <a:prstGeom prst="borderCallout1">
            <a:avLst>
              <a:gd name="adj1" fmla="val 103383"/>
              <a:gd name="adj2" fmla="val 53465"/>
              <a:gd name="adj3" fmla="val 141354"/>
              <a:gd name="adj4" fmla="val 8596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dirty="0"/>
              <a:t>PPG</a:t>
            </a:r>
          </a:p>
          <a:p>
            <a:pPr algn="ctr"/>
            <a:r>
              <a:rPr lang="fr-FR" dirty="0"/>
              <a:t>2</a:t>
            </a:r>
            <a:r>
              <a:rPr lang="fr-FR" baseline="30000" dirty="0"/>
              <a:t>er</a:t>
            </a:r>
            <a:r>
              <a:rPr lang="fr-FR" dirty="0"/>
              <a:t> cycle </a:t>
            </a:r>
          </a:p>
          <a:p>
            <a:pPr algn="ctr"/>
            <a:r>
              <a:rPr lang="fr-FR" dirty="0"/>
              <a:t>5 actions  </a:t>
            </a:r>
          </a:p>
          <a:p>
            <a:pPr algn="ctr"/>
            <a:r>
              <a:rPr lang="fr-FR" dirty="0"/>
              <a:t>dont le </a:t>
            </a:r>
            <a:r>
              <a:rPr lang="fr-FR" b="1" dirty="0"/>
              <a:t>PE</a:t>
            </a:r>
            <a:r>
              <a:rPr lang="fr-FR" dirty="0"/>
              <a:t> et la </a:t>
            </a:r>
            <a:r>
              <a:rPr lang="fr-FR" b="1" dirty="0"/>
              <a:t>charte des valeurs </a:t>
            </a:r>
          </a:p>
        </p:txBody>
      </p:sp>
      <p:sp>
        <p:nvSpPr>
          <p:cNvPr id="17" name="Légende : encadrée 16">
            <a:extLst>
              <a:ext uri="{FF2B5EF4-FFF2-40B4-BE49-F238E27FC236}">
                <a16:creationId xmlns:a16="http://schemas.microsoft.com/office/drawing/2014/main" id="{76745E58-4E50-475B-8100-A22A51B781EB}"/>
              </a:ext>
            </a:extLst>
          </p:cNvPr>
          <p:cNvSpPr/>
          <p:nvPr/>
        </p:nvSpPr>
        <p:spPr>
          <a:xfrm>
            <a:off x="5852700" y="4614387"/>
            <a:ext cx="2336024" cy="1052602"/>
          </a:xfrm>
          <a:prstGeom prst="borderCallout1">
            <a:avLst>
              <a:gd name="adj1" fmla="val -3542"/>
              <a:gd name="adj2" fmla="val 48709"/>
              <a:gd name="adj3" fmla="val -151975"/>
              <a:gd name="adj4" fmla="val 66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t>Projet d’établissement</a:t>
            </a:r>
          </a:p>
          <a:p>
            <a:pPr algn="ctr"/>
            <a:r>
              <a:rPr lang="fr-FR" sz="1100" b="1" dirty="0"/>
              <a:t>et</a:t>
            </a:r>
            <a:endParaRPr lang="fr-FR" sz="100" b="1" dirty="0"/>
          </a:p>
          <a:p>
            <a:pPr algn="ctr"/>
            <a:r>
              <a:rPr lang="fr-FR" sz="2000" b="1" dirty="0"/>
              <a:t>Charte des valeurs </a:t>
            </a:r>
            <a:endParaRPr lang="fr-FR" sz="1600" dirty="0"/>
          </a:p>
        </p:txBody>
      </p:sp>
      <p:sp>
        <p:nvSpPr>
          <p:cNvPr id="18" name="Légende : encadrée 17">
            <a:extLst>
              <a:ext uri="{FF2B5EF4-FFF2-40B4-BE49-F238E27FC236}">
                <a16:creationId xmlns:a16="http://schemas.microsoft.com/office/drawing/2014/main" id="{D2C2EE54-2E57-4C54-A07A-4B60A1F210D6}"/>
              </a:ext>
            </a:extLst>
          </p:cNvPr>
          <p:cNvSpPr/>
          <p:nvPr/>
        </p:nvSpPr>
        <p:spPr>
          <a:xfrm>
            <a:off x="5846552" y="886985"/>
            <a:ext cx="2638679" cy="1356628"/>
          </a:xfrm>
          <a:prstGeom prst="borderCallout1">
            <a:avLst>
              <a:gd name="adj1" fmla="val 99309"/>
              <a:gd name="adj2" fmla="val 49441"/>
              <a:gd name="adj3" fmla="val 143644"/>
              <a:gd name="adj4" fmla="val 706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a:t>Construction référentiel de formation managériale</a:t>
            </a:r>
            <a:endParaRPr lang="fr-FR" sz="1600" dirty="0"/>
          </a:p>
        </p:txBody>
      </p:sp>
      <p:sp>
        <p:nvSpPr>
          <p:cNvPr id="12" name="Phylactère : pensées 11">
            <a:extLst>
              <a:ext uri="{FF2B5EF4-FFF2-40B4-BE49-F238E27FC236}">
                <a16:creationId xmlns:a16="http://schemas.microsoft.com/office/drawing/2014/main" id="{BC27246C-6AA9-4F0D-BFFC-9278AC703E39}"/>
              </a:ext>
            </a:extLst>
          </p:cNvPr>
          <p:cNvSpPr/>
          <p:nvPr/>
        </p:nvSpPr>
        <p:spPr>
          <a:xfrm>
            <a:off x="14164" y="3022214"/>
            <a:ext cx="1587291" cy="623756"/>
          </a:xfrm>
          <a:prstGeom prst="cloudCallout">
            <a:avLst>
              <a:gd name="adj1" fmla="val -21398"/>
              <a:gd name="adj2" fmla="val 39643"/>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tx1"/>
                </a:solidFill>
              </a:rPr>
              <a:t>90 personnes</a:t>
            </a:r>
          </a:p>
        </p:txBody>
      </p:sp>
      <p:sp>
        <p:nvSpPr>
          <p:cNvPr id="20" name="Phylactère : pensées 19">
            <a:extLst>
              <a:ext uri="{FF2B5EF4-FFF2-40B4-BE49-F238E27FC236}">
                <a16:creationId xmlns:a16="http://schemas.microsoft.com/office/drawing/2014/main" id="{F9FFCA9F-9877-41AF-8F8B-DBE73162432D}"/>
              </a:ext>
            </a:extLst>
          </p:cNvPr>
          <p:cNvSpPr/>
          <p:nvPr/>
        </p:nvSpPr>
        <p:spPr>
          <a:xfrm>
            <a:off x="1126684" y="1680904"/>
            <a:ext cx="1587291" cy="623756"/>
          </a:xfrm>
          <a:prstGeom prst="cloudCallout">
            <a:avLst>
              <a:gd name="adj1" fmla="val -21398"/>
              <a:gd name="adj2" fmla="val 39643"/>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tx1"/>
                </a:solidFill>
              </a:rPr>
              <a:t>25 personnes</a:t>
            </a:r>
          </a:p>
        </p:txBody>
      </p:sp>
      <p:sp>
        <p:nvSpPr>
          <p:cNvPr id="21" name="Phylactère : pensées 20">
            <a:extLst>
              <a:ext uri="{FF2B5EF4-FFF2-40B4-BE49-F238E27FC236}">
                <a16:creationId xmlns:a16="http://schemas.microsoft.com/office/drawing/2014/main" id="{ABE6C728-E8D9-40C5-A95E-A519F8569120}"/>
              </a:ext>
            </a:extLst>
          </p:cNvPr>
          <p:cNvSpPr/>
          <p:nvPr/>
        </p:nvSpPr>
        <p:spPr>
          <a:xfrm>
            <a:off x="2713975" y="611888"/>
            <a:ext cx="1587291" cy="623756"/>
          </a:xfrm>
          <a:prstGeom prst="cloudCallout">
            <a:avLst>
              <a:gd name="adj1" fmla="val -21398"/>
              <a:gd name="adj2" fmla="val 39643"/>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tx1"/>
                </a:solidFill>
              </a:rPr>
              <a:t>30 personnes</a:t>
            </a:r>
          </a:p>
        </p:txBody>
      </p:sp>
      <p:sp>
        <p:nvSpPr>
          <p:cNvPr id="22" name="Phylactère : pensées 21">
            <a:extLst>
              <a:ext uri="{FF2B5EF4-FFF2-40B4-BE49-F238E27FC236}">
                <a16:creationId xmlns:a16="http://schemas.microsoft.com/office/drawing/2014/main" id="{BD0EBF53-0BEC-40D8-9975-27AD2221D605}"/>
              </a:ext>
            </a:extLst>
          </p:cNvPr>
          <p:cNvSpPr/>
          <p:nvPr/>
        </p:nvSpPr>
        <p:spPr>
          <a:xfrm>
            <a:off x="5931497" y="492800"/>
            <a:ext cx="1930550" cy="623756"/>
          </a:xfrm>
          <a:prstGeom prst="cloudCallout">
            <a:avLst>
              <a:gd name="adj1" fmla="val -21398"/>
              <a:gd name="adj2" fmla="val 39643"/>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tx1"/>
                </a:solidFill>
              </a:rPr>
              <a:t>2x 50 personnes</a:t>
            </a:r>
          </a:p>
        </p:txBody>
      </p:sp>
      <p:sp>
        <p:nvSpPr>
          <p:cNvPr id="24" name="Phylactère : pensées 23">
            <a:extLst>
              <a:ext uri="{FF2B5EF4-FFF2-40B4-BE49-F238E27FC236}">
                <a16:creationId xmlns:a16="http://schemas.microsoft.com/office/drawing/2014/main" id="{238472B5-615C-4B58-9D26-9A4C940CDBF8}"/>
              </a:ext>
            </a:extLst>
          </p:cNvPr>
          <p:cNvSpPr/>
          <p:nvPr/>
        </p:nvSpPr>
        <p:spPr>
          <a:xfrm>
            <a:off x="6129113" y="5659137"/>
            <a:ext cx="1922877" cy="623756"/>
          </a:xfrm>
          <a:prstGeom prst="cloudCallout">
            <a:avLst>
              <a:gd name="adj1" fmla="val -21398"/>
              <a:gd name="adj2" fmla="val 39643"/>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tx1"/>
                </a:solidFill>
              </a:rPr>
              <a:t>2000 personnes</a:t>
            </a:r>
          </a:p>
        </p:txBody>
      </p:sp>
      <p:sp>
        <p:nvSpPr>
          <p:cNvPr id="19" name="Rectangle 18">
            <a:extLst>
              <a:ext uri="{FF2B5EF4-FFF2-40B4-BE49-F238E27FC236}">
                <a16:creationId xmlns:a16="http://schemas.microsoft.com/office/drawing/2014/main" id="{FAA2FE85-EE77-426A-A824-A5325AF69527}"/>
              </a:ext>
            </a:extLst>
          </p:cNvPr>
          <p:cNvSpPr/>
          <p:nvPr/>
        </p:nvSpPr>
        <p:spPr>
          <a:xfrm>
            <a:off x="4849906" y="6300930"/>
            <a:ext cx="403412" cy="4205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5" name="Connecteur droit 4">
            <a:extLst>
              <a:ext uri="{FF2B5EF4-FFF2-40B4-BE49-F238E27FC236}">
                <a16:creationId xmlns:a16="http://schemas.microsoft.com/office/drawing/2014/main" id="{D9DCC2F2-55D8-43C6-BDAC-5A83D0083157}"/>
              </a:ext>
            </a:extLst>
          </p:cNvPr>
          <p:cNvCxnSpPr/>
          <p:nvPr/>
        </p:nvCxnSpPr>
        <p:spPr>
          <a:xfrm flipV="1">
            <a:off x="6992471" y="3133724"/>
            <a:ext cx="242047" cy="1447740"/>
          </a:xfrm>
          <a:prstGeom prst="line">
            <a:avLst/>
          </a:prstGeom>
          <a:ln w="9525"/>
        </p:spPr>
        <p:style>
          <a:lnRef idx="2">
            <a:schemeClr val="accent4"/>
          </a:lnRef>
          <a:fillRef idx="0">
            <a:schemeClr val="accent4"/>
          </a:fillRef>
          <a:effectRef idx="1">
            <a:schemeClr val="accent4"/>
          </a:effectRef>
          <a:fontRef idx="minor">
            <a:schemeClr val="tx1"/>
          </a:fontRef>
        </p:style>
      </p:cxnSp>
      <p:sp>
        <p:nvSpPr>
          <p:cNvPr id="23" name="Phylactère : pensées 22">
            <a:extLst>
              <a:ext uri="{FF2B5EF4-FFF2-40B4-BE49-F238E27FC236}">
                <a16:creationId xmlns:a16="http://schemas.microsoft.com/office/drawing/2014/main" id="{DC583054-DD48-49D5-9DAA-111758D5754A}"/>
              </a:ext>
            </a:extLst>
          </p:cNvPr>
          <p:cNvSpPr/>
          <p:nvPr/>
        </p:nvSpPr>
        <p:spPr>
          <a:xfrm>
            <a:off x="6804769" y="4039390"/>
            <a:ext cx="1639984" cy="623756"/>
          </a:xfrm>
          <a:prstGeom prst="cloudCallout">
            <a:avLst>
              <a:gd name="adj1" fmla="val -21398"/>
              <a:gd name="adj2" fmla="val 39643"/>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tx1"/>
                </a:solidFill>
              </a:rPr>
              <a:t>170 personnes</a:t>
            </a:r>
          </a:p>
        </p:txBody>
      </p:sp>
    </p:spTree>
    <p:extLst>
      <p:ext uri="{BB962C8B-B14F-4D97-AF65-F5344CB8AC3E}">
        <p14:creationId xmlns:p14="http://schemas.microsoft.com/office/powerpoint/2010/main" val="67395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4"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300930"/>
            <a:ext cx="9262153" cy="650252"/>
          </a:xfrm>
          <a:prstGeom prst="rect">
            <a:avLst/>
          </a:prstGeom>
        </p:spPr>
      </p:pic>
      <p:sp>
        <p:nvSpPr>
          <p:cNvPr id="2" name="Espace réservé du numéro de diapositive 1">
            <a:extLst>
              <a:ext uri="{FF2B5EF4-FFF2-40B4-BE49-F238E27FC236}">
                <a16:creationId xmlns:a16="http://schemas.microsoft.com/office/drawing/2014/main" id="{606CDC75-827E-41A0-A9ED-78F39FFDA7FC}"/>
              </a:ext>
            </a:extLst>
          </p:cNvPr>
          <p:cNvSpPr>
            <a:spLocks noGrp="1"/>
          </p:cNvSpPr>
          <p:nvPr>
            <p:ph type="sldNum" sz="quarter" idx="12"/>
          </p:nvPr>
        </p:nvSpPr>
        <p:spPr/>
        <p:txBody>
          <a:bodyPr/>
          <a:lstStyle/>
          <a:p>
            <a:fld id="{B9389822-7A87-A044-B4A4-CEC60F70ADED}" type="slidenum">
              <a:rPr lang="fr-FR" smtClean="0"/>
              <a:t>4</a:t>
            </a:fld>
            <a:endParaRPr lang="fr-FR" dirty="0"/>
          </a:p>
        </p:txBody>
      </p:sp>
      <p:sp>
        <p:nvSpPr>
          <p:cNvPr id="5" name="ZoneTexte 4">
            <a:extLst>
              <a:ext uri="{FF2B5EF4-FFF2-40B4-BE49-F238E27FC236}">
                <a16:creationId xmlns:a16="http://schemas.microsoft.com/office/drawing/2014/main" id="{EB944D6D-F34C-488A-9712-6D98283D37CA}"/>
              </a:ext>
            </a:extLst>
          </p:cNvPr>
          <p:cNvSpPr txBox="1"/>
          <p:nvPr/>
        </p:nvSpPr>
        <p:spPr>
          <a:xfrm>
            <a:off x="1600674" y="117358"/>
            <a:ext cx="5942652" cy="369332"/>
          </a:xfrm>
          <a:prstGeom prst="rect">
            <a:avLst/>
          </a:prstGeom>
          <a:ln>
            <a:solidFill>
              <a:schemeClr val="bg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fr-FR"/>
            </a:defPPr>
            <a:lvl1pPr>
              <a:defRPr b="1">
                <a:latin typeface="Arial" panose="020B0604020202020204" pitchFamily="34" charset="0"/>
                <a:cs typeface="Times New Roman" panose="02020603050405020304" pitchFamily="18" charset="0"/>
              </a:defRPr>
            </a:lvl1pPr>
          </a:lstStyle>
          <a:p>
            <a:r>
              <a:rPr lang="fr-FR" dirty="0"/>
              <a:t>La trajectoire de cette dynamique de transformation </a:t>
            </a:r>
          </a:p>
        </p:txBody>
      </p:sp>
      <p:sp>
        <p:nvSpPr>
          <p:cNvPr id="16" name="ZoneTexte 15">
            <a:extLst>
              <a:ext uri="{FF2B5EF4-FFF2-40B4-BE49-F238E27FC236}">
                <a16:creationId xmlns:a16="http://schemas.microsoft.com/office/drawing/2014/main" id="{34C8F26D-75D8-4ED8-A734-B807902C86DD}"/>
              </a:ext>
            </a:extLst>
          </p:cNvPr>
          <p:cNvSpPr txBox="1"/>
          <p:nvPr/>
        </p:nvSpPr>
        <p:spPr>
          <a:xfrm>
            <a:off x="127000" y="1448522"/>
            <a:ext cx="8559800" cy="2814617"/>
          </a:xfrm>
          <a:prstGeom prst="rect">
            <a:avLst/>
          </a:prstGeom>
          <a:noFill/>
        </p:spPr>
        <p:txBody>
          <a:bodyPr wrap="square" rtlCol="0">
            <a:spAutoFit/>
          </a:bodyPr>
          <a:lstStyle/>
          <a:p>
            <a:pPr>
              <a:lnSpc>
                <a:spcPct val="150000"/>
              </a:lnSpc>
            </a:pPr>
            <a:r>
              <a:rPr lang="fr-FR" sz="2000" b="1" dirty="0">
                <a:solidFill>
                  <a:srgbClr val="FF0000"/>
                </a:solidFill>
              </a:rPr>
              <a:t>Pas de vision projective dès le départ : </a:t>
            </a:r>
          </a:p>
          <a:p>
            <a:pPr marL="214313" indent="-214313">
              <a:lnSpc>
                <a:spcPct val="150000"/>
              </a:lnSpc>
              <a:buFontTx/>
              <a:buChar char="-"/>
            </a:pPr>
            <a:r>
              <a:rPr lang="fr-FR" sz="2000" dirty="0"/>
              <a:t>Nécessité de procéder par le modèle du « </a:t>
            </a:r>
            <a:r>
              <a:rPr lang="fr-FR" sz="2000" b="1" dirty="0"/>
              <a:t>Changement agile </a:t>
            </a:r>
            <a:r>
              <a:rPr lang="fr-FR" sz="2000" dirty="0"/>
              <a:t>» </a:t>
            </a:r>
            <a:r>
              <a:rPr lang="fr-FR" sz="1400" dirty="0"/>
              <a:t>(David Autissier)</a:t>
            </a:r>
            <a:endParaRPr lang="fr-FR" sz="2000" dirty="0"/>
          </a:p>
          <a:p>
            <a:pPr marL="214313" indent="-214313">
              <a:lnSpc>
                <a:spcPct val="150000"/>
              </a:lnSpc>
              <a:buFontTx/>
              <a:buChar char="-"/>
            </a:pPr>
            <a:r>
              <a:rPr lang="fr-FR" sz="2000" dirty="0"/>
              <a:t>On a fait ainsi ‘’l’expérience du changement’’ : </a:t>
            </a:r>
            <a:r>
              <a:rPr lang="fr-FR" sz="2000" b="1" dirty="0"/>
              <a:t>on a appris, en faisant</a:t>
            </a:r>
            <a:r>
              <a:rPr lang="fr-FR" sz="2000" dirty="0"/>
              <a:t>.</a:t>
            </a:r>
          </a:p>
          <a:p>
            <a:pPr>
              <a:lnSpc>
                <a:spcPct val="150000"/>
              </a:lnSpc>
            </a:pPr>
            <a:endParaRPr lang="fr-FR" sz="2000" b="1" dirty="0">
              <a:solidFill>
                <a:srgbClr val="FF0000"/>
              </a:solidFill>
            </a:endParaRPr>
          </a:p>
          <a:p>
            <a:pPr>
              <a:lnSpc>
                <a:spcPct val="150000"/>
              </a:lnSpc>
            </a:pPr>
            <a:r>
              <a:rPr lang="fr-FR" sz="2000" b="1" dirty="0">
                <a:solidFill>
                  <a:srgbClr val="FF0000"/>
                </a:solidFill>
              </a:rPr>
              <a:t>	Des réussites mais aussi des manquements donc…</a:t>
            </a:r>
          </a:p>
          <a:p>
            <a:pPr>
              <a:lnSpc>
                <a:spcPct val="150000"/>
              </a:lnSpc>
            </a:pPr>
            <a:endParaRPr lang="fr-FR" sz="2000" dirty="0"/>
          </a:p>
        </p:txBody>
      </p:sp>
    </p:spTree>
    <p:extLst>
      <p:ext uri="{BB962C8B-B14F-4D97-AF65-F5344CB8AC3E}">
        <p14:creationId xmlns:p14="http://schemas.microsoft.com/office/powerpoint/2010/main" val="87299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300930"/>
            <a:ext cx="9262153" cy="650252"/>
          </a:xfrm>
          <a:prstGeom prst="rect">
            <a:avLst/>
          </a:prstGeom>
        </p:spPr>
      </p:pic>
      <p:sp>
        <p:nvSpPr>
          <p:cNvPr id="2" name="Espace réservé du numéro de diapositive 1">
            <a:extLst>
              <a:ext uri="{FF2B5EF4-FFF2-40B4-BE49-F238E27FC236}">
                <a16:creationId xmlns:a16="http://schemas.microsoft.com/office/drawing/2014/main" id="{606CDC75-827E-41A0-A9ED-78F39FFDA7FC}"/>
              </a:ext>
            </a:extLst>
          </p:cNvPr>
          <p:cNvSpPr>
            <a:spLocks noGrp="1"/>
          </p:cNvSpPr>
          <p:nvPr>
            <p:ph type="sldNum" sz="quarter" idx="12"/>
          </p:nvPr>
        </p:nvSpPr>
        <p:spPr/>
        <p:txBody>
          <a:bodyPr/>
          <a:lstStyle/>
          <a:p>
            <a:fld id="{B9389822-7A87-A044-B4A4-CEC60F70ADED}" type="slidenum">
              <a:rPr lang="fr-FR" smtClean="0"/>
              <a:t>5</a:t>
            </a:fld>
            <a:endParaRPr lang="fr-FR" dirty="0"/>
          </a:p>
        </p:txBody>
      </p:sp>
      <p:sp>
        <p:nvSpPr>
          <p:cNvPr id="5" name="ZoneTexte 4">
            <a:extLst>
              <a:ext uri="{FF2B5EF4-FFF2-40B4-BE49-F238E27FC236}">
                <a16:creationId xmlns:a16="http://schemas.microsoft.com/office/drawing/2014/main" id="{EB944D6D-F34C-488A-9712-6D98283D37CA}"/>
              </a:ext>
            </a:extLst>
          </p:cNvPr>
          <p:cNvSpPr txBox="1"/>
          <p:nvPr/>
        </p:nvSpPr>
        <p:spPr>
          <a:xfrm>
            <a:off x="1600674" y="117358"/>
            <a:ext cx="5942652" cy="369332"/>
          </a:xfrm>
          <a:prstGeom prst="rect">
            <a:avLst/>
          </a:prstGeom>
          <a:ln>
            <a:solidFill>
              <a:schemeClr val="bg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fr-FR"/>
            </a:defPPr>
            <a:lvl1pPr>
              <a:defRPr b="1">
                <a:latin typeface="Arial" panose="020B0604020202020204" pitchFamily="34" charset="0"/>
                <a:cs typeface="Times New Roman" panose="02020603050405020304" pitchFamily="18" charset="0"/>
              </a:defRPr>
            </a:lvl1pPr>
          </a:lstStyle>
          <a:p>
            <a:r>
              <a:rPr lang="fr-FR" dirty="0"/>
              <a:t>La trajectoire de cette dynamique de transformation </a:t>
            </a:r>
          </a:p>
        </p:txBody>
      </p:sp>
      <p:sp>
        <p:nvSpPr>
          <p:cNvPr id="16" name="ZoneTexte 15">
            <a:extLst>
              <a:ext uri="{FF2B5EF4-FFF2-40B4-BE49-F238E27FC236}">
                <a16:creationId xmlns:a16="http://schemas.microsoft.com/office/drawing/2014/main" id="{34C8F26D-75D8-4ED8-A734-B807902C86DD}"/>
              </a:ext>
            </a:extLst>
          </p:cNvPr>
          <p:cNvSpPr txBox="1"/>
          <p:nvPr/>
        </p:nvSpPr>
        <p:spPr>
          <a:xfrm>
            <a:off x="127000" y="523874"/>
            <a:ext cx="8921750" cy="2352952"/>
          </a:xfrm>
          <a:prstGeom prst="rect">
            <a:avLst/>
          </a:prstGeom>
          <a:noFill/>
        </p:spPr>
        <p:txBody>
          <a:bodyPr wrap="square" rtlCol="0">
            <a:spAutoFit/>
          </a:bodyPr>
          <a:lstStyle/>
          <a:p>
            <a:pPr>
              <a:lnSpc>
                <a:spcPct val="150000"/>
              </a:lnSpc>
            </a:pPr>
            <a:r>
              <a:rPr lang="fr-FR" sz="2000" b="1" dirty="0">
                <a:solidFill>
                  <a:srgbClr val="FF0000"/>
                </a:solidFill>
              </a:rPr>
              <a:t>Des réussites et des manquements…</a:t>
            </a:r>
          </a:p>
          <a:p>
            <a:pPr marL="214313" indent="-214313">
              <a:lnSpc>
                <a:spcPct val="150000"/>
              </a:lnSpc>
              <a:buFontTx/>
              <a:buChar char="-"/>
            </a:pPr>
            <a:r>
              <a:rPr lang="fr-FR" sz="2000" b="1" dirty="0"/>
              <a:t>Ces manquements mis en évidence créent </a:t>
            </a:r>
          </a:p>
          <a:p>
            <a:pPr marL="557213" lvl="1" indent="-214313">
              <a:lnSpc>
                <a:spcPct val="150000"/>
              </a:lnSpc>
              <a:buFont typeface="Arial" panose="020B0604020202020204" pitchFamily="34" charset="0"/>
              <a:buChar char="•"/>
            </a:pPr>
            <a:r>
              <a:rPr lang="fr-FR" sz="2000" dirty="0"/>
              <a:t>une </a:t>
            </a:r>
            <a:r>
              <a:rPr lang="fr-FR" sz="2000" b="1" dirty="0"/>
              <a:t>prise de conscience </a:t>
            </a:r>
            <a:r>
              <a:rPr lang="fr-FR" sz="2000" dirty="0"/>
              <a:t>sur nos faiblesses,</a:t>
            </a:r>
          </a:p>
          <a:p>
            <a:pPr marL="557213" lvl="1" indent="-214313">
              <a:lnSpc>
                <a:spcPct val="150000"/>
              </a:lnSpc>
              <a:buFont typeface="Arial" panose="020B0604020202020204" pitchFamily="34" charset="0"/>
              <a:buChar char="•"/>
            </a:pPr>
            <a:r>
              <a:rPr lang="fr-FR" sz="2000" dirty="0"/>
              <a:t>des </a:t>
            </a:r>
            <a:r>
              <a:rPr lang="fr-FR" sz="2000" b="1" dirty="0"/>
              <a:t>fenêtres d’opportunités </a:t>
            </a:r>
            <a:r>
              <a:rPr lang="fr-FR" sz="2000" dirty="0"/>
              <a:t>:  des potentiels de situation</a:t>
            </a:r>
            <a:r>
              <a:rPr lang="fr-FR" dirty="0">
                <a:solidFill>
                  <a:schemeClr val="bg1"/>
                </a:solidFill>
                <a:latin typeface="Calibri" panose="020F0502020204030204" pitchFamily="34" charset="0"/>
              </a:rPr>
              <a:t>, </a:t>
            </a:r>
            <a:r>
              <a:rPr lang="fr-FR" sz="2000" dirty="0"/>
              <a:t>des occasions d’agir, de rebondir.</a:t>
            </a:r>
          </a:p>
        </p:txBody>
      </p:sp>
      <p:sp>
        <p:nvSpPr>
          <p:cNvPr id="6" name="ZoneTexte 5">
            <a:extLst>
              <a:ext uri="{FF2B5EF4-FFF2-40B4-BE49-F238E27FC236}">
                <a16:creationId xmlns:a16="http://schemas.microsoft.com/office/drawing/2014/main" id="{4D3CD971-4B1A-4C9F-9505-6FE9A1B797D7}"/>
              </a:ext>
            </a:extLst>
          </p:cNvPr>
          <p:cNvSpPr txBox="1"/>
          <p:nvPr/>
        </p:nvSpPr>
        <p:spPr>
          <a:xfrm>
            <a:off x="127000" y="2977701"/>
            <a:ext cx="8921750" cy="1785104"/>
          </a:xfrm>
          <a:prstGeom prst="rect">
            <a:avLst/>
          </a:prstGeom>
          <a:noFill/>
        </p:spPr>
        <p:txBody>
          <a:bodyPr wrap="square" rtlCol="0">
            <a:spAutoFit/>
          </a:bodyPr>
          <a:lstStyle/>
          <a:p>
            <a:pPr marL="214313" indent="-214313">
              <a:buFontTx/>
              <a:buChar char="-"/>
            </a:pPr>
            <a:r>
              <a:rPr lang="fr-FR" sz="2000" b="1" dirty="0"/>
              <a:t>Cela aboutit à de nouvelles initiatives pour continuer la dynamique de transformations.</a:t>
            </a:r>
          </a:p>
          <a:p>
            <a:pPr marL="557213" lvl="1" indent="-214313">
              <a:lnSpc>
                <a:spcPct val="150000"/>
              </a:lnSpc>
              <a:buFont typeface="Arial" panose="020B0604020202020204" pitchFamily="34" charset="0"/>
              <a:buChar char="•"/>
            </a:pPr>
            <a:r>
              <a:rPr lang="fr-FR" sz="2000" dirty="0"/>
              <a:t>On assiste à un cycle de transformations progressif et permanent </a:t>
            </a:r>
          </a:p>
          <a:p>
            <a:pPr marL="557213" lvl="1" indent="-214313">
              <a:buFont typeface="Arial" panose="020B0604020202020204" pitchFamily="34" charset="0"/>
              <a:buChar char="•"/>
            </a:pPr>
            <a:r>
              <a:rPr lang="fr-FR" sz="2000" dirty="0"/>
              <a:t>Avec plusieurs actions supports </a:t>
            </a:r>
          </a:p>
          <a:p>
            <a:pPr marL="1014413" lvl="2" indent="-214313">
              <a:buFont typeface="Arial" panose="020B0604020202020204" pitchFamily="34" charset="0"/>
              <a:buChar char="•"/>
            </a:pPr>
            <a:r>
              <a:rPr lang="fr-FR" dirty="0"/>
              <a:t>Ce qui est sources de confusions pour les autres acteurs</a:t>
            </a:r>
            <a:r>
              <a:rPr lang="fr-FR" sz="2000" i="1" dirty="0"/>
              <a:t>.(</a:t>
            </a:r>
            <a:r>
              <a:rPr lang="fr-FR" sz="1600" i="1" dirty="0"/>
              <a:t>résistance au changement)</a:t>
            </a:r>
            <a:endParaRPr lang="fr-FR" sz="2000" dirty="0"/>
          </a:p>
        </p:txBody>
      </p:sp>
      <p:sp>
        <p:nvSpPr>
          <p:cNvPr id="7" name="ZoneTexte 6">
            <a:extLst>
              <a:ext uri="{FF2B5EF4-FFF2-40B4-BE49-F238E27FC236}">
                <a16:creationId xmlns:a16="http://schemas.microsoft.com/office/drawing/2014/main" id="{8B9B0CA7-103A-449D-802F-D1A57057E36E}"/>
              </a:ext>
            </a:extLst>
          </p:cNvPr>
          <p:cNvSpPr txBox="1"/>
          <p:nvPr/>
        </p:nvSpPr>
        <p:spPr>
          <a:xfrm>
            <a:off x="222250" y="4818225"/>
            <a:ext cx="8921750" cy="1891287"/>
          </a:xfrm>
          <a:prstGeom prst="rect">
            <a:avLst/>
          </a:prstGeom>
          <a:noFill/>
        </p:spPr>
        <p:txBody>
          <a:bodyPr wrap="square" rtlCol="0">
            <a:spAutoFit/>
          </a:bodyPr>
          <a:lstStyle/>
          <a:p>
            <a:pPr marL="214313" indent="-214313">
              <a:lnSpc>
                <a:spcPct val="150000"/>
              </a:lnSpc>
              <a:buFontTx/>
              <a:buChar char="-"/>
            </a:pPr>
            <a:r>
              <a:rPr lang="fr-FR" sz="2000" b="1" dirty="0"/>
              <a:t>Mais de cette expérience, quels enseignements pouvons-nous tirer ?</a:t>
            </a:r>
          </a:p>
          <a:p>
            <a:pPr marL="557213" lvl="1" indent="-214313">
              <a:lnSpc>
                <a:spcPct val="150000"/>
              </a:lnSpc>
              <a:buFont typeface="Arial" panose="020B0604020202020204" pitchFamily="34" charset="0"/>
              <a:buChar char="•"/>
            </a:pPr>
            <a:r>
              <a:rPr lang="fr-FR" sz="2000" dirty="0"/>
              <a:t>Les éléments structurants de ce projet de transformations ?</a:t>
            </a:r>
          </a:p>
          <a:p>
            <a:pPr marL="557213" lvl="1" indent="-214313">
              <a:lnSpc>
                <a:spcPct val="150000"/>
              </a:lnSpc>
              <a:buFont typeface="Arial" panose="020B0604020202020204" pitchFamily="34" charset="0"/>
              <a:buChar char="•"/>
            </a:pPr>
            <a:r>
              <a:rPr lang="fr-FR" sz="2000" dirty="0"/>
              <a:t>Comment mettre en cohérence toutes ces initiatives ?</a:t>
            </a:r>
          </a:p>
          <a:p>
            <a:pPr>
              <a:lnSpc>
                <a:spcPct val="150000"/>
              </a:lnSpc>
            </a:pPr>
            <a:endParaRPr lang="fr-FR" sz="2000" dirty="0"/>
          </a:p>
        </p:txBody>
      </p:sp>
    </p:spTree>
    <p:extLst>
      <p:ext uri="{BB962C8B-B14F-4D97-AF65-F5344CB8AC3E}">
        <p14:creationId xmlns:p14="http://schemas.microsoft.com/office/powerpoint/2010/main" val="42779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517506"/>
            <a:ext cx="9262153" cy="650252"/>
          </a:xfrm>
          <a:prstGeom prst="rect">
            <a:avLst/>
          </a:prstGeom>
        </p:spPr>
      </p:pic>
      <p:sp>
        <p:nvSpPr>
          <p:cNvPr id="2" name="Espace réservé du numéro de diapositive 1">
            <a:extLst>
              <a:ext uri="{FF2B5EF4-FFF2-40B4-BE49-F238E27FC236}">
                <a16:creationId xmlns:a16="http://schemas.microsoft.com/office/drawing/2014/main" id="{606CDC75-827E-41A0-A9ED-78F39FFDA7FC}"/>
              </a:ext>
            </a:extLst>
          </p:cNvPr>
          <p:cNvSpPr>
            <a:spLocks noGrp="1"/>
          </p:cNvSpPr>
          <p:nvPr>
            <p:ph type="sldNum" sz="quarter" idx="12"/>
          </p:nvPr>
        </p:nvSpPr>
        <p:spPr/>
        <p:txBody>
          <a:bodyPr/>
          <a:lstStyle/>
          <a:p>
            <a:fld id="{B9389822-7A87-A044-B4A4-CEC60F70ADED}" type="slidenum">
              <a:rPr lang="fr-FR" smtClean="0"/>
              <a:t>6</a:t>
            </a:fld>
            <a:endParaRPr lang="fr-FR" dirty="0"/>
          </a:p>
        </p:txBody>
      </p:sp>
      <p:sp>
        <p:nvSpPr>
          <p:cNvPr id="5" name="ZoneTexte 4">
            <a:extLst>
              <a:ext uri="{FF2B5EF4-FFF2-40B4-BE49-F238E27FC236}">
                <a16:creationId xmlns:a16="http://schemas.microsoft.com/office/drawing/2014/main" id="{EB944D6D-F34C-488A-9712-6D98283D37CA}"/>
              </a:ext>
            </a:extLst>
          </p:cNvPr>
          <p:cNvSpPr txBox="1"/>
          <p:nvPr/>
        </p:nvSpPr>
        <p:spPr>
          <a:xfrm>
            <a:off x="1208166" y="98667"/>
            <a:ext cx="6647974" cy="738664"/>
          </a:xfrm>
          <a:prstGeom prst="rect">
            <a:avLst/>
          </a:prstGeom>
          <a:ln>
            <a:solidFill>
              <a:schemeClr val="bg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fr-FR"/>
            </a:defPPr>
            <a:lvl1pPr>
              <a:defRPr b="1">
                <a:latin typeface="Arial" panose="020B0604020202020204" pitchFamily="34" charset="0"/>
                <a:cs typeface="Times New Roman" panose="02020603050405020304" pitchFamily="18" charset="0"/>
              </a:defRPr>
            </a:lvl1pPr>
          </a:lstStyle>
          <a:p>
            <a:pPr algn="ctr"/>
            <a:r>
              <a:rPr lang="fr-FR" sz="2400" dirty="0"/>
              <a:t>L’écosystème 4D</a:t>
            </a:r>
            <a:r>
              <a:rPr lang="fr-FR" dirty="0"/>
              <a:t>, </a:t>
            </a:r>
          </a:p>
          <a:p>
            <a:pPr algn="ctr"/>
            <a:r>
              <a:rPr lang="fr-FR" dirty="0"/>
              <a:t>recette de la performance organisationnelle et managériale</a:t>
            </a:r>
          </a:p>
        </p:txBody>
      </p:sp>
      <p:sp>
        <p:nvSpPr>
          <p:cNvPr id="17" name="ZoneTexte 16">
            <a:extLst>
              <a:ext uri="{FF2B5EF4-FFF2-40B4-BE49-F238E27FC236}">
                <a16:creationId xmlns:a16="http://schemas.microsoft.com/office/drawing/2014/main" id="{22DE3134-8FE2-4800-AE09-3DBDC8FCACAF}"/>
              </a:ext>
            </a:extLst>
          </p:cNvPr>
          <p:cNvSpPr txBox="1"/>
          <p:nvPr/>
        </p:nvSpPr>
        <p:spPr>
          <a:xfrm>
            <a:off x="1551561" y="999136"/>
            <a:ext cx="5223754" cy="1138773"/>
          </a:xfrm>
          <a:prstGeom prst="rect">
            <a:avLst/>
          </a:prstGeom>
          <a:solidFill>
            <a:schemeClr val="bg2">
              <a:lumMod val="90000"/>
            </a:schemeClr>
          </a:solidFill>
          <a:ln>
            <a:solidFill>
              <a:schemeClr val="bg2">
                <a:lumMod val="50000"/>
              </a:schemeClr>
            </a:solidFill>
          </a:ln>
          <a:effectLst>
            <a:glow rad="101600">
              <a:schemeClr val="accent6">
                <a:satMod val="175000"/>
                <a:alpha val="40000"/>
              </a:schemeClr>
            </a:glow>
            <a:outerShdw blurRad="50800" dist="38100" dir="2700000" algn="tl" rotWithShape="0">
              <a:prstClr val="black">
                <a:alpha val="40000"/>
              </a:prstClr>
            </a:outerShdw>
            <a:softEdge rad="12700"/>
          </a:effectLst>
        </p:spPr>
        <p:txBody>
          <a:bodyPr wrap="square">
            <a:spAutoFit/>
          </a:bodyPr>
          <a:lstStyle>
            <a:defPPr>
              <a:defRPr lang="fr-FR"/>
            </a:defPPr>
            <a:lvl1pPr algn="ctr">
              <a:defRPr sz="2400" b="1">
                <a:solidFill>
                  <a:schemeClr val="tx2"/>
                </a:solidFill>
              </a:defRPr>
            </a:lvl1pPr>
          </a:lstStyle>
          <a:p>
            <a:r>
              <a:rPr lang="fr-FR" sz="4400" dirty="0"/>
              <a:t>D</a:t>
            </a:r>
            <a:r>
              <a:rPr lang="fr-FR" dirty="0"/>
              <a:t>éfinir les valeurs de l’établissement </a:t>
            </a:r>
          </a:p>
          <a:p>
            <a:r>
              <a:rPr lang="fr-FR" dirty="0"/>
              <a:t>avec la Charte des Valeurs</a:t>
            </a:r>
          </a:p>
        </p:txBody>
      </p:sp>
      <p:sp>
        <p:nvSpPr>
          <p:cNvPr id="18" name="ZoneTexte 17">
            <a:extLst>
              <a:ext uri="{FF2B5EF4-FFF2-40B4-BE49-F238E27FC236}">
                <a16:creationId xmlns:a16="http://schemas.microsoft.com/office/drawing/2014/main" id="{3497D0E9-03B4-476B-96C0-7DC5CFBB5B4C}"/>
              </a:ext>
            </a:extLst>
          </p:cNvPr>
          <p:cNvSpPr txBox="1"/>
          <p:nvPr/>
        </p:nvSpPr>
        <p:spPr>
          <a:xfrm>
            <a:off x="3692165" y="5325443"/>
            <a:ext cx="5147035" cy="1138773"/>
          </a:xfrm>
          <a:prstGeom prst="rect">
            <a:avLst/>
          </a:prstGeom>
          <a:solidFill>
            <a:schemeClr val="bg2">
              <a:lumMod val="90000"/>
            </a:schemeClr>
          </a:solidFill>
          <a:ln>
            <a:solidFill>
              <a:schemeClr val="bg2">
                <a:lumMod val="50000"/>
              </a:schemeClr>
            </a:solidFill>
          </a:ln>
          <a:effectLst>
            <a:glow rad="101600">
              <a:schemeClr val="accent6">
                <a:satMod val="175000"/>
                <a:alpha val="40000"/>
              </a:schemeClr>
            </a:glow>
            <a:outerShdw blurRad="50800" dist="38100" dir="2700000" algn="tl" rotWithShape="0">
              <a:prstClr val="black">
                <a:alpha val="40000"/>
              </a:prstClr>
            </a:outerShdw>
            <a:softEdge rad="12700"/>
          </a:effectLst>
        </p:spPr>
        <p:txBody>
          <a:bodyPr wrap="square">
            <a:spAutoFit/>
          </a:bodyPr>
          <a:lstStyle/>
          <a:p>
            <a:pPr algn="ctr"/>
            <a:r>
              <a:rPr lang="fr-FR" sz="4400" b="1" dirty="0">
                <a:solidFill>
                  <a:schemeClr val="tx2"/>
                </a:solidFill>
              </a:rPr>
              <a:t>D</a:t>
            </a:r>
            <a:r>
              <a:rPr lang="fr-FR" sz="2400" b="1" dirty="0">
                <a:solidFill>
                  <a:schemeClr val="tx2"/>
                </a:solidFill>
              </a:rPr>
              <a:t>écliner le plan d’action</a:t>
            </a:r>
          </a:p>
          <a:p>
            <a:pPr algn="ctr"/>
            <a:r>
              <a:rPr lang="fr-FR" sz="2400" b="1" dirty="0">
                <a:solidFill>
                  <a:schemeClr val="tx2"/>
                </a:solidFill>
              </a:rPr>
              <a:t> avec le Projet d’Etablissement</a:t>
            </a:r>
            <a:endParaRPr lang="fr-FR" sz="1400" b="1" dirty="0">
              <a:solidFill>
                <a:schemeClr val="tx2"/>
              </a:solidFill>
            </a:endParaRPr>
          </a:p>
        </p:txBody>
      </p:sp>
      <p:sp>
        <p:nvSpPr>
          <p:cNvPr id="19" name="ZoneTexte 18">
            <a:extLst>
              <a:ext uri="{FF2B5EF4-FFF2-40B4-BE49-F238E27FC236}">
                <a16:creationId xmlns:a16="http://schemas.microsoft.com/office/drawing/2014/main" id="{95E062CD-5CC7-4587-A4C0-509E7155C1EE}"/>
              </a:ext>
            </a:extLst>
          </p:cNvPr>
          <p:cNvSpPr txBox="1"/>
          <p:nvPr/>
        </p:nvSpPr>
        <p:spPr>
          <a:xfrm>
            <a:off x="3318792" y="3920753"/>
            <a:ext cx="4958933" cy="1138773"/>
          </a:xfrm>
          <a:prstGeom prst="rect">
            <a:avLst/>
          </a:prstGeom>
          <a:solidFill>
            <a:schemeClr val="bg2">
              <a:lumMod val="90000"/>
            </a:schemeClr>
          </a:solidFill>
          <a:ln>
            <a:solidFill>
              <a:schemeClr val="bg2">
                <a:lumMod val="50000"/>
              </a:schemeClr>
            </a:solidFill>
          </a:ln>
          <a:effectLst>
            <a:glow rad="101600">
              <a:schemeClr val="accent6">
                <a:satMod val="175000"/>
                <a:alpha val="40000"/>
              </a:schemeClr>
            </a:glow>
            <a:outerShdw blurRad="50800" dist="38100" dir="2700000" algn="tl" rotWithShape="0">
              <a:prstClr val="black">
                <a:alpha val="40000"/>
              </a:prstClr>
            </a:outerShdw>
            <a:softEdge rad="12700"/>
          </a:effectLst>
        </p:spPr>
        <p:txBody>
          <a:bodyPr wrap="square">
            <a:spAutoFit/>
          </a:bodyPr>
          <a:lstStyle>
            <a:defPPr>
              <a:defRPr lang="fr-FR"/>
            </a:defPPr>
            <a:lvl1pPr algn="ctr">
              <a:defRPr sz="4400" b="1">
                <a:solidFill>
                  <a:schemeClr val="tx2"/>
                </a:solidFill>
              </a:defRPr>
            </a:lvl1pPr>
          </a:lstStyle>
          <a:p>
            <a:r>
              <a:rPr lang="fr-FR" dirty="0"/>
              <a:t>D</a:t>
            </a:r>
            <a:r>
              <a:rPr lang="fr-FR" sz="2400" dirty="0"/>
              <a:t>iffuser  la méthodologie </a:t>
            </a:r>
          </a:p>
          <a:p>
            <a:r>
              <a:rPr lang="fr-FR" sz="2400" dirty="0"/>
              <a:t>avec le modèle CAF </a:t>
            </a:r>
            <a:r>
              <a:rPr lang="fr-FR" sz="1200" dirty="0"/>
              <a:t>&amp;</a:t>
            </a:r>
            <a:r>
              <a:rPr lang="fr-FR" sz="2400" dirty="0"/>
              <a:t> EFQM</a:t>
            </a:r>
          </a:p>
        </p:txBody>
      </p:sp>
      <p:sp>
        <p:nvSpPr>
          <p:cNvPr id="20" name="ZoneTexte 19">
            <a:extLst>
              <a:ext uri="{FF2B5EF4-FFF2-40B4-BE49-F238E27FC236}">
                <a16:creationId xmlns:a16="http://schemas.microsoft.com/office/drawing/2014/main" id="{1D71A6A5-1E38-4ED4-878D-BCF7DEE7B923}"/>
              </a:ext>
            </a:extLst>
          </p:cNvPr>
          <p:cNvSpPr txBox="1"/>
          <p:nvPr/>
        </p:nvSpPr>
        <p:spPr>
          <a:xfrm>
            <a:off x="2049005" y="2395704"/>
            <a:ext cx="5564221" cy="1138773"/>
          </a:xfrm>
          <a:prstGeom prst="rect">
            <a:avLst/>
          </a:prstGeom>
          <a:solidFill>
            <a:schemeClr val="bg2">
              <a:lumMod val="90000"/>
            </a:schemeClr>
          </a:solidFill>
          <a:ln>
            <a:solidFill>
              <a:schemeClr val="bg2">
                <a:lumMod val="50000"/>
              </a:schemeClr>
            </a:solidFill>
          </a:ln>
          <a:effectLst>
            <a:glow rad="101600">
              <a:schemeClr val="accent6">
                <a:satMod val="175000"/>
                <a:alpha val="40000"/>
              </a:schemeClr>
            </a:glow>
            <a:outerShdw blurRad="50800" dist="38100" dir="2700000" algn="tl" rotWithShape="0">
              <a:prstClr val="black">
                <a:alpha val="40000"/>
              </a:prstClr>
            </a:outerShdw>
            <a:softEdge rad="12700"/>
          </a:effectLst>
        </p:spPr>
        <p:txBody>
          <a:bodyPr wrap="square">
            <a:spAutoFit/>
          </a:bodyPr>
          <a:lstStyle>
            <a:defPPr>
              <a:defRPr lang="fr-FR"/>
            </a:defPPr>
            <a:lvl1pPr algn="ctr">
              <a:defRPr sz="2400" b="1">
                <a:solidFill>
                  <a:schemeClr val="tx2"/>
                </a:solidFill>
              </a:defRPr>
            </a:lvl1pPr>
          </a:lstStyle>
          <a:p>
            <a:r>
              <a:rPr lang="fr-FR" sz="4400" dirty="0"/>
              <a:t>D</a:t>
            </a:r>
            <a:r>
              <a:rPr lang="fr-FR" dirty="0"/>
              <a:t>éployer la stratégie avec le SDACR </a:t>
            </a:r>
          </a:p>
          <a:p>
            <a:r>
              <a:rPr lang="fr-FR" dirty="0"/>
              <a:t>(et la Cartographie des processus.)</a:t>
            </a:r>
          </a:p>
        </p:txBody>
      </p:sp>
      <mc:AlternateContent xmlns:mc="http://schemas.openxmlformats.org/markup-compatibility/2006">
        <mc:Choice xmlns:am3d="http://schemas.microsoft.com/office/drawing/2017/model3d" Requires="am3d">
          <p:graphicFrame>
            <p:nvGraphicFramePr>
              <p:cNvPr id="9" name="Modèle 3D 8" descr="Coude angulaire 2 Bond">
                <a:extLst>
                  <a:ext uri="{FF2B5EF4-FFF2-40B4-BE49-F238E27FC236}">
                    <a16:creationId xmlns:a16="http://schemas.microsoft.com/office/drawing/2014/main" id="{FFB3B197-4550-44F0-AAB1-C212BA674D4D}"/>
                  </a:ext>
                </a:extLst>
              </p:cNvPr>
              <p:cNvGraphicFramePr>
                <a:graphicFrameLocks noChangeAspect="1"/>
              </p:cNvGraphicFramePr>
              <p:nvPr>
                <p:extLst>
                  <p:ext uri="{D42A27DB-BD31-4B8C-83A1-F6EECF244321}">
                    <p14:modId xmlns:p14="http://schemas.microsoft.com/office/powerpoint/2010/main" val="1992071789"/>
                  </p:ext>
                </p:extLst>
              </p:nvPr>
            </p:nvGraphicFramePr>
            <p:xfrm>
              <a:off x="10293" y="788087"/>
              <a:ext cx="1179198" cy="1467003"/>
            </p:xfrm>
            <a:graphic>
              <a:graphicData uri="http://schemas.microsoft.com/office/drawing/2017/model3d">
                <am3d:model3d r:embed="rId4">
                  <am3d:spPr>
                    <a:xfrm>
                      <a:off x="0" y="0"/>
                      <a:ext cx="1179198" cy="1467003"/>
                    </a:xfrm>
                    <a:prstGeom prst="rect">
                      <a:avLst/>
                    </a:prstGeom>
                  </am3d:spPr>
                  <am3d:camera>
                    <am3d:pos x="0" y="0" z="68546756"/>
                    <am3d:up dx="0" dy="36000000" dz="0"/>
                    <am3d:lookAt x="0" y="0" z="0"/>
                    <am3d:perspective fov="2700000"/>
                  </am3d:camera>
                  <am3d:trans>
                    <am3d:meterPerModelUnit n="12225" d="1000000"/>
                    <am3d:preTrans dx="334" dy="1330686" dz="146"/>
                    <am3d:scale>
                      <am3d:sx n="1000000" d="1000000"/>
                      <am3d:sy n="1000000" d="1000000"/>
                      <am3d:sz n="1000000" d="1000000"/>
                    </am3d:scale>
                    <am3d:rot ax="1632706" ay="-3284000" az="-1366421"/>
                    <am3d:postTrans dx="0" dy="0" dz="0"/>
                  </am3d:trans>
                  <am3d:raster rName="Office3DRenderer" rVer="16.0.8326">
                    <am3d:blip r:embed="rId5"/>
                  </am3d:raster>
                  <am3d:objViewport viewportSz="227445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èle 3D 8" descr="Coude angulaire 2 Bond">
                <a:extLst>
                  <a:ext uri="{FF2B5EF4-FFF2-40B4-BE49-F238E27FC236}">
                    <a16:creationId xmlns:a16="http://schemas.microsoft.com/office/drawing/2014/main" id="{FFB3B197-4550-44F0-AAB1-C212BA674D4D}"/>
                  </a:ext>
                </a:extLst>
              </p:cNvPr>
              <p:cNvPicPr>
                <a:picLocks noGrp="1" noRot="1" noChangeAspect="1" noMove="1" noResize="1" noEditPoints="1" noAdjustHandles="1" noChangeArrowheads="1" noChangeShapeType="1" noCrop="1"/>
              </p:cNvPicPr>
              <p:nvPr/>
            </p:nvPicPr>
            <p:blipFill>
              <a:blip r:embed="rId5"/>
              <a:stretch>
                <a:fillRect/>
              </a:stretch>
            </p:blipFill>
            <p:spPr>
              <a:xfrm>
                <a:off x="10293" y="788087"/>
                <a:ext cx="1179198" cy="146700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0" name="Modèle 3D 9" descr="Coude angulaire 2 Bond">
                <a:extLst>
                  <a:ext uri="{FF2B5EF4-FFF2-40B4-BE49-F238E27FC236}">
                    <a16:creationId xmlns:a16="http://schemas.microsoft.com/office/drawing/2014/main" id="{4BA43911-12F9-4DB2-B0C3-A7EA340718A9}"/>
                  </a:ext>
                </a:extLst>
              </p:cNvPr>
              <p:cNvGraphicFramePr>
                <a:graphicFrameLocks noChangeAspect="1"/>
              </p:cNvGraphicFramePr>
              <p:nvPr>
                <p:extLst>
                  <p:ext uri="{D42A27DB-BD31-4B8C-83A1-F6EECF244321}">
                    <p14:modId xmlns:p14="http://schemas.microsoft.com/office/powerpoint/2010/main" val="1358804143"/>
                  </p:ext>
                </p:extLst>
              </p:nvPr>
            </p:nvGraphicFramePr>
            <p:xfrm>
              <a:off x="743822" y="2203319"/>
              <a:ext cx="1179198" cy="1467003"/>
            </p:xfrm>
            <a:graphic>
              <a:graphicData uri="http://schemas.microsoft.com/office/drawing/2017/model3d">
                <am3d:model3d r:embed="rId4">
                  <am3d:spPr>
                    <a:xfrm>
                      <a:off x="0" y="0"/>
                      <a:ext cx="1179198" cy="1467003"/>
                    </a:xfrm>
                    <a:prstGeom prst="rect">
                      <a:avLst/>
                    </a:prstGeom>
                  </am3d:spPr>
                  <am3d:camera>
                    <am3d:pos x="0" y="0" z="68546756"/>
                    <am3d:up dx="0" dy="36000000" dz="0"/>
                    <am3d:lookAt x="0" y="0" z="0"/>
                    <am3d:perspective fov="2700000"/>
                  </am3d:camera>
                  <am3d:trans>
                    <am3d:meterPerModelUnit n="12225" d="1000000"/>
                    <am3d:preTrans dx="334" dy="1330686" dz="146"/>
                    <am3d:scale>
                      <am3d:sx n="1000000" d="1000000"/>
                      <am3d:sy n="1000000" d="1000000"/>
                      <am3d:sz n="1000000" d="1000000"/>
                    </am3d:scale>
                    <am3d:rot ax="1632706" ay="-3284000" az="-1366421"/>
                    <am3d:postTrans dx="0" dy="0" dz="0"/>
                  </am3d:trans>
                  <am3d:raster rName="Office3DRenderer" rVer="16.0.8326">
                    <am3d:blip r:embed="rId5"/>
                  </am3d:raster>
                  <am3d:objViewport viewportSz="227445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Modèle 3D 9" descr="Coude angulaire 2 Bond">
                <a:extLst>
                  <a:ext uri="{FF2B5EF4-FFF2-40B4-BE49-F238E27FC236}">
                    <a16:creationId xmlns:a16="http://schemas.microsoft.com/office/drawing/2014/main" id="{4BA43911-12F9-4DB2-B0C3-A7EA340718A9}"/>
                  </a:ext>
                </a:extLst>
              </p:cNvPr>
              <p:cNvPicPr>
                <a:picLocks noGrp="1" noRot="1" noChangeAspect="1" noMove="1" noResize="1" noEditPoints="1" noAdjustHandles="1" noChangeArrowheads="1" noChangeShapeType="1" noCrop="1"/>
              </p:cNvPicPr>
              <p:nvPr/>
            </p:nvPicPr>
            <p:blipFill>
              <a:blip r:embed="rId5"/>
              <a:stretch>
                <a:fillRect/>
              </a:stretch>
            </p:blipFill>
            <p:spPr>
              <a:xfrm>
                <a:off x="743822" y="2203319"/>
                <a:ext cx="1179198" cy="146700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1" name="Modèle 3D 10" descr="Coude angulaire 2 Bond">
                <a:extLst>
                  <a:ext uri="{FF2B5EF4-FFF2-40B4-BE49-F238E27FC236}">
                    <a16:creationId xmlns:a16="http://schemas.microsoft.com/office/drawing/2014/main" id="{EAED0B76-B078-49B6-B79B-4F55FB1BD2F3}"/>
                  </a:ext>
                </a:extLst>
              </p:cNvPr>
              <p:cNvGraphicFramePr>
                <a:graphicFrameLocks noChangeAspect="1"/>
              </p:cNvGraphicFramePr>
              <p:nvPr>
                <p:extLst>
                  <p:ext uri="{D42A27DB-BD31-4B8C-83A1-F6EECF244321}">
                    <p14:modId xmlns:p14="http://schemas.microsoft.com/office/powerpoint/2010/main" val="3901655145"/>
                  </p:ext>
                </p:extLst>
              </p:nvPr>
            </p:nvGraphicFramePr>
            <p:xfrm>
              <a:off x="1641188" y="3705279"/>
              <a:ext cx="1179198" cy="1467003"/>
            </p:xfrm>
            <a:graphic>
              <a:graphicData uri="http://schemas.microsoft.com/office/drawing/2017/model3d">
                <am3d:model3d r:embed="rId4">
                  <am3d:spPr>
                    <a:xfrm>
                      <a:off x="0" y="0"/>
                      <a:ext cx="1179198" cy="1467003"/>
                    </a:xfrm>
                    <a:prstGeom prst="rect">
                      <a:avLst/>
                    </a:prstGeom>
                  </am3d:spPr>
                  <am3d:camera>
                    <am3d:pos x="0" y="0" z="68546756"/>
                    <am3d:up dx="0" dy="36000000" dz="0"/>
                    <am3d:lookAt x="0" y="0" z="0"/>
                    <am3d:perspective fov="2700000"/>
                  </am3d:camera>
                  <am3d:trans>
                    <am3d:meterPerModelUnit n="12225" d="1000000"/>
                    <am3d:preTrans dx="334" dy="1330686" dz="146"/>
                    <am3d:scale>
                      <am3d:sx n="1000000" d="1000000"/>
                      <am3d:sy n="1000000" d="1000000"/>
                      <am3d:sz n="1000000" d="1000000"/>
                    </am3d:scale>
                    <am3d:rot ax="1632706" ay="-3284000" az="-1366421"/>
                    <am3d:postTrans dx="0" dy="0" dz="0"/>
                  </am3d:trans>
                  <am3d:raster rName="Office3DRenderer" rVer="16.0.8326">
                    <am3d:blip r:embed="rId5"/>
                  </am3d:raster>
                  <am3d:objViewport viewportSz="227445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Modèle 3D 10" descr="Coude angulaire 2 Bond">
                <a:extLst>
                  <a:ext uri="{FF2B5EF4-FFF2-40B4-BE49-F238E27FC236}">
                    <a16:creationId xmlns:a16="http://schemas.microsoft.com/office/drawing/2014/main" id="{EAED0B76-B078-49B6-B79B-4F55FB1BD2F3}"/>
                  </a:ext>
                </a:extLst>
              </p:cNvPr>
              <p:cNvPicPr>
                <a:picLocks noGrp="1" noRot="1" noChangeAspect="1" noMove="1" noResize="1" noEditPoints="1" noAdjustHandles="1" noChangeArrowheads="1" noChangeShapeType="1" noCrop="1"/>
              </p:cNvPicPr>
              <p:nvPr/>
            </p:nvPicPr>
            <p:blipFill>
              <a:blip r:embed="rId5"/>
              <a:stretch>
                <a:fillRect/>
              </a:stretch>
            </p:blipFill>
            <p:spPr>
              <a:xfrm>
                <a:off x="1641188" y="3705279"/>
                <a:ext cx="1179198" cy="146700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2" name="Modèle 3D 11" descr="Coude angulaire 2 Bond">
                <a:extLst>
                  <a:ext uri="{FF2B5EF4-FFF2-40B4-BE49-F238E27FC236}">
                    <a16:creationId xmlns:a16="http://schemas.microsoft.com/office/drawing/2014/main" id="{A91138B1-F212-4E2E-B1F2-C55229EF857D}"/>
                  </a:ext>
                </a:extLst>
              </p:cNvPr>
              <p:cNvGraphicFramePr>
                <a:graphicFrameLocks noChangeAspect="1"/>
              </p:cNvGraphicFramePr>
              <p:nvPr>
                <p:extLst>
                  <p:ext uri="{D42A27DB-BD31-4B8C-83A1-F6EECF244321}">
                    <p14:modId xmlns:p14="http://schemas.microsoft.com/office/powerpoint/2010/main" val="20708683"/>
                  </p:ext>
                </p:extLst>
              </p:nvPr>
            </p:nvGraphicFramePr>
            <p:xfrm>
              <a:off x="2450962" y="5096174"/>
              <a:ext cx="1179198" cy="1467003"/>
            </p:xfrm>
            <a:graphic>
              <a:graphicData uri="http://schemas.microsoft.com/office/drawing/2017/model3d">
                <am3d:model3d r:embed="rId4">
                  <am3d:spPr>
                    <a:xfrm>
                      <a:off x="0" y="0"/>
                      <a:ext cx="1179198" cy="1467003"/>
                    </a:xfrm>
                    <a:prstGeom prst="rect">
                      <a:avLst/>
                    </a:prstGeom>
                  </am3d:spPr>
                  <am3d:camera>
                    <am3d:pos x="0" y="0" z="68546756"/>
                    <am3d:up dx="0" dy="36000000" dz="0"/>
                    <am3d:lookAt x="0" y="0" z="0"/>
                    <am3d:perspective fov="2700000"/>
                  </am3d:camera>
                  <am3d:trans>
                    <am3d:meterPerModelUnit n="12225" d="1000000"/>
                    <am3d:preTrans dx="334" dy="1330686" dz="146"/>
                    <am3d:scale>
                      <am3d:sx n="1000000" d="1000000"/>
                      <am3d:sy n="1000000" d="1000000"/>
                      <am3d:sz n="1000000" d="1000000"/>
                    </am3d:scale>
                    <am3d:rot ax="1632706" ay="-3284000" az="-1366421"/>
                    <am3d:postTrans dx="0" dy="0" dz="0"/>
                  </am3d:trans>
                  <am3d:raster rName="Office3DRenderer" rVer="16.0.8326">
                    <am3d:blip r:embed="rId5"/>
                  </am3d:raster>
                  <am3d:objViewport viewportSz="227445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Modèle 3D 11" descr="Coude angulaire 2 Bond">
                <a:extLst>
                  <a:ext uri="{FF2B5EF4-FFF2-40B4-BE49-F238E27FC236}">
                    <a16:creationId xmlns:a16="http://schemas.microsoft.com/office/drawing/2014/main" id="{A91138B1-F212-4E2E-B1F2-C55229EF857D}"/>
                  </a:ext>
                </a:extLst>
              </p:cNvPr>
              <p:cNvPicPr>
                <a:picLocks noGrp="1" noRot="1" noChangeAspect="1" noMove="1" noResize="1" noEditPoints="1" noAdjustHandles="1" noChangeArrowheads="1" noChangeShapeType="1" noCrop="1"/>
              </p:cNvPicPr>
              <p:nvPr/>
            </p:nvPicPr>
            <p:blipFill>
              <a:blip r:embed="rId5"/>
              <a:stretch>
                <a:fillRect/>
              </a:stretch>
            </p:blipFill>
            <p:spPr>
              <a:xfrm>
                <a:off x="2450962" y="5096174"/>
                <a:ext cx="1179198" cy="1467003"/>
              </a:xfrm>
              <a:prstGeom prst="rect">
                <a:avLst/>
              </a:prstGeom>
            </p:spPr>
          </p:pic>
        </mc:Fallback>
      </mc:AlternateContent>
    </p:spTree>
    <p:extLst>
      <p:ext uri="{BB962C8B-B14F-4D97-AF65-F5344CB8AC3E}">
        <p14:creationId xmlns:p14="http://schemas.microsoft.com/office/powerpoint/2010/main" val="761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300930"/>
            <a:ext cx="9262153" cy="650252"/>
          </a:xfrm>
          <a:prstGeom prst="rect">
            <a:avLst/>
          </a:prstGeom>
        </p:spPr>
      </p:pic>
      <p:sp>
        <p:nvSpPr>
          <p:cNvPr id="2" name="Espace réservé du numéro de diapositive 1">
            <a:extLst>
              <a:ext uri="{FF2B5EF4-FFF2-40B4-BE49-F238E27FC236}">
                <a16:creationId xmlns:a16="http://schemas.microsoft.com/office/drawing/2014/main" id="{606CDC75-827E-41A0-A9ED-78F39FFDA7FC}"/>
              </a:ext>
            </a:extLst>
          </p:cNvPr>
          <p:cNvSpPr>
            <a:spLocks noGrp="1"/>
          </p:cNvSpPr>
          <p:nvPr>
            <p:ph type="sldNum" sz="quarter" idx="12"/>
          </p:nvPr>
        </p:nvSpPr>
        <p:spPr/>
        <p:txBody>
          <a:bodyPr/>
          <a:lstStyle/>
          <a:p>
            <a:fld id="{B9389822-7A87-A044-B4A4-CEC60F70ADED}" type="slidenum">
              <a:rPr lang="fr-FR" smtClean="0"/>
              <a:t>7</a:t>
            </a:fld>
            <a:endParaRPr lang="fr-FR" dirty="0"/>
          </a:p>
        </p:txBody>
      </p:sp>
      <p:sp>
        <p:nvSpPr>
          <p:cNvPr id="5" name="ZoneTexte 4">
            <a:extLst>
              <a:ext uri="{FF2B5EF4-FFF2-40B4-BE49-F238E27FC236}">
                <a16:creationId xmlns:a16="http://schemas.microsoft.com/office/drawing/2014/main" id="{EB944D6D-F34C-488A-9712-6D98283D37CA}"/>
              </a:ext>
            </a:extLst>
          </p:cNvPr>
          <p:cNvSpPr txBox="1"/>
          <p:nvPr/>
        </p:nvSpPr>
        <p:spPr>
          <a:xfrm>
            <a:off x="953060" y="280413"/>
            <a:ext cx="7237879" cy="369332"/>
          </a:xfrm>
          <a:prstGeom prst="rect">
            <a:avLst/>
          </a:prstGeom>
          <a:ln>
            <a:solidFill>
              <a:schemeClr val="bg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fr-FR"/>
            </a:defPPr>
            <a:lvl1pPr>
              <a:defRPr b="1">
                <a:latin typeface="Arial" panose="020B0604020202020204" pitchFamily="34" charset="0"/>
                <a:cs typeface="Times New Roman" panose="02020603050405020304" pitchFamily="18" charset="0"/>
              </a:defRPr>
            </a:lvl1pPr>
          </a:lstStyle>
          <a:p>
            <a:r>
              <a:rPr lang="fr-FR" dirty="0"/>
              <a:t>Les recettes de la performance organisationnelle et managériale</a:t>
            </a:r>
          </a:p>
        </p:txBody>
      </p:sp>
      <p:sp>
        <p:nvSpPr>
          <p:cNvPr id="6" name="Espace réservé du contenu 13">
            <a:extLst>
              <a:ext uri="{FF2B5EF4-FFF2-40B4-BE49-F238E27FC236}">
                <a16:creationId xmlns:a16="http://schemas.microsoft.com/office/drawing/2014/main" id="{EAC6D1D5-9293-4CEE-9DD9-84BBE7BF914C}"/>
              </a:ext>
            </a:extLst>
          </p:cNvPr>
          <p:cNvSpPr>
            <a:spLocks noGrp="1"/>
          </p:cNvSpPr>
          <p:nvPr>
            <p:ph idx="1"/>
          </p:nvPr>
        </p:nvSpPr>
        <p:spPr>
          <a:xfrm>
            <a:off x="194795" y="947420"/>
            <a:ext cx="8734052" cy="2405380"/>
          </a:xfrm>
        </p:spPr>
        <p:txBody>
          <a:bodyPr rtlCol="0" anchor="ctr">
            <a:normAutofit/>
          </a:bodyPr>
          <a:lstStyle/>
          <a:p>
            <a:pPr rtl="0">
              <a:lnSpc>
                <a:spcPct val="150000"/>
              </a:lnSpc>
              <a:buFont typeface="Wingdings" panose="05000000000000000000" pitchFamily="2" charset="2"/>
              <a:buChar char="q"/>
            </a:pPr>
            <a:r>
              <a:rPr lang="fr-FR" sz="2000" b="1" dirty="0"/>
              <a:t>Une culture et des valeurs partagées : socle d’un management humain</a:t>
            </a:r>
          </a:p>
          <a:p>
            <a:pPr lvl="1">
              <a:lnSpc>
                <a:spcPct val="150000"/>
              </a:lnSpc>
            </a:pPr>
            <a:r>
              <a:rPr lang="fr-FR" sz="1600" dirty="0"/>
              <a:t>Une nouvelle </a:t>
            </a:r>
            <a:r>
              <a:rPr lang="fr-FR" sz="1600" b="1" dirty="0"/>
              <a:t>Charte des Valeurs </a:t>
            </a:r>
          </a:p>
          <a:p>
            <a:pPr lvl="1">
              <a:lnSpc>
                <a:spcPct val="150000"/>
              </a:lnSpc>
            </a:pPr>
            <a:r>
              <a:rPr lang="fr-FR" sz="1400" dirty="0"/>
              <a:t>Quatre principales valeurs : </a:t>
            </a:r>
            <a:r>
              <a:rPr lang="fr-FR" sz="1600" b="1" dirty="0"/>
              <a:t>Bienveillance, Cohésion, Engagement, Innovation </a:t>
            </a:r>
            <a:endParaRPr lang="fr-FR" sz="1400" b="1" dirty="0"/>
          </a:p>
          <a:p>
            <a:pPr lvl="1">
              <a:lnSpc>
                <a:spcPct val="150000"/>
              </a:lnSpc>
            </a:pPr>
            <a:r>
              <a:rPr lang="fr-FR" sz="1600" b="1" dirty="0"/>
              <a:t>Un socle éthique </a:t>
            </a:r>
            <a:r>
              <a:rPr lang="fr-FR" sz="1600" dirty="0"/>
              <a:t>qui encadre et qui oriente le style de management</a:t>
            </a:r>
          </a:p>
          <a:p>
            <a:pPr lvl="1">
              <a:lnSpc>
                <a:spcPct val="150000"/>
              </a:lnSpc>
            </a:pPr>
            <a:r>
              <a:rPr lang="fr-FR" sz="1600" b="1" dirty="0"/>
              <a:t>Une source </a:t>
            </a:r>
            <a:r>
              <a:rPr lang="fr-FR" sz="1600" dirty="0"/>
              <a:t>de mobilisation et </a:t>
            </a:r>
            <a:r>
              <a:rPr lang="fr-FR" sz="1600" b="1" dirty="0"/>
              <a:t>un repère </a:t>
            </a:r>
            <a:r>
              <a:rPr lang="fr-FR" sz="1600" dirty="0"/>
              <a:t>pour tous </a:t>
            </a:r>
          </a:p>
          <a:p>
            <a:pPr lvl="1">
              <a:lnSpc>
                <a:spcPct val="150000"/>
              </a:lnSpc>
            </a:pPr>
            <a:endParaRPr lang="fr-FR" sz="1050" dirty="0"/>
          </a:p>
        </p:txBody>
      </p:sp>
      <p:sp>
        <p:nvSpPr>
          <p:cNvPr id="7" name="Espace réservé du contenu 13">
            <a:extLst>
              <a:ext uri="{FF2B5EF4-FFF2-40B4-BE49-F238E27FC236}">
                <a16:creationId xmlns:a16="http://schemas.microsoft.com/office/drawing/2014/main" id="{27BADB63-F930-47C8-982F-24FE0D70BBC2}"/>
              </a:ext>
            </a:extLst>
          </p:cNvPr>
          <p:cNvSpPr txBox="1">
            <a:spLocks/>
          </p:cNvSpPr>
          <p:nvPr/>
        </p:nvSpPr>
        <p:spPr>
          <a:xfrm>
            <a:off x="194795" y="3219450"/>
            <a:ext cx="8734052" cy="2253210"/>
          </a:xfrm>
          <a:prstGeom prst="rect">
            <a:avLst/>
          </a:prstGeom>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50000"/>
              </a:lnSpc>
            </a:pPr>
            <a:endParaRPr lang="fr-FR" sz="1050" dirty="0"/>
          </a:p>
          <a:p>
            <a:pPr>
              <a:lnSpc>
                <a:spcPct val="150000"/>
              </a:lnSpc>
              <a:buFont typeface="Wingdings" panose="05000000000000000000" pitchFamily="2" charset="2"/>
              <a:buChar char="q"/>
            </a:pPr>
            <a:r>
              <a:rPr lang="fr-FR" sz="2000" b="1" dirty="0"/>
              <a:t>Une stratégie pluriannuelle de management</a:t>
            </a:r>
          </a:p>
          <a:p>
            <a:pPr lvl="1">
              <a:lnSpc>
                <a:spcPct val="150000"/>
              </a:lnSpc>
            </a:pPr>
            <a:r>
              <a:rPr lang="fr-FR" sz="1600" dirty="0"/>
              <a:t>Un triptyque unique : </a:t>
            </a:r>
            <a:r>
              <a:rPr lang="fr-FR" sz="1600" b="1" dirty="0"/>
              <a:t>SDACR</a:t>
            </a:r>
            <a:r>
              <a:rPr lang="fr-FR" sz="1600" dirty="0"/>
              <a:t> – </a:t>
            </a:r>
            <a:r>
              <a:rPr lang="fr-FR" sz="1600" b="1" dirty="0"/>
              <a:t>Projet d’Etablissement </a:t>
            </a:r>
            <a:r>
              <a:rPr lang="fr-FR" sz="1600" dirty="0"/>
              <a:t>– </a:t>
            </a:r>
            <a:r>
              <a:rPr lang="fr-FR" sz="1600" b="1" dirty="0"/>
              <a:t>Convention Financière </a:t>
            </a:r>
            <a:r>
              <a:rPr lang="fr-FR" sz="1200" dirty="0"/>
              <a:t>avec le CD</a:t>
            </a:r>
            <a:endParaRPr lang="fr-FR" sz="1600" dirty="0"/>
          </a:p>
          <a:p>
            <a:pPr lvl="1">
              <a:lnSpc>
                <a:spcPct val="150000"/>
              </a:lnSpc>
            </a:pPr>
            <a:r>
              <a:rPr lang="fr-FR" sz="1600" b="1" dirty="0"/>
              <a:t>Faire dialoguer </a:t>
            </a:r>
            <a:r>
              <a:rPr lang="fr-FR" sz="1600" dirty="0"/>
              <a:t>les documents structurants pour plus de </a:t>
            </a:r>
            <a:r>
              <a:rPr lang="fr-FR" sz="1600" b="1" dirty="0"/>
              <a:t>cohérence dans l’action </a:t>
            </a:r>
            <a:r>
              <a:rPr lang="fr-FR" sz="1200" dirty="0"/>
              <a:t>PPI, PPF…</a:t>
            </a:r>
          </a:p>
          <a:p>
            <a:pPr lvl="1">
              <a:lnSpc>
                <a:spcPct val="150000"/>
              </a:lnSpc>
            </a:pPr>
            <a:r>
              <a:rPr lang="fr-FR" sz="1600" dirty="0"/>
              <a:t>Une </a:t>
            </a:r>
            <a:r>
              <a:rPr lang="fr-FR" sz="1600" b="1" dirty="0"/>
              <a:t>cartographie des processus </a:t>
            </a:r>
            <a:r>
              <a:rPr lang="fr-FR" sz="1600" dirty="0"/>
              <a:t>: pour </a:t>
            </a:r>
            <a:r>
              <a:rPr lang="fr-FR" sz="1600" b="1" dirty="0"/>
              <a:t>rationnaliser l’organisation interne</a:t>
            </a:r>
          </a:p>
          <a:p>
            <a:pPr lvl="1">
              <a:lnSpc>
                <a:spcPct val="150000"/>
              </a:lnSpc>
            </a:pPr>
            <a:r>
              <a:rPr lang="fr-FR" sz="1600" dirty="0"/>
              <a:t>Une </a:t>
            </a:r>
            <a:r>
              <a:rPr lang="fr-FR" sz="1600" b="1" dirty="0"/>
              <a:t>cartographie des vulnérabilités </a:t>
            </a:r>
            <a:r>
              <a:rPr lang="fr-FR" sz="1600" dirty="0"/>
              <a:t>: pour renforcer la force de </a:t>
            </a:r>
            <a:r>
              <a:rPr lang="fr-FR" sz="1600" b="1" dirty="0"/>
              <a:t>résilience du système d’organisation </a:t>
            </a:r>
            <a:endParaRPr lang="fr-FR" sz="1600" dirty="0"/>
          </a:p>
        </p:txBody>
      </p:sp>
    </p:spTree>
    <p:extLst>
      <p:ext uri="{BB962C8B-B14F-4D97-AF65-F5344CB8AC3E}">
        <p14:creationId xmlns:p14="http://schemas.microsoft.com/office/powerpoint/2010/main" val="388874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300930"/>
            <a:ext cx="9262153" cy="650252"/>
          </a:xfrm>
          <a:prstGeom prst="rect">
            <a:avLst/>
          </a:prstGeom>
        </p:spPr>
      </p:pic>
      <p:sp>
        <p:nvSpPr>
          <p:cNvPr id="2" name="Espace réservé du numéro de diapositive 1">
            <a:extLst>
              <a:ext uri="{FF2B5EF4-FFF2-40B4-BE49-F238E27FC236}">
                <a16:creationId xmlns:a16="http://schemas.microsoft.com/office/drawing/2014/main" id="{606CDC75-827E-41A0-A9ED-78F39FFDA7FC}"/>
              </a:ext>
            </a:extLst>
          </p:cNvPr>
          <p:cNvSpPr>
            <a:spLocks noGrp="1"/>
          </p:cNvSpPr>
          <p:nvPr>
            <p:ph type="sldNum" sz="quarter" idx="12"/>
          </p:nvPr>
        </p:nvSpPr>
        <p:spPr/>
        <p:txBody>
          <a:bodyPr/>
          <a:lstStyle/>
          <a:p>
            <a:fld id="{B9389822-7A87-A044-B4A4-CEC60F70ADED}" type="slidenum">
              <a:rPr lang="fr-FR" smtClean="0"/>
              <a:t>8</a:t>
            </a:fld>
            <a:endParaRPr lang="fr-FR" dirty="0"/>
          </a:p>
        </p:txBody>
      </p:sp>
      <p:sp>
        <p:nvSpPr>
          <p:cNvPr id="5" name="ZoneTexte 4">
            <a:extLst>
              <a:ext uri="{FF2B5EF4-FFF2-40B4-BE49-F238E27FC236}">
                <a16:creationId xmlns:a16="http://schemas.microsoft.com/office/drawing/2014/main" id="{EB944D6D-F34C-488A-9712-6D98283D37CA}"/>
              </a:ext>
            </a:extLst>
          </p:cNvPr>
          <p:cNvSpPr txBox="1"/>
          <p:nvPr/>
        </p:nvSpPr>
        <p:spPr>
          <a:xfrm>
            <a:off x="953060" y="280413"/>
            <a:ext cx="7237879" cy="369332"/>
          </a:xfrm>
          <a:prstGeom prst="rect">
            <a:avLst/>
          </a:prstGeom>
          <a:ln>
            <a:solidFill>
              <a:schemeClr val="bg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fr-FR"/>
            </a:defPPr>
            <a:lvl1pPr>
              <a:defRPr b="1">
                <a:latin typeface="Arial" panose="020B0604020202020204" pitchFamily="34" charset="0"/>
                <a:cs typeface="Times New Roman" panose="02020603050405020304" pitchFamily="18" charset="0"/>
              </a:defRPr>
            </a:lvl1pPr>
          </a:lstStyle>
          <a:p>
            <a:r>
              <a:rPr lang="fr-FR" dirty="0"/>
              <a:t>Les recettes de la performance organisationnelle et managériale</a:t>
            </a:r>
          </a:p>
        </p:txBody>
      </p:sp>
      <p:sp>
        <p:nvSpPr>
          <p:cNvPr id="8" name="Espace réservé du contenu 13">
            <a:extLst>
              <a:ext uri="{FF2B5EF4-FFF2-40B4-BE49-F238E27FC236}">
                <a16:creationId xmlns:a16="http://schemas.microsoft.com/office/drawing/2014/main" id="{FD9296F0-3D73-4AD7-9996-F007E8B5B1D1}"/>
              </a:ext>
            </a:extLst>
          </p:cNvPr>
          <p:cNvSpPr>
            <a:spLocks noGrp="1"/>
          </p:cNvSpPr>
          <p:nvPr>
            <p:ph idx="1"/>
          </p:nvPr>
        </p:nvSpPr>
        <p:spPr>
          <a:xfrm>
            <a:off x="172570" y="956976"/>
            <a:ext cx="8971430" cy="2319481"/>
          </a:xfrm>
        </p:spPr>
        <p:txBody>
          <a:bodyPr vert="horz" lIns="91440" tIns="45720" rIns="91440" bIns="45720" rtlCol="0" anchor="ctr">
            <a:normAutofit/>
          </a:bodyPr>
          <a:lstStyle/>
          <a:p>
            <a:pPr>
              <a:lnSpc>
                <a:spcPct val="150000"/>
              </a:lnSpc>
              <a:buFont typeface="Wingdings" panose="05000000000000000000" pitchFamily="2" charset="2"/>
              <a:buChar char="q"/>
            </a:pPr>
            <a:r>
              <a:rPr lang="fr-FR" sz="2000" b="1" dirty="0"/>
              <a:t> Une méthodologie de travail partagée pour l’excellence organisationnelle</a:t>
            </a:r>
          </a:p>
          <a:p>
            <a:pPr lvl="1">
              <a:lnSpc>
                <a:spcPct val="150000"/>
              </a:lnSpc>
            </a:pPr>
            <a:r>
              <a:rPr lang="fr-FR" sz="1600" b="1" dirty="0"/>
              <a:t>La performance </a:t>
            </a:r>
            <a:r>
              <a:rPr lang="fr-FR" sz="1600" dirty="0"/>
              <a:t>au cœur de l’action avec le PPG (</a:t>
            </a:r>
            <a:r>
              <a:rPr lang="fr-FR" sz="1600" b="1" dirty="0"/>
              <a:t>Pilotage de la Performance Globale</a:t>
            </a:r>
            <a:r>
              <a:rPr lang="fr-FR" sz="1600" dirty="0"/>
              <a:t>)</a:t>
            </a:r>
          </a:p>
          <a:p>
            <a:pPr lvl="1">
              <a:lnSpc>
                <a:spcPct val="150000"/>
              </a:lnSpc>
            </a:pPr>
            <a:r>
              <a:rPr lang="fr-FR" sz="1600" dirty="0"/>
              <a:t>Le modèle </a:t>
            </a:r>
            <a:r>
              <a:rPr lang="fr-FR" sz="1600" b="1" dirty="0"/>
              <a:t>CAF et EFQM </a:t>
            </a:r>
            <a:r>
              <a:rPr lang="fr-FR" sz="1600" dirty="0"/>
              <a:t>démarche d’amélioration continue</a:t>
            </a:r>
          </a:p>
          <a:p>
            <a:pPr lvl="1">
              <a:lnSpc>
                <a:spcPct val="150000"/>
              </a:lnSpc>
            </a:pPr>
            <a:r>
              <a:rPr lang="fr-FR" sz="1600" dirty="0"/>
              <a:t>La diffusion de la </a:t>
            </a:r>
            <a:r>
              <a:rPr lang="fr-FR" sz="1600" b="1" dirty="0"/>
              <a:t>culture du mode projet </a:t>
            </a:r>
            <a:r>
              <a:rPr lang="fr-FR" sz="1600" dirty="0"/>
              <a:t>pour plus d’efficacité</a:t>
            </a:r>
          </a:p>
          <a:p>
            <a:pPr lvl="1">
              <a:lnSpc>
                <a:spcPct val="150000"/>
              </a:lnSpc>
            </a:pPr>
            <a:r>
              <a:rPr lang="fr-FR" sz="1600" dirty="0"/>
              <a:t>Un noyau de </a:t>
            </a:r>
            <a:r>
              <a:rPr lang="fr-FR" sz="1600" b="1" dirty="0"/>
              <a:t>coordination unique </a:t>
            </a:r>
            <a:r>
              <a:rPr lang="fr-FR" sz="1600" dirty="0"/>
              <a:t>: Le Groupe de Pilotage et de Suivi (GPS)</a:t>
            </a:r>
          </a:p>
        </p:txBody>
      </p:sp>
      <p:sp>
        <p:nvSpPr>
          <p:cNvPr id="9" name="Espace réservé du contenu 13">
            <a:extLst>
              <a:ext uri="{FF2B5EF4-FFF2-40B4-BE49-F238E27FC236}">
                <a16:creationId xmlns:a16="http://schemas.microsoft.com/office/drawing/2014/main" id="{E1BEE58A-3AB1-47C0-8E3B-9F642E83DACA}"/>
              </a:ext>
            </a:extLst>
          </p:cNvPr>
          <p:cNvSpPr txBox="1">
            <a:spLocks/>
          </p:cNvSpPr>
          <p:nvPr/>
        </p:nvSpPr>
        <p:spPr>
          <a:xfrm>
            <a:off x="172570" y="3429000"/>
            <a:ext cx="8971430" cy="2319480"/>
          </a:xfrm>
          <a:prstGeom prst="rect">
            <a:avLst/>
          </a:prstGeom>
        </p:spPr>
        <p:txBody>
          <a:bodyPr vert="horz" lIns="91440" tIns="45720" rIns="91440" bIns="45720" rtlCol="0" anchor="ct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q"/>
            </a:pPr>
            <a:r>
              <a:rPr lang="fr-FR" sz="2000" b="1" dirty="0"/>
              <a:t>Un plan d’action qui porte la vision de l’établissement sur quatre axes</a:t>
            </a:r>
          </a:p>
          <a:p>
            <a:pPr lvl="1">
              <a:lnSpc>
                <a:spcPct val="150000"/>
              </a:lnSpc>
            </a:pPr>
            <a:r>
              <a:rPr lang="fr-FR" sz="1600" b="1" dirty="0"/>
              <a:t>Performance budgétaire</a:t>
            </a:r>
          </a:p>
          <a:p>
            <a:pPr lvl="1">
              <a:lnSpc>
                <a:spcPct val="150000"/>
              </a:lnSpc>
            </a:pPr>
            <a:r>
              <a:rPr lang="fr-FR" sz="1600" b="1" dirty="0"/>
              <a:t>Innovations technologiques</a:t>
            </a:r>
          </a:p>
          <a:p>
            <a:pPr lvl="1">
              <a:lnSpc>
                <a:spcPct val="150000"/>
              </a:lnSpc>
            </a:pPr>
            <a:r>
              <a:rPr lang="fr-FR" sz="1600" b="1" dirty="0"/>
              <a:t>Ancrage territorial                                              </a:t>
            </a:r>
          </a:p>
          <a:p>
            <a:pPr lvl="1">
              <a:lnSpc>
                <a:spcPct val="150000"/>
              </a:lnSpc>
            </a:pPr>
            <a:r>
              <a:rPr lang="fr-FR" sz="1600" b="1" dirty="0"/>
              <a:t>Durabilité et résilience</a:t>
            </a:r>
          </a:p>
          <a:p>
            <a:pPr marL="0" indent="0">
              <a:lnSpc>
                <a:spcPct val="150000"/>
              </a:lnSpc>
              <a:buFont typeface="Arial"/>
              <a:buNone/>
            </a:pPr>
            <a:r>
              <a:rPr lang="fr-FR" sz="1800" b="1" dirty="0"/>
              <a:t>      et Un réseau de projets structurants qui mettent en œuvre les grandes orientations </a:t>
            </a:r>
          </a:p>
        </p:txBody>
      </p:sp>
    </p:spTree>
    <p:extLst>
      <p:ext uri="{BB962C8B-B14F-4D97-AF65-F5344CB8AC3E}">
        <p14:creationId xmlns:p14="http://schemas.microsoft.com/office/powerpoint/2010/main" val="95671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89352"/>
          <a:stretch/>
        </p:blipFill>
        <p:spPr>
          <a:xfrm>
            <a:off x="-53939" y="6300930"/>
            <a:ext cx="9262153" cy="650252"/>
          </a:xfrm>
          <a:prstGeom prst="rect">
            <a:avLst/>
          </a:prstGeom>
        </p:spPr>
      </p:pic>
      <p:sp>
        <p:nvSpPr>
          <p:cNvPr id="2" name="Espace réservé du numéro de diapositive 1">
            <a:extLst>
              <a:ext uri="{FF2B5EF4-FFF2-40B4-BE49-F238E27FC236}">
                <a16:creationId xmlns:a16="http://schemas.microsoft.com/office/drawing/2014/main" id="{606CDC75-827E-41A0-A9ED-78F39FFDA7FC}"/>
              </a:ext>
            </a:extLst>
          </p:cNvPr>
          <p:cNvSpPr>
            <a:spLocks noGrp="1"/>
          </p:cNvSpPr>
          <p:nvPr>
            <p:ph type="sldNum" sz="quarter" idx="12"/>
          </p:nvPr>
        </p:nvSpPr>
        <p:spPr/>
        <p:txBody>
          <a:bodyPr/>
          <a:lstStyle/>
          <a:p>
            <a:fld id="{B9389822-7A87-A044-B4A4-CEC60F70ADED}" type="slidenum">
              <a:rPr lang="fr-FR" smtClean="0"/>
              <a:t>9</a:t>
            </a:fld>
            <a:endParaRPr lang="fr-FR" dirty="0"/>
          </a:p>
        </p:txBody>
      </p:sp>
      <p:sp>
        <p:nvSpPr>
          <p:cNvPr id="10" name="Rectangle 9">
            <a:extLst>
              <a:ext uri="{FF2B5EF4-FFF2-40B4-BE49-F238E27FC236}">
                <a16:creationId xmlns:a16="http://schemas.microsoft.com/office/drawing/2014/main" id="{386D1C94-CC19-4373-A4CB-234783E23BD2}"/>
              </a:ext>
            </a:extLst>
          </p:cNvPr>
          <p:cNvSpPr/>
          <p:nvPr/>
        </p:nvSpPr>
        <p:spPr>
          <a:xfrm>
            <a:off x="1318545" y="216410"/>
            <a:ext cx="6506909" cy="369332"/>
          </a:xfrm>
          <a:prstGeom prst="rect">
            <a:avLst/>
          </a:prstGeom>
          <a:ln>
            <a:solidFill>
              <a:schemeClr val="bg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fr-FR" b="1" dirty="0">
                <a:latin typeface="Arial" panose="020B0604020202020204" pitchFamily="34" charset="0"/>
                <a:cs typeface="Times New Roman" panose="02020603050405020304" pitchFamily="18" charset="0"/>
              </a:rPr>
              <a:t>Co-conception référentiel formation managériale SDIS 62 </a:t>
            </a:r>
            <a:endParaRPr lang="fr-FR" dirty="0"/>
          </a:p>
        </p:txBody>
      </p:sp>
      <p:pic>
        <p:nvPicPr>
          <p:cNvPr id="5" name="Image 4">
            <a:extLst>
              <a:ext uri="{FF2B5EF4-FFF2-40B4-BE49-F238E27FC236}">
                <a16:creationId xmlns:a16="http://schemas.microsoft.com/office/drawing/2014/main" id="{A0019B74-46D1-4570-880E-86F7098542CB}"/>
              </a:ext>
            </a:extLst>
          </p:cNvPr>
          <p:cNvPicPr>
            <a:picLocks noChangeAspect="1"/>
          </p:cNvPicPr>
          <p:nvPr/>
        </p:nvPicPr>
        <p:blipFill>
          <a:blip r:embed="rId4"/>
          <a:stretch>
            <a:fillRect/>
          </a:stretch>
        </p:blipFill>
        <p:spPr>
          <a:xfrm>
            <a:off x="203199" y="1399077"/>
            <a:ext cx="8585201" cy="3209495"/>
          </a:xfrm>
          <a:prstGeom prst="rect">
            <a:avLst/>
          </a:prstGeom>
        </p:spPr>
      </p:pic>
      <p:sp>
        <p:nvSpPr>
          <p:cNvPr id="11" name="ZoneTexte 10">
            <a:extLst>
              <a:ext uri="{FF2B5EF4-FFF2-40B4-BE49-F238E27FC236}">
                <a16:creationId xmlns:a16="http://schemas.microsoft.com/office/drawing/2014/main" id="{BF8A7A9E-C627-4666-9C87-13FC28A29438}"/>
              </a:ext>
            </a:extLst>
          </p:cNvPr>
          <p:cNvSpPr txBox="1"/>
          <p:nvPr/>
        </p:nvSpPr>
        <p:spPr>
          <a:xfrm>
            <a:off x="203199" y="803820"/>
            <a:ext cx="8276502" cy="506292"/>
          </a:xfrm>
          <a:prstGeom prst="rect">
            <a:avLst/>
          </a:prstGeom>
          <a:noFill/>
        </p:spPr>
        <p:txBody>
          <a:bodyPr wrap="square">
            <a:spAutoFit/>
          </a:bodyPr>
          <a:lstStyle/>
          <a:p>
            <a:pPr lvl="1">
              <a:lnSpc>
                <a:spcPct val="150000"/>
              </a:lnSpc>
            </a:pPr>
            <a:r>
              <a:rPr lang="fr-FR" sz="2000" b="1" dirty="0"/>
              <a:t>Les personnels du SDIS 62 : </a:t>
            </a:r>
            <a:r>
              <a:rPr lang="fr-FR" sz="2000" dirty="0"/>
              <a:t>SPV, PATS, SPP</a:t>
            </a:r>
            <a:endParaRPr lang="fr-FR" sz="2000" b="1" dirty="0"/>
          </a:p>
        </p:txBody>
      </p:sp>
      <p:sp>
        <p:nvSpPr>
          <p:cNvPr id="12" name="ZoneTexte 11">
            <a:extLst>
              <a:ext uri="{FF2B5EF4-FFF2-40B4-BE49-F238E27FC236}">
                <a16:creationId xmlns:a16="http://schemas.microsoft.com/office/drawing/2014/main" id="{6089EDA2-4BB1-444B-87C8-389408D054BF}"/>
              </a:ext>
            </a:extLst>
          </p:cNvPr>
          <p:cNvSpPr txBox="1"/>
          <p:nvPr/>
        </p:nvSpPr>
        <p:spPr>
          <a:xfrm>
            <a:off x="203199" y="5007673"/>
            <a:ext cx="8750301" cy="894156"/>
          </a:xfrm>
          <a:prstGeom prst="rect">
            <a:avLst/>
          </a:prstGeom>
          <a:noFill/>
        </p:spPr>
        <p:txBody>
          <a:bodyPr wrap="square">
            <a:spAutoFit/>
          </a:bodyPr>
          <a:lstStyle/>
          <a:p>
            <a:pPr lvl="1"/>
            <a:r>
              <a:rPr lang="fr-FR" sz="2000" b="1" dirty="0"/>
              <a:t>Des expertises externes :  </a:t>
            </a:r>
            <a:r>
              <a:rPr lang="fr-FR" sz="2000" dirty="0"/>
              <a:t>Cabinet consultants, via le CNFPT, un alternant universitaire,                              </a:t>
            </a:r>
          </a:p>
          <a:p>
            <a:pPr lvl="1">
              <a:lnSpc>
                <a:spcPct val="150000"/>
              </a:lnSpc>
            </a:pPr>
            <a:endParaRPr lang="fr-FR" sz="900" b="1" u="sng" dirty="0"/>
          </a:p>
        </p:txBody>
      </p:sp>
    </p:spTree>
    <p:extLst>
      <p:ext uri="{BB962C8B-B14F-4D97-AF65-F5344CB8AC3E}">
        <p14:creationId xmlns:p14="http://schemas.microsoft.com/office/powerpoint/2010/main" val="101373743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97F8A2C2C98240AC4037634FDAD73D" ma:contentTypeVersion="16" ma:contentTypeDescription="Crée un document." ma:contentTypeScope="" ma:versionID="43893fcf59d355b9297668843e68c7ee">
  <xsd:schema xmlns:xsd="http://www.w3.org/2001/XMLSchema" xmlns:xs="http://www.w3.org/2001/XMLSchema" xmlns:p="http://schemas.microsoft.com/office/2006/metadata/properties" xmlns:ns1="http://schemas.microsoft.com/sharepoint/v3" xmlns:ns3="eda096d9-b758-48a1-8597-acf91bc6d4ee" xmlns:ns4="3a33311e-cf3a-413d-b80e-cc42c2696b80" targetNamespace="http://schemas.microsoft.com/office/2006/metadata/properties" ma:root="true" ma:fieldsID="9f3eee791c3f62db61385dd924854931" ns1:_="" ns3:_="" ns4:_="">
    <xsd:import namespace="http://schemas.microsoft.com/sharepoint/v3"/>
    <xsd:import namespace="eda096d9-b758-48a1-8597-acf91bc6d4ee"/>
    <xsd:import namespace="3a33311e-cf3a-413d-b80e-cc42c2696b8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1:_ip_UnifiedCompliancePolicyProperties" minOccurs="0"/>
                <xsd:element ref="ns1:_ip_UnifiedCompliancePolicyUIAction" minOccurs="0"/>
                <xsd:element ref="ns4:MediaLengthInSecond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Propriétés de la stratégie de conformité unifiée" ma:hidden="true" ma:internalName="_ip_UnifiedCompliancePolicyProperties">
      <xsd:simpleType>
        <xsd:restriction base="dms:Note"/>
      </xsd:simpleType>
    </xsd:element>
    <xsd:element name="_ip_UnifiedCompliancePolicyUIAction" ma:index="20"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a096d9-b758-48a1-8597-acf91bc6d4ee"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SharingHintHash" ma:index="10" nillable="true" ma:displayName="Partage du hachage d’indicateu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33311e-cf3a-413d-b80e-cc42c2696b8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0BB9DEE-D70A-4CF7-840E-FA943E965D12}">
  <ds:schemaRefs>
    <ds:schemaRef ds:uri="http://schemas.microsoft.com/sharepoint/v3/contenttype/forms"/>
  </ds:schemaRefs>
</ds:datastoreItem>
</file>

<file path=customXml/itemProps2.xml><?xml version="1.0" encoding="utf-8"?>
<ds:datastoreItem xmlns:ds="http://schemas.openxmlformats.org/officeDocument/2006/customXml" ds:itemID="{CA4B670B-6D6E-4DC0-BB5D-F95BD64E8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a096d9-b758-48a1-8597-acf91bc6d4ee"/>
    <ds:schemaRef ds:uri="3a33311e-cf3a-413d-b80e-cc42c2696b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478D6E-46A3-495A-8CD0-6C6E7F249613}">
  <ds:schemaRefs>
    <ds:schemaRef ds:uri="http://schemas.microsoft.com/office/2006/documentManagement/types"/>
    <ds:schemaRef ds:uri="http://purl.org/dc/dcmitype/"/>
    <ds:schemaRef ds:uri="http://schemas.microsoft.com/sharepoint/v3"/>
    <ds:schemaRef ds:uri="http://www.w3.org/XML/1998/namespace"/>
    <ds:schemaRef ds:uri="http://schemas.microsoft.com/office/2006/metadata/properties"/>
    <ds:schemaRef ds:uri="http://purl.org/dc/elements/1.1/"/>
    <ds:schemaRef ds:uri="http://schemas.microsoft.com/office/infopath/2007/PartnerControls"/>
    <ds:schemaRef ds:uri="eda096d9-b758-48a1-8597-acf91bc6d4ee"/>
    <ds:schemaRef ds:uri="http://schemas.openxmlformats.org/package/2006/metadata/core-properties"/>
    <ds:schemaRef ds:uri="3a33311e-cf3a-413d-b80e-cc42c2696b80"/>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2745</TotalTime>
  <Words>2047</Words>
  <Application>Microsoft Office PowerPoint</Application>
  <PresentationFormat>Affichage à l'écran (4:3)</PresentationFormat>
  <Paragraphs>253</Paragraphs>
  <Slides>16</Slides>
  <Notes>16</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16</vt:i4>
      </vt:variant>
    </vt:vector>
  </HeadingPairs>
  <TitlesOfParts>
    <vt:vector size="30" baseType="lpstr">
      <vt:lpstr>Arial</vt:lpstr>
      <vt:lpstr>Bradley Hand ITC</vt:lpstr>
      <vt:lpstr>Calibri</vt:lpstr>
      <vt:lpstr>Calibri Light</vt:lpstr>
      <vt:lpstr>EDKTOO+Calibri</vt:lpstr>
      <vt:lpstr>Myriad Pro</vt:lpstr>
      <vt:lpstr>NPFZIZ+ArialMT</vt:lpstr>
      <vt:lpstr>Roboto</vt:lpstr>
      <vt:lpstr>Segoe UI</vt:lpstr>
      <vt:lpstr>Tahoma</vt:lpstr>
      <vt:lpstr>TDJJNR+Calibri-Bold</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FOULON Jean-François</dc:creator>
  <cp:lastModifiedBy>RIGAUD Philippe</cp:lastModifiedBy>
  <cp:revision>57</cp:revision>
  <cp:lastPrinted>2022-07-05T09:00:59Z</cp:lastPrinted>
  <dcterms:created xsi:type="dcterms:W3CDTF">2022-01-07T09:57:16Z</dcterms:created>
  <dcterms:modified xsi:type="dcterms:W3CDTF">2023-02-20T10:58:50Z</dcterms:modified>
</cp:coreProperties>
</file>