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6AA0A64-53B5-47E8-B3D7-4A4561E1FC1C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17/02/2023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D6E784B-83E3-4940-AC47-8FEBE2AB0094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11"/>
          <p:cNvPicPr/>
          <p:nvPr/>
        </p:nvPicPr>
        <p:blipFill>
          <a:blip r:embed="rId2"/>
          <a:stretch/>
        </p:blipFill>
        <p:spPr>
          <a:xfrm>
            <a:off x="-10800" y="231480"/>
            <a:ext cx="9155880" cy="6840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2894760" y="786240"/>
            <a:ext cx="5964840" cy="173772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strike="noStrike" spc="-1">
                <a:solidFill>
                  <a:srgbClr val="843C0B"/>
                </a:solidFill>
                <a:latin typeface="Arial"/>
              </a:rPr>
              <a:t>Gestion des boues des systèmes d’assainissement</a:t>
            </a:r>
            <a:endParaRPr lang="fr-FR" sz="3600" b="0" strike="noStrike" spc="-1">
              <a:latin typeface="Arial"/>
            </a:endParaRPr>
          </a:p>
        </p:txBody>
      </p:sp>
      <p:pic>
        <p:nvPicPr>
          <p:cNvPr id="43" name="Image 17"/>
          <p:cNvPicPr/>
          <p:nvPr/>
        </p:nvPicPr>
        <p:blipFill>
          <a:blip r:embed="rId3"/>
          <a:stretch/>
        </p:blipFill>
        <p:spPr>
          <a:xfrm>
            <a:off x="284040" y="413280"/>
            <a:ext cx="2313360" cy="2320920"/>
          </a:xfrm>
          <a:prstGeom prst="rect">
            <a:avLst/>
          </a:prstGeom>
          <a:ln>
            <a:noFill/>
          </a:ln>
        </p:spPr>
      </p:pic>
      <p:pic>
        <p:nvPicPr>
          <p:cNvPr id="44" name="Image 4"/>
          <p:cNvPicPr/>
          <p:nvPr/>
        </p:nvPicPr>
        <p:blipFill>
          <a:blip r:embed="rId4"/>
          <a:srcRect t="10495"/>
          <a:stretch/>
        </p:blipFill>
        <p:spPr>
          <a:xfrm>
            <a:off x="1548000" y="2540520"/>
            <a:ext cx="6037920" cy="390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11"/>
          <p:cNvPicPr/>
          <p:nvPr/>
        </p:nvPicPr>
        <p:blipFill>
          <a:blip r:embed="rId2"/>
          <a:stretch/>
        </p:blipFill>
        <p:spPr>
          <a:xfrm>
            <a:off x="-10800" y="231480"/>
            <a:ext cx="9155880" cy="6840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2894760" y="786240"/>
            <a:ext cx="5964840" cy="64044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strike="noStrike" spc="-1">
                <a:solidFill>
                  <a:srgbClr val="843C0B"/>
                </a:solidFill>
                <a:latin typeface="Arial"/>
              </a:rPr>
              <a:t>Présentation du territoire</a:t>
            </a:r>
            <a:endParaRPr lang="fr-FR" sz="3600" b="0" strike="noStrike" spc="-1">
              <a:latin typeface="Arial"/>
            </a:endParaRPr>
          </a:p>
        </p:txBody>
      </p:sp>
      <p:pic>
        <p:nvPicPr>
          <p:cNvPr id="47" name="Image 17"/>
          <p:cNvPicPr/>
          <p:nvPr/>
        </p:nvPicPr>
        <p:blipFill>
          <a:blip r:embed="rId3"/>
          <a:stretch/>
        </p:blipFill>
        <p:spPr>
          <a:xfrm>
            <a:off x="284040" y="413280"/>
            <a:ext cx="2313360" cy="2320920"/>
          </a:xfrm>
          <a:prstGeom prst="rect">
            <a:avLst/>
          </a:prstGeom>
          <a:ln>
            <a:noFill/>
          </a:ln>
        </p:spPr>
      </p:pic>
      <p:sp>
        <p:nvSpPr>
          <p:cNvPr id="48" name="CustomShape 2"/>
          <p:cNvSpPr/>
          <p:nvPr/>
        </p:nvSpPr>
        <p:spPr>
          <a:xfrm>
            <a:off x="4026096" y="1866600"/>
            <a:ext cx="4571640" cy="420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u="sng" strike="noStrike" spc="-1" dirty="0">
                <a:solidFill>
                  <a:srgbClr val="70AD47"/>
                </a:solidFill>
                <a:uFillTx/>
                <a:latin typeface="Arial"/>
              </a:rPr>
              <a:t>Présentation du territoire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latin typeface="Arial"/>
              </a:rPr>
              <a:t>22 stations d’épuration :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latin typeface="Arial"/>
              </a:rPr>
              <a:t>8 systèmes Boues activées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latin typeface="Arial"/>
              </a:rPr>
              <a:t>8 systèmes Lagunes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latin typeface="Arial"/>
              </a:rPr>
              <a:t>5 Filtres plantés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latin typeface="Arial"/>
              </a:rPr>
              <a:t>1 Filtre à sable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u="sng" strike="noStrike" spc="-1" dirty="0">
                <a:solidFill>
                  <a:srgbClr val="70AD47"/>
                </a:solidFill>
                <a:uFillTx/>
                <a:latin typeface="Arial"/>
              </a:rPr>
              <a:t>Production de boues annuelles : 270 </a:t>
            </a:r>
            <a:r>
              <a:rPr lang="fr-FR" sz="1800" b="1" u="sng" strike="noStrike" spc="-1" dirty="0" err="1">
                <a:solidFill>
                  <a:srgbClr val="70AD47"/>
                </a:solidFill>
                <a:uFillTx/>
                <a:latin typeface="Arial"/>
              </a:rPr>
              <a:t>tMS</a:t>
            </a:r>
            <a:r>
              <a:rPr lang="fr-FR" sz="1800" b="1" u="sng" strike="noStrike" spc="-1" dirty="0">
                <a:solidFill>
                  <a:srgbClr val="70AD47"/>
                </a:solidFill>
                <a:uFillTx/>
                <a:latin typeface="Arial"/>
              </a:rPr>
              <a:t>/an en moyenne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u="sng" strike="noStrike" spc="-1" dirty="0">
                <a:solidFill>
                  <a:srgbClr val="70AD47"/>
                </a:solidFill>
                <a:uFillTx/>
                <a:latin typeface="Arial"/>
              </a:rPr>
              <a:t>Compétence assainissement reprise en 2019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49" name="Image 2"/>
          <p:cNvPicPr/>
          <p:nvPr/>
        </p:nvPicPr>
        <p:blipFill>
          <a:blip r:embed="rId4"/>
          <a:stretch/>
        </p:blipFill>
        <p:spPr>
          <a:xfrm>
            <a:off x="634680" y="2570760"/>
            <a:ext cx="2857320" cy="285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17"/>
          <p:cNvPicPr/>
          <p:nvPr/>
        </p:nvPicPr>
        <p:blipFill>
          <a:blip r:embed="rId2"/>
          <a:stretch/>
        </p:blipFill>
        <p:spPr>
          <a:xfrm>
            <a:off x="279000" y="0"/>
            <a:ext cx="2313360" cy="2320920"/>
          </a:xfrm>
          <a:prstGeom prst="rect">
            <a:avLst/>
          </a:prstGeom>
          <a:ln>
            <a:noFill/>
          </a:ln>
        </p:spPr>
      </p:pic>
      <p:pic>
        <p:nvPicPr>
          <p:cNvPr id="51" name="Image 11"/>
          <p:cNvPicPr/>
          <p:nvPr/>
        </p:nvPicPr>
        <p:blipFill>
          <a:blip r:embed="rId3"/>
          <a:stretch/>
        </p:blipFill>
        <p:spPr>
          <a:xfrm>
            <a:off x="-10800" y="231480"/>
            <a:ext cx="9155880" cy="68400"/>
          </a:xfrm>
          <a:prstGeom prst="rect">
            <a:avLst/>
          </a:prstGeom>
          <a:ln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279000" y="1882440"/>
            <a:ext cx="8315640" cy="4424288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1" u="sng" strike="noStrike" spc="-1" dirty="0">
                <a:solidFill>
                  <a:srgbClr val="70AD47"/>
                </a:solidFill>
                <a:uFillTx/>
                <a:latin typeface="Arial"/>
              </a:rPr>
              <a:t>Problématique gestion des boues sur le territoire.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1" strike="noStrike" spc="-1" dirty="0">
                <a:solidFill>
                  <a:srgbClr val="C55A11"/>
                </a:solidFill>
                <a:latin typeface="Arial"/>
              </a:rPr>
              <a:t>Situation actuelle avec certaines tensions :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0" strike="noStrike" spc="-1" dirty="0">
                <a:solidFill>
                  <a:srgbClr val="000000"/>
                </a:solidFill>
                <a:latin typeface="Arial"/>
              </a:rPr>
              <a:t>- Absence ou nombre limité d’agriculteurs sur plusieurs plans d’épandage 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0" u="sng" strike="noStrike" spc="-1" dirty="0">
                <a:solidFill>
                  <a:srgbClr val="000000"/>
                </a:solidFill>
                <a:uFillTx/>
                <a:latin typeface="Arial"/>
              </a:rPr>
              <a:t>Les causes :</a:t>
            </a:r>
            <a:endParaRPr lang="fr-FR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StarSymbol"/>
              <a:buChar char="-"/>
            </a:pPr>
            <a:r>
              <a:rPr lang="fr-FR" sz="1600" b="0" strike="noStrike" spc="-1" dirty="0">
                <a:latin typeface="Arial"/>
              </a:rPr>
              <a:t>Agriculteurs labélisé</a:t>
            </a:r>
            <a:r>
              <a:rPr lang="fr-FR" sz="1600" b="0" strike="noStrike" spc="-1" dirty="0">
                <a:solidFill>
                  <a:srgbClr val="000000"/>
                </a:solidFill>
                <a:latin typeface="Arial"/>
              </a:rPr>
              <a:t>s ou en Bio ne pouvant pas prendre de boues d’assainissement</a:t>
            </a:r>
            <a:endParaRPr lang="fr-FR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StarSymbol"/>
              <a:buChar char="-"/>
            </a:pPr>
            <a:r>
              <a:rPr lang="fr-FR" sz="1600" b="0" strike="noStrike" spc="-1" dirty="0">
                <a:latin typeface="Arial"/>
              </a:rPr>
              <a:t>Concurrence forte avec les méthanisations ou d’autres stations d’autres collectivités</a:t>
            </a:r>
          </a:p>
          <a:p>
            <a:pPr marL="285840" indent="-2854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StarSymbol"/>
              <a:buChar char="-"/>
            </a:pPr>
            <a:r>
              <a:rPr lang="fr-FR" sz="1600" b="0" strike="noStrike" spc="-1" dirty="0">
                <a:solidFill>
                  <a:srgbClr val="000000"/>
                </a:solidFill>
                <a:latin typeface="Arial"/>
              </a:rPr>
              <a:t>Retrait des épandages des boues d’assainissement dans les baux des terres agricoles</a:t>
            </a:r>
          </a:p>
          <a:p>
            <a:pPr marL="285840" indent="-2854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StarSymbol"/>
              <a:buChar char="-"/>
            </a:pPr>
            <a:r>
              <a:rPr lang="fr-FR" sz="1600" b="0" strike="noStrike" spc="-1" dirty="0">
                <a:latin typeface="Arial"/>
              </a:rPr>
              <a:t>Moins d’exploitation, Produit non valorisé …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1" strike="noStrike" spc="-1" dirty="0">
                <a:solidFill>
                  <a:srgbClr val="C55A11"/>
                </a:solidFill>
                <a:latin typeface="Arial"/>
              </a:rPr>
              <a:t>Coût important de transports : </a:t>
            </a:r>
            <a:r>
              <a:rPr lang="fr-FR" sz="1600" b="0" strike="noStrike" spc="-1" dirty="0">
                <a:solidFill>
                  <a:srgbClr val="000000"/>
                </a:solidFill>
                <a:latin typeface="Arial"/>
              </a:rPr>
              <a:t>transfert des boues à plus de 70 km du territoire (coûts importants transports …)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0" u="sng" strike="noStrike" spc="-1" dirty="0">
                <a:solidFill>
                  <a:srgbClr val="000000"/>
                </a:solidFill>
                <a:uFillTx/>
                <a:latin typeface="Arial"/>
              </a:rPr>
              <a:t>Ex coût transport boues pâteuses à 70km : </a:t>
            </a:r>
            <a:r>
              <a:rPr lang="fr-FR" sz="1600" b="0" i="1" strike="noStrike" spc="-1" dirty="0">
                <a:solidFill>
                  <a:srgbClr val="C55A11"/>
                </a:solidFill>
                <a:latin typeface="Arial"/>
              </a:rPr>
              <a:t>14 euros la tonne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1" strike="noStrike" spc="-1" dirty="0">
                <a:solidFill>
                  <a:srgbClr val="C55A11"/>
                </a:solidFill>
                <a:latin typeface="Arial"/>
              </a:rPr>
              <a:t>Sociétal : </a:t>
            </a:r>
            <a:r>
              <a:rPr lang="fr-FR" sz="1600" b="0" strike="noStrike" spc="-1" dirty="0">
                <a:solidFill>
                  <a:srgbClr val="000000"/>
                </a:solidFill>
                <a:latin typeface="Arial"/>
              </a:rPr>
              <a:t>Mauvaise image des particuliers de l’épandage des boues 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1" strike="noStrike" spc="-1" dirty="0">
                <a:solidFill>
                  <a:srgbClr val="C55A11"/>
                </a:solidFill>
                <a:latin typeface="Arial"/>
              </a:rPr>
              <a:t>Intervenants : </a:t>
            </a:r>
            <a:r>
              <a:rPr lang="fr-FR" sz="1600" b="0" strike="noStrike" spc="-1" dirty="0">
                <a:solidFill>
                  <a:srgbClr val="000000"/>
                </a:solidFill>
                <a:latin typeface="Arial"/>
              </a:rPr>
              <a:t>Gestion réalisée par plusieurs prestataires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0" strike="noStrike" spc="-1" dirty="0">
                <a:solidFill>
                  <a:srgbClr val="000000"/>
                </a:solidFill>
                <a:latin typeface="Arial"/>
              </a:rPr>
              <a:t>(régie /prestation de service /délégation de service) 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3330720" y="837360"/>
            <a:ext cx="5964840" cy="64044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strike="noStrike" spc="-1">
                <a:solidFill>
                  <a:srgbClr val="843C0B"/>
                </a:solidFill>
                <a:latin typeface="Arial"/>
              </a:rPr>
              <a:t>Mise en contexte</a:t>
            </a:r>
            <a:endParaRPr lang="fr-FR" sz="3600" b="0" strike="noStrike" spc="-1">
              <a:latin typeface="Arial"/>
            </a:endParaRPr>
          </a:p>
        </p:txBody>
      </p:sp>
      <p:pic>
        <p:nvPicPr>
          <p:cNvPr id="54" name="Image 2"/>
          <p:cNvPicPr/>
          <p:nvPr/>
        </p:nvPicPr>
        <p:blipFill>
          <a:blip r:embed="rId4"/>
          <a:stretch/>
        </p:blipFill>
        <p:spPr>
          <a:xfrm>
            <a:off x="6640920" y="5319720"/>
            <a:ext cx="2502720" cy="1401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 17"/>
          <p:cNvPicPr/>
          <p:nvPr/>
        </p:nvPicPr>
        <p:blipFill>
          <a:blip r:embed="rId2"/>
          <a:stretch/>
        </p:blipFill>
        <p:spPr>
          <a:xfrm>
            <a:off x="279000" y="0"/>
            <a:ext cx="2313360" cy="2320920"/>
          </a:xfrm>
          <a:prstGeom prst="rect">
            <a:avLst/>
          </a:prstGeom>
          <a:ln>
            <a:noFill/>
          </a:ln>
        </p:spPr>
      </p:pic>
      <p:pic>
        <p:nvPicPr>
          <p:cNvPr id="56" name="Image 11"/>
          <p:cNvPicPr/>
          <p:nvPr/>
        </p:nvPicPr>
        <p:blipFill>
          <a:blip r:embed="rId3"/>
          <a:stretch/>
        </p:blipFill>
        <p:spPr>
          <a:xfrm>
            <a:off x="-10800" y="231480"/>
            <a:ext cx="9155880" cy="6840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279000" y="2246424"/>
            <a:ext cx="8315640" cy="390420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1" u="sng" strike="noStrike" spc="-1" dirty="0">
                <a:solidFill>
                  <a:srgbClr val="70AD47"/>
                </a:solidFill>
                <a:uFillTx/>
                <a:latin typeface="Arial"/>
              </a:rPr>
              <a:t>Problématique gestion des boues sur le territoire en période COVID.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1" strike="noStrike" spc="-1" dirty="0">
                <a:solidFill>
                  <a:srgbClr val="C55A11"/>
                </a:solidFill>
                <a:latin typeface="Arial"/>
              </a:rPr>
              <a:t>Gestion des Boues </a:t>
            </a:r>
            <a:r>
              <a:rPr lang="fr-FR" sz="1600" b="1" strike="noStrike" spc="-1" dirty="0" err="1">
                <a:solidFill>
                  <a:srgbClr val="C55A11"/>
                </a:solidFill>
                <a:latin typeface="Arial"/>
              </a:rPr>
              <a:t>Covid</a:t>
            </a:r>
            <a:r>
              <a:rPr lang="fr-FR" sz="1600" b="1" strike="noStrike" spc="-1" dirty="0">
                <a:solidFill>
                  <a:srgbClr val="C55A11"/>
                </a:solidFill>
                <a:latin typeface="Arial"/>
              </a:rPr>
              <a:t> : 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0" strike="noStrike" spc="-1" dirty="0">
                <a:solidFill>
                  <a:srgbClr val="000000"/>
                </a:solidFill>
                <a:latin typeface="Arial"/>
              </a:rPr>
              <a:t>Hygiénisation difficile et coût important pour certaines stations (pas de plan d’épandage pour certaines stations , transfert vers d’autres systèmes, injection de lait de chaux, déshydratation …)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0" u="sng" strike="noStrike" spc="-1" dirty="0">
                <a:solidFill>
                  <a:srgbClr val="000000"/>
                </a:solidFill>
                <a:uFillTx/>
                <a:latin typeface="Arial"/>
              </a:rPr>
              <a:t>Ex de coût pour 1 m3 de boues :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0" i="1" strike="noStrike" spc="-1" dirty="0">
                <a:solidFill>
                  <a:srgbClr val="C55A11"/>
                </a:solidFill>
                <a:latin typeface="Arial"/>
              </a:rPr>
              <a:t>Transfert pour 15km: 20€Ht  / chaulage (chaux liquide) silo : 11€Ht  /             Déshydratation + compostage : 28 à 35 €</a:t>
            </a:r>
            <a:r>
              <a:rPr lang="fr-FR" sz="1600" b="0" i="1" strike="noStrike" spc="-1" dirty="0" err="1">
                <a:solidFill>
                  <a:srgbClr val="C55A11"/>
                </a:solidFill>
                <a:latin typeface="Arial"/>
              </a:rPr>
              <a:t>Ht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0" strike="noStrike" spc="-1" dirty="0">
                <a:solidFill>
                  <a:srgbClr val="000000"/>
                </a:solidFill>
                <a:latin typeface="Arial"/>
              </a:rPr>
              <a:t>Gestion des lagunes à curer (coûts importants), que faire ?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3330720" y="837360"/>
            <a:ext cx="5964840" cy="64044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strike="noStrike" spc="-1">
                <a:solidFill>
                  <a:srgbClr val="843C0B"/>
                </a:solidFill>
                <a:latin typeface="Arial"/>
              </a:rPr>
              <a:t>Mise en contexte</a:t>
            </a:r>
            <a:endParaRPr lang="fr-FR" sz="3600" b="0" strike="noStrike" spc="-1">
              <a:latin typeface="Arial"/>
            </a:endParaRPr>
          </a:p>
        </p:txBody>
      </p:sp>
      <p:pic>
        <p:nvPicPr>
          <p:cNvPr id="59" name="Image 2"/>
          <p:cNvPicPr/>
          <p:nvPr/>
        </p:nvPicPr>
        <p:blipFill>
          <a:blip r:embed="rId4"/>
          <a:stretch/>
        </p:blipFill>
        <p:spPr>
          <a:xfrm>
            <a:off x="6362280" y="4926600"/>
            <a:ext cx="2502720" cy="1401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 17"/>
          <p:cNvPicPr/>
          <p:nvPr/>
        </p:nvPicPr>
        <p:blipFill>
          <a:blip r:embed="rId2"/>
          <a:stretch/>
        </p:blipFill>
        <p:spPr>
          <a:xfrm>
            <a:off x="128880" y="-19080"/>
            <a:ext cx="2313360" cy="2252160"/>
          </a:xfrm>
          <a:prstGeom prst="rect">
            <a:avLst/>
          </a:prstGeom>
          <a:ln>
            <a:noFill/>
          </a:ln>
        </p:spPr>
      </p:pic>
      <p:pic>
        <p:nvPicPr>
          <p:cNvPr id="61" name="Image 11"/>
          <p:cNvPicPr/>
          <p:nvPr/>
        </p:nvPicPr>
        <p:blipFill>
          <a:blip r:embed="rId3"/>
          <a:stretch/>
        </p:blipFill>
        <p:spPr>
          <a:xfrm>
            <a:off x="-10800" y="231480"/>
            <a:ext cx="9155880" cy="68400"/>
          </a:xfrm>
          <a:prstGeom prst="rect">
            <a:avLst/>
          </a:prstGeom>
          <a:ln>
            <a:noFill/>
          </a:ln>
        </p:spPr>
      </p:pic>
      <p:sp>
        <p:nvSpPr>
          <p:cNvPr id="62" name="CustomShape 1"/>
          <p:cNvSpPr/>
          <p:nvPr/>
        </p:nvSpPr>
        <p:spPr>
          <a:xfrm>
            <a:off x="-36540" y="1783821"/>
            <a:ext cx="9207360" cy="3820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u="sng" strike="noStrike" spc="-1" dirty="0">
                <a:solidFill>
                  <a:srgbClr val="70AD47"/>
                </a:solidFill>
                <a:uFillTx/>
                <a:latin typeface="Arial"/>
              </a:rPr>
              <a:t>Travail engagé par la collectivité pour répondre à la problématique des épandages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55A11"/>
              </a:buClr>
              <a:buFont typeface="StarSymbol"/>
              <a:buChar char="-"/>
            </a:pPr>
            <a:r>
              <a:rPr lang="fr-FR" sz="1600" b="1" strike="noStrike" spc="-1" dirty="0">
                <a:solidFill>
                  <a:srgbClr val="C55A11"/>
                </a:solidFill>
                <a:latin typeface="Arial"/>
              </a:rPr>
              <a:t>Élaboration d’un schéma directeur d’assainissement 2020-2022 : </a:t>
            </a:r>
            <a:endParaRPr lang="fr-FR" sz="1600" b="0" strike="noStrike" spc="-1" dirty="0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fr-FR" sz="1600" b="0" strike="noStrike" spc="-1" dirty="0">
                <a:solidFill>
                  <a:srgbClr val="000000"/>
                </a:solidFill>
                <a:latin typeface="Arial"/>
              </a:rPr>
              <a:t>Bilan fonctionnement de l’ensemble des systèmes d’assainissement (élaboration PPI …)</a:t>
            </a:r>
            <a:endParaRPr lang="fr-FR" sz="16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fr-FR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55A11"/>
              </a:buClr>
              <a:buFont typeface="StarSymbol"/>
              <a:buChar char="-"/>
            </a:pPr>
            <a:r>
              <a:rPr lang="fr-FR" sz="1600" b="1" strike="noStrike" spc="-1" dirty="0">
                <a:solidFill>
                  <a:srgbClr val="C55A11"/>
                </a:solidFill>
                <a:latin typeface="Arial"/>
              </a:rPr>
              <a:t>Élaboration d’une étude spécifique aux boues d’assainissement du territoire 2021-2022 : </a:t>
            </a:r>
            <a:endParaRPr lang="fr-FR" sz="1600" b="0" strike="noStrike" spc="-1" dirty="0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fr-FR" sz="1600" b="0" strike="noStrike" spc="-1" dirty="0">
                <a:solidFill>
                  <a:srgbClr val="000000"/>
                </a:solidFill>
                <a:latin typeface="Arial"/>
              </a:rPr>
              <a:t>Bilan de la gestion et des volumes des boues du territoire. Étude de scénarios pour traiter les boues (compostage, séchage, mutualisation des plans d’épandage )</a:t>
            </a:r>
            <a:endParaRPr lang="fr-FR" sz="1600" b="0" strike="noStrike" spc="-1" dirty="0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fr-FR" sz="1600" b="0" strike="noStrike" spc="-1" dirty="0">
                <a:solidFill>
                  <a:srgbClr val="000000"/>
                </a:solidFill>
                <a:latin typeface="Arial"/>
              </a:rPr>
              <a:t>Rencontre auprès des agriculteurs du territoire, pour échanger avec eux sur ce sujet.</a:t>
            </a:r>
            <a:endParaRPr lang="fr-FR" sz="1600" b="0" strike="noStrike" spc="-1" dirty="0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fr-FR" sz="1600" b="0" strike="noStrike" spc="-1" dirty="0">
                <a:solidFill>
                  <a:srgbClr val="000000"/>
                </a:solidFill>
                <a:latin typeface="Arial"/>
              </a:rPr>
              <a:t>Échange avec la DDTM, la chambre d’agriculture….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3438360" y="762120"/>
            <a:ext cx="5964840" cy="64044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strike="noStrike" spc="-1">
                <a:solidFill>
                  <a:srgbClr val="843C0B"/>
                </a:solidFill>
                <a:latin typeface="Arial"/>
              </a:rPr>
              <a:t>Travail engagé</a:t>
            </a:r>
            <a:endParaRPr lang="fr-FR" sz="3600" b="0" strike="noStrike" spc="-1">
              <a:latin typeface="Arial"/>
            </a:endParaRPr>
          </a:p>
        </p:txBody>
      </p:sp>
      <p:pic>
        <p:nvPicPr>
          <p:cNvPr id="64" name="Image 2"/>
          <p:cNvPicPr/>
          <p:nvPr/>
        </p:nvPicPr>
        <p:blipFill>
          <a:blip r:embed="rId4"/>
          <a:stretch/>
        </p:blipFill>
        <p:spPr>
          <a:xfrm>
            <a:off x="2969460" y="4966668"/>
            <a:ext cx="3195360" cy="1819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17"/>
          <p:cNvPicPr/>
          <p:nvPr/>
        </p:nvPicPr>
        <p:blipFill>
          <a:blip r:embed="rId2"/>
          <a:stretch/>
        </p:blipFill>
        <p:spPr>
          <a:xfrm>
            <a:off x="0" y="-19080"/>
            <a:ext cx="2313360" cy="2252160"/>
          </a:xfrm>
          <a:prstGeom prst="rect">
            <a:avLst/>
          </a:prstGeom>
          <a:ln>
            <a:noFill/>
          </a:ln>
        </p:spPr>
      </p:pic>
      <p:pic>
        <p:nvPicPr>
          <p:cNvPr id="66" name="Image 11"/>
          <p:cNvPicPr/>
          <p:nvPr/>
        </p:nvPicPr>
        <p:blipFill>
          <a:blip r:embed="rId3"/>
          <a:stretch/>
        </p:blipFill>
        <p:spPr>
          <a:xfrm>
            <a:off x="-10800" y="231480"/>
            <a:ext cx="9155880" cy="68400"/>
          </a:xfrm>
          <a:prstGeom prst="rect">
            <a:avLst/>
          </a:prstGeom>
          <a:ln>
            <a:noFill/>
          </a:ln>
        </p:spPr>
      </p:pic>
      <p:sp>
        <p:nvSpPr>
          <p:cNvPr id="67" name="CustomShape 1"/>
          <p:cNvSpPr/>
          <p:nvPr/>
        </p:nvSpPr>
        <p:spPr>
          <a:xfrm>
            <a:off x="0" y="1311480"/>
            <a:ext cx="9207360" cy="641916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000000"/>
                </a:solidFill>
                <a:latin typeface="Arial"/>
              </a:rPr>
              <a:t>					</a:t>
            </a:r>
            <a:r>
              <a:rPr lang="fr-FR" sz="1600" b="1" u="sng" strike="noStrike" spc="-1" dirty="0">
                <a:solidFill>
                  <a:srgbClr val="000000"/>
                </a:solidFill>
                <a:uFillTx/>
                <a:latin typeface="Arial"/>
              </a:rPr>
              <a:t>Choix retenu par la collectivité : 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548235"/>
              </a:buClr>
              <a:buFont typeface="StarSymbol"/>
              <a:buAutoNum type="arabicParenR"/>
            </a:pPr>
            <a:r>
              <a:rPr lang="fr-FR" sz="1600" b="1" u="sng" strike="noStrike" spc="-1" dirty="0">
                <a:solidFill>
                  <a:srgbClr val="548235"/>
                </a:solidFill>
                <a:uFillTx/>
                <a:latin typeface="Arial"/>
              </a:rPr>
              <a:t>Élaboration d’un Plan d’épandage intercommunal 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C55A11"/>
                </a:solidFill>
                <a:latin typeface="Arial"/>
              </a:rPr>
              <a:t>-     Consultation par le biais d’un marché pour retenir un prestataire                                        afin de rédiger le plan d’épandage</a:t>
            </a:r>
            <a:endParaRPr lang="fr-FR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55A11"/>
              </a:buClr>
              <a:buFont typeface="StarSymbol"/>
              <a:buChar char="-"/>
            </a:pPr>
            <a:r>
              <a:rPr lang="fr-FR" sz="1600" b="1" strike="noStrike" spc="-1" dirty="0">
                <a:solidFill>
                  <a:srgbClr val="C55A11"/>
                </a:solidFill>
                <a:latin typeface="Arial"/>
              </a:rPr>
              <a:t>Validation des procédures par la DDTM et la MESE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55A11"/>
              </a:buClr>
              <a:buFont typeface="StarSymbol"/>
              <a:buChar char="-"/>
            </a:pPr>
            <a:r>
              <a:rPr lang="fr-FR" sz="1600" b="1" strike="noStrike" spc="-1" dirty="0">
                <a:solidFill>
                  <a:srgbClr val="C55A11"/>
                </a:solidFill>
                <a:latin typeface="Arial"/>
              </a:rPr>
              <a:t>Dépôt du dossier pour instruction</a:t>
            </a:r>
            <a:endParaRPr lang="fr-FR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55A11"/>
              </a:buClr>
              <a:buFont typeface="StarSymbol"/>
              <a:buChar char="-"/>
            </a:pPr>
            <a:r>
              <a:rPr lang="fr-FR" sz="1600" b="1" strike="noStrike" spc="-1" dirty="0">
                <a:solidFill>
                  <a:srgbClr val="C55A11"/>
                </a:solidFill>
                <a:latin typeface="Arial"/>
              </a:rPr>
              <a:t>Si validation du plan, organisation des épandages en fonction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C55A11"/>
                </a:solidFill>
                <a:latin typeface="Arial"/>
              </a:rPr>
              <a:t>Avantages :</a:t>
            </a:r>
            <a:endParaRPr lang="fr-FR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1600" b="0" strike="noStrike" spc="-1" dirty="0">
                <a:latin typeface="Arial"/>
              </a:rPr>
              <a:t>Contexte actuel plus facile pour récupérer des surfaces épandables (prix des engrais…)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1600" b="0" strike="noStrike" spc="-1" dirty="0">
                <a:latin typeface="Arial"/>
              </a:rPr>
              <a:t>Harmonisation de la prestation à l’échelle du territoire.</a:t>
            </a: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C55A11"/>
                </a:solidFill>
                <a:latin typeface="Arial"/>
              </a:rPr>
              <a:t>Inconvénients :</a:t>
            </a:r>
            <a:endParaRPr lang="fr-FR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1600" b="0" strike="noStrike" spc="-1" dirty="0">
                <a:solidFill>
                  <a:srgbClr val="000000"/>
                </a:solidFill>
                <a:latin typeface="Arial"/>
              </a:rPr>
              <a:t>Démarche novatrice (peu ou pas de retour de fonctionnement ou d’élaboration de plan d’épandage à l’échelle de plusieurs systèmes)</a:t>
            </a:r>
            <a:endParaRPr lang="fr-FR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1600" b="0" strike="noStrike" spc="-1" dirty="0">
                <a:solidFill>
                  <a:srgbClr val="000000"/>
                </a:solidFill>
                <a:latin typeface="Arial"/>
              </a:rPr>
              <a:t>Gestion avec les agriculteurs (réception de différents types de boues, communication, organisation…)</a:t>
            </a:r>
            <a:endParaRPr lang="fr-FR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1600" b="0" strike="noStrike" spc="-1" dirty="0">
                <a:solidFill>
                  <a:srgbClr val="000000"/>
                </a:solidFill>
                <a:latin typeface="Arial"/>
              </a:rPr>
              <a:t>Gestion avec les prestataires et délégataires en charge du suivi du fonctionnement des systèmes d’assainissement (organisation…)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3261240" y="784080"/>
            <a:ext cx="5964840" cy="64044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strike="noStrike" spc="-1">
                <a:solidFill>
                  <a:srgbClr val="843C0B"/>
                </a:solidFill>
                <a:latin typeface="Arial"/>
              </a:rPr>
              <a:t>Travail engagé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69" name="CustomShape 3"/>
          <p:cNvSpPr/>
          <p:nvPr/>
        </p:nvSpPr>
        <p:spPr>
          <a:xfrm>
            <a:off x="6728638" y="2316240"/>
            <a:ext cx="100440" cy="83592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8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70" name="CustomShape 4"/>
          <p:cNvSpPr/>
          <p:nvPr/>
        </p:nvSpPr>
        <p:spPr>
          <a:xfrm>
            <a:off x="6981113" y="2551860"/>
            <a:ext cx="1585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C55A11"/>
                </a:solidFill>
                <a:latin typeface="Calibri"/>
              </a:rPr>
              <a:t>Travail réalisé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1" name="CustomShape 5"/>
          <p:cNvSpPr/>
          <p:nvPr/>
        </p:nvSpPr>
        <p:spPr>
          <a:xfrm>
            <a:off x="6460200" y="3320640"/>
            <a:ext cx="45360" cy="57708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8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72" name="CustomShape 6"/>
          <p:cNvSpPr/>
          <p:nvPr/>
        </p:nvSpPr>
        <p:spPr>
          <a:xfrm>
            <a:off x="6553213" y="3426840"/>
            <a:ext cx="1725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C55A11"/>
                </a:solidFill>
                <a:latin typeface="Calibri"/>
              </a:rPr>
              <a:t>Travail en cours</a:t>
            </a:r>
            <a:endParaRPr lang="fr-FR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 17"/>
          <p:cNvPicPr/>
          <p:nvPr/>
        </p:nvPicPr>
        <p:blipFill>
          <a:blip r:embed="rId2"/>
          <a:stretch/>
        </p:blipFill>
        <p:spPr>
          <a:xfrm>
            <a:off x="128880" y="-19080"/>
            <a:ext cx="2313360" cy="2252160"/>
          </a:xfrm>
          <a:prstGeom prst="rect">
            <a:avLst/>
          </a:prstGeom>
          <a:ln>
            <a:noFill/>
          </a:ln>
        </p:spPr>
      </p:pic>
      <p:pic>
        <p:nvPicPr>
          <p:cNvPr id="74" name="Image 11"/>
          <p:cNvPicPr/>
          <p:nvPr/>
        </p:nvPicPr>
        <p:blipFill>
          <a:blip r:embed="rId3"/>
          <a:stretch/>
        </p:blipFill>
        <p:spPr>
          <a:xfrm>
            <a:off x="-10800" y="231480"/>
            <a:ext cx="9155880" cy="68400"/>
          </a:xfrm>
          <a:prstGeom prst="rect">
            <a:avLst/>
          </a:prstGeom>
          <a:ln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-10800" y="1913760"/>
            <a:ext cx="9207360" cy="398556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Arial"/>
              </a:rPr>
              <a:t>					</a:t>
            </a:r>
            <a:r>
              <a:rPr lang="fr-FR" sz="1600" b="1" u="sng" strike="noStrike" spc="-1">
                <a:solidFill>
                  <a:srgbClr val="000000"/>
                </a:solidFill>
                <a:uFillTx/>
                <a:latin typeface="Arial"/>
              </a:rPr>
              <a:t>Choix retenu par la collectivité : 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u="sng" strike="noStrike" spc="-1">
                <a:solidFill>
                  <a:srgbClr val="548235"/>
                </a:solidFill>
                <a:uFillTx/>
                <a:latin typeface="Arial"/>
              </a:rPr>
              <a:t>1)   Harmonisation de la gestion des épandages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55A11"/>
              </a:buClr>
              <a:buFont typeface="StarSymbol"/>
              <a:buChar char="-"/>
            </a:pPr>
            <a:r>
              <a:rPr lang="fr-FR" sz="1600" b="1" strike="noStrike" spc="-1">
                <a:solidFill>
                  <a:srgbClr val="C55A11"/>
                </a:solidFill>
                <a:latin typeface="Arial"/>
              </a:rPr>
              <a:t>Retrait de la gestion des épandage pour les régies, prestations et </a:t>
            </a:r>
            <a:endParaRPr lang="fr-FR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55A11"/>
              </a:buClr>
              <a:buFont typeface="StarSymbol"/>
              <a:buChar char="-"/>
            </a:pPr>
            <a:r>
              <a:rPr lang="fr-FR" sz="1600" b="1" strike="noStrike" spc="-1">
                <a:solidFill>
                  <a:srgbClr val="C55A11"/>
                </a:solidFill>
                <a:latin typeface="Arial"/>
              </a:rPr>
              <a:t>délégations, pour transmission de cette prestation à l’entreprise retenu 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u="sng" strike="noStrike" spc="-1">
                <a:solidFill>
                  <a:srgbClr val="548235"/>
                </a:solidFill>
                <a:uFillTx/>
                <a:latin typeface="Arial"/>
              </a:rPr>
              <a:t>2)    Amélioration des filières boues des systèmes à Boues activées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55A11"/>
              </a:buClr>
              <a:buFont typeface="StarSymbol"/>
              <a:buChar char="-"/>
            </a:pPr>
            <a:r>
              <a:rPr lang="fr-FR" sz="1600" b="1" strike="noStrike" spc="-1">
                <a:solidFill>
                  <a:srgbClr val="C55A11"/>
                </a:solidFill>
                <a:latin typeface="Arial"/>
              </a:rPr>
              <a:t>Suppression des silos à boues liquide pour passage en presse à 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C55A11"/>
                </a:solidFill>
                <a:latin typeface="Arial"/>
              </a:rPr>
              <a:t>Vis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C55A11"/>
                </a:solidFill>
                <a:latin typeface="Arial"/>
              </a:rPr>
              <a:t>- Réflexion sur la création d’une plateforme de stockage pour l’ensemble des boues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3261240" y="784080"/>
            <a:ext cx="5964840" cy="64044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strike="noStrike" spc="-1">
                <a:solidFill>
                  <a:srgbClr val="843C0B"/>
                </a:solidFill>
                <a:latin typeface="Arial"/>
              </a:rPr>
              <a:t>Travail à engager</a:t>
            </a:r>
            <a:endParaRPr lang="fr-FR" sz="3600" b="0" strike="noStrike" spc="-1">
              <a:latin typeface="Arial"/>
            </a:endParaRPr>
          </a:p>
        </p:txBody>
      </p:sp>
      <p:pic>
        <p:nvPicPr>
          <p:cNvPr id="77" name="Image 2"/>
          <p:cNvPicPr/>
          <p:nvPr/>
        </p:nvPicPr>
        <p:blipFill>
          <a:blip r:embed="rId4"/>
          <a:stretch/>
        </p:blipFill>
        <p:spPr>
          <a:xfrm>
            <a:off x="6719760" y="5193360"/>
            <a:ext cx="2348640" cy="1761480"/>
          </a:xfrm>
          <a:prstGeom prst="rect">
            <a:avLst/>
          </a:prstGeom>
          <a:ln>
            <a:noFill/>
          </a:ln>
        </p:spPr>
      </p:pic>
      <p:sp>
        <p:nvSpPr>
          <p:cNvPr id="78" name="CustomShape 3"/>
          <p:cNvSpPr/>
          <p:nvPr/>
        </p:nvSpPr>
        <p:spPr>
          <a:xfrm>
            <a:off x="7271280" y="2611080"/>
            <a:ext cx="110520" cy="176148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8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79" name="CustomShape 4"/>
          <p:cNvSpPr/>
          <p:nvPr/>
        </p:nvSpPr>
        <p:spPr>
          <a:xfrm>
            <a:off x="7489440" y="3160440"/>
            <a:ext cx="1033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C55A11"/>
                </a:solidFill>
                <a:latin typeface="Calibri"/>
              </a:rPr>
              <a:t>Travail à réaliser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17"/>
          <p:cNvPicPr/>
          <p:nvPr/>
        </p:nvPicPr>
        <p:blipFill>
          <a:blip r:embed="rId2"/>
          <a:stretch/>
        </p:blipFill>
        <p:spPr>
          <a:xfrm>
            <a:off x="279000" y="0"/>
            <a:ext cx="2313360" cy="2320920"/>
          </a:xfrm>
          <a:prstGeom prst="rect">
            <a:avLst/>
          </a:prstGeom>
          <a:ln>
            <a:noFill/>
          </a:ln>
        </p:spPr>
      </p:pic>
      <p:pic>
        <p:nvPicPr>
          <p:cNvPr id="51" name="Image 11"/>
          <p:cNvPicPr/>
          <p:nvPr/>
        </p:nvPicPr>
        <p:blipFill>
          <a:blip r:embed="rId3"/>
          <a:stretch/>
        </p:blipFill>
        <p:spPr>
          <a:xfrm>
            <a:off x="-10800" y="231480"/>
            <a:ext cx="9155880" cy="68400"/>
          </a:xfrm>
          <a:prstGeom prst="rect">
            <a:avLst/>
          </a:prstGeom>
          <a:ln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279000" y="1882440"/>
            <a:ext cx="8315640" cy="4747453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1" u="sng" strike="noStrike" spc="-1" dirty="0">
                <a:solidFill>
                  <a:srgbClr val="70AD47"/>
                </a:solidFill>
                <a:uFillTx/>
                <a:latin typeface="Arial"/>
              </a:rPr>
              <a:t>Gains apportés gestion des boues sur le territoire.</a:t>
            </a: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1" strike="noStrike" spc="-1" dirty="0">
                <a:solidFill>
                  <a:srgbClr val="C55A11"/>
                </a:solidFill>
                <a:latin typeface="Arial"/>
              </a:rPr>
              <a:t>Surfaces agricoles supplémentaires trouvées soit 900ha sur le territoire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1" spc="-1" dirty="0">
                <a:solidFill>
                  <a:srgbClr val="C55A11"/>
                </a:solidFill>
                <a:latin typeface="Arial"/>
              </a:rPr>
              <a:t>Mutualisation des plans d’épandage :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1" spc="-1" dirty="0">
                <a:latin typeface="Arial"/>
              </a:rPr>
              <a:t>- </a:t>
            </a:r>
            <a:r>
              <a:rPr lang="fr-FR" sz="1600" spc="-1" dirty="0">
                <a:latin typeface="Arial"/>
              </a:rPr>
              <a:t>Un seul plan au lieu d’un pour chaque système</a:t>
            </a:r>
            <a:endParaRPr lang="fr-FR" sz="160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1" strike="noStrike" spc="-1" dirty="0">
                <a:solidFill>
                  <a:srgbClr val="C55A11"/>
                </a:solidFill>
                <a:latin typeface="Arial"/>
              </a:rPr>
              <a:t>Sociétal : 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fr-FR" sz="1600" b="0" strike="noStrike" spc="-1" dirty="0">
                <a:solidFill>
                  <a:srgbClr val="000000"/>
                </a:solidFill>
                <a:latin typeface="Arial"/>
              </a:rPr>
              <a:t>Plan de communication pour expliquer le devenir des boues aux usagers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fr-FR" sz="1600" spc="-1" dirty="0">
                <a:solidFill>
                  <a:srgbClr val="000000"/>
                </a:solidFill>
                <a:latin typeface="Arial"/>
              </a:rPr>
              <a:t>Soutien de la profession agricole sur la démarche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1" spc="-1" dirty="0">
                <a:solidFill>
                  <a:srgbClr val="C55A11"/>
                </a:solidFill>
              </a:rPr>
              <a:t>Economie :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1" spc="-1" dirty="0"/>
              <a:t>-</a:t>
            </a:r>
            <a:r>
              <a:rPr lang="fr-FR" sz="1600" b="1" spc="-1" dirty="0">
                <a:solidFill>
                  <a:srgbClr val="C55A11"/>
                </a:solidFill>
              </a:rPr>
              <a:t> </a:t>
            </a:r>
            <a:r>
              <a:rPr lang="fr-FR" sz="1600" spc="-1" dirty="0"/>
              <a:t>Epandage des 300 tonnes de boues localement au lieu. Gestion harmonisée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1" strike="noStrike" spc="-1" dirty="0">
                <a:solidFill>
                  <a:srgbClr val="C55A11"/>
                </a:solidFill>
                <a:latin typeface="Arial"/>
              </a:rPr>
              <a:t>Intervenants : 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fr-FR" sz="1600" spc="-1" dirty="0">
                <a:latin typeface="Arial"/>
              </a:rPr>
              <a:t>Un seul gestionnaire du plan d’épandage sur les 22 stations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1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Environnemental :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spc="-1" dirty="0">
                <a:latin typeface="Arial"/>
              </a:rPr>
              <a:t>Moins de transport, boues servant localement pour l’agriculture</a:t>
            </a:r>
            <a:endParaRPr lang="fr-FR" sz="160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fr-FR" sz="1600" b="0" strike="noStrike" spc="-1" dirty="0"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3330720" y="837360"/>
            <a:ext cx="5964840" cy="64044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843C0B"/>
                </a:solidFill>
                <a:latin typeface="Arial"/>
              </a:rPr>
              <a:t>Gains apportés</a:t>
            </a:r>
            <a:endParaRPr lang="fr-FR" sz="3600" b="0" strike="noStrike" spc="-1" dirty="0">
              <a:latin typeface="Arial"/>
            </a:endParaRPr>
          </a:p>
        </p:txBody>
      </p:sp>
      <p:pic>
        <p:nvPicPr>
          <p:cNvPr id="54" name="Image 2"/>
          <p:cNvPicPr/>
          <p:nvPr/>
        </p:nvPicPr>
        <p:blipFill>
          <a:blip r:embed="rId4"/>
          <a:stretch/>
        </p:blipFill>
        <p:spPr>
          <a:xfrm>
            <a:off x="6640920" y="5319720"/>
            <a:ext cx="2502720" cy="1401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169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6741</TotalTime>
  <Words>697</Words>
  <Application>Microsoft Office PowerPoint</Application>
  <PresentationFormat>Affichage à l'écran (4:3)</PresentationFormat>
  <Paragraphs>111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DejaVu Sans</vt:lpstr>
      <vt:lpstr>StarSymbol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Laëtitia LAMOUROUX</dc:creator>
  <dc:description/>
  <cp:lastModifiedBy>Fabien JALLIER</cp:lastModifiedBy>
  <cp:revision>383</cp:revision>
  <cp:lastPrinted>2022-02-16T16:19:18Z</cp:lastPrinted>
  <dcterms:created xsi:type="dcterms:W3CDTF">2020-09-28T15:00:26Z</dcterms:created>
  <dcterms:modified xsi:type="dcterms:W3CDTF">2023-02-17T15:31:26Z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