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sldIdLst>
    <p:sldId id="280" r:id="rId3"/>
    <p:sldId id="287" r:id="rId4"/>
    <p:sldId id="283" r:id="rId5"/>
    <p:sldId id="289" r:id="rId6"/>
    <p:sldId id="298" r:id="rId7"/>
    <p:sldId id="299" r:id="rId8"/>
    <p:sldId id="300" r:id="rId9"/>
    <p:sldId id="301" r:id="rId10"/>
    <p:sldId id="303" r:id="rId11"/>
    <p:sldId id="304" r:id="rId12"/>
    <p:sldId id="295" r:id="rId13"/>
    <p:sldId id="29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60"/>
  </p:normalViewPr>
  <p:slideViewPr>
    <p:cSldViewPr snapToGrid="0">
      <p:cViewPr varScale="1">
        <p:scale>
          <a:sx n="83" d="100"/>
          <a:sy n="83" d="100"/>
        </p:scale>
        <p:origin x="90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55440" y="1268760"/>
            <a:ext cx="7200800" cy="4320480"/>
          </a:xfrm>
          <a:prstGeom prst="rect">
            <a:avLst/>
          </a:prstGeom>
        </p:spPr>
        <p:txBody>
          <a:bodyPr anchor="ctr"/>
          <a:lstStyle>
            <a:lvl1pPr algn="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Modifiez le style </a:t>
            </a:r>
            <a:br>
              <a:rPr lang="fr-FR" dirty="0" smtClean="0"/>
            </a:br>
            <a:r>
              <a:rPr lang="fr-FR" dirty="0" smtClean="0"/>
              <a:t>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858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3670E9-32FA-4A57-8011-EC328232E72B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495600" y="1600200"/>
            <a:ext cx="93610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  <a:lvl2pPr>
              <a:defRPr>
                <a:solidFill>
                  <a:srgbClr val="596DB2"/>
                </a:solidFill>
              </a:defRPr>
            </a:lvl2pPr>
            <a:lvl3pPr marL="1257300" indent="-342900">
              <a:buFont typeface="Calibri" panose="020F0502020204030204" pitchFamily="34" charset="0"/>
              <a:buChar char="₋"/>
              <a:defRPr>
                <a:solidFill>
                  <a:srgbClr val="283583"/>
                </a:solidFill>
              </a:defRPr>
            </a:lvl3pPr>
          </a:lstStyle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91544" y="6468896"/>
            <a:ext cx="4042792" cy="365125"/>
          </a:xfrm>
          <a:prstGeom prst="rect">
            <a:avLst/>
          </a:prstGeom>
        </p:spPr>
        <p:txBody>
          <a:bodyPr/>
          <a:lstStyle>
            <a:lvl1pPr>
              <a:defRPr lang="fr-FR" altLang="fr-FR" b="1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dirty="0">
                <a:solidFill>
                  <a:srgbClr val="FFFFFF"/>
                </a:solidFill>
              </a:rPr>
              <a:t>COPERPRI  3 juin 2021</a:t>
            </a:r>
          </a:p>
        </p:txBody>
      </p:sp>
    </p:spTree>
    <p:extLst>
      <p:ext uri="{BB962C8B-B14F-4D97-AF65-F5344CB8AC3E}">
        <p14:creationId xmlns:p14="http://schemas.microsoft.com/office/powerpoint/2010/main" val="146734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95600" y="1988840"/>
            <a:ext cx="9361040" cy="1440161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95600" y="3429001"/>
            <a:ext cx="9361040" cy="144015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91544" y="6468896"/>
            <a:ext cx="4042792" cy="365125"/>
          </a:xfrm>
          <a:prstGeom prst="rect">
            <a:avLst/>
          </a:prstGeom>
        </p:spPr>
        <p:txBody>
          <a:bodyPr/>
          <a:lstStyle>
            <a:lvl1pPr>
              <a:defRPr lang="fr-FR" altLang="fr-FR" b="1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dirty="0">
                <a:solidFill>
                  <a:srgbClr val="FFFFFF"/>
                </a:solidFill>
              </a:rPr>
              <a:t>Sujet et date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72464" y="6468896"/>
            <a:ext cx="158417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13670E9-32FA-4A57-8011-EC328232E72B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64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5600" y="4406901"/>
            <a:ext cx="93610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495600" y="2906713"/>
            <a:ext cx="936104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91544" y="6468896"/>
            <a:ext cx="4042792" cy="365125"/>
          </a:xfrm>
          <a:prstGeom prst="rect">
            <a:avLst/>
          </a:prstGeom>
        </p:spPr>
        <p:txBody>
          <a:bodyPr/>
          <a:lstStyle>
            <a:lvl1pPr>
              <a:defRPr lang="fr-FR" altLang="fr-FR" b="1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dirty="0">
                <a:solidFill>
                  <a:srgbClr val="FFFFFF"/>
                </a:solidFill>
              </a:rPr>
              <a:t>Sujet et date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72464" y="6468896"/>
            <a:ext cx="158417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13670E9-32FA-4A57-8011-EC328232E72B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9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95674" y="1628799"/>
            <a:ext cx="4320406" cy="4525963"/>
          </a:xfrm>
        </p:spPr>
        <p:txBody>
          <a:bodyPr/>
          <a:lstStyle>
            <a:lvl1pPr marL="0" indent="0">
              <a:buNone/>
              <a:defRPr sz="2800">
                <a:solidFill>
                  <a:srgbClr val="E82728"/>
                </a:solidFill>
              </a:defRPr>
            </a:lvl1pPr>
            <a:lvl2pPr>
              <a:defRPr sz="2400">
                <a:solidFill>
                  <a:srgbClr val="596DB2"/>
                </a:solidFill>
              </a:defRPr>
            </a:lvl2pPr>
            <a:lvl3pPr marL="1257300" indent="-342900">
              <a:buFont typeface="Calibri" panose="020F0502020204030204" pitchFamily="34" charset="0"/>
              <a:buChar char="₋"/>
              <a:defRPr sz="2000">
                <a:solidFill>
                  <a:srgbClr val="283583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91544" y="6468896"/>
            <a:ext cx="4042792" cy="365125"/>
          </a:xfrm>
          <a:prstGeom prst="rect">
            <a:avLst/>
          </a:prstGeom>
        </p:spPr>
        <p:txBody>
          <a:bodyPr/>
          <a:lstStyle>
            <a:lvl1pPr>
              <a:defRPr lang="fr-FR" altLang="fr-FR" b="1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dirty="0">
                <a:solidFill>
                  <a:srgbClr val="FFFFFF"/>
                </a:solidFill>
              </a:rPr>
              <a:t>Sujet et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72464" y="6468896"/>
            <a:ext cx="1589079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13670E9-32FA-4A57-8011-EC328232E72B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0"/>
          </p:nvPr>
        </p:nvSpPr>
        <p:spPr>
          <a:xfrm>
            <a:off x="7541137" y="1628799"/>
            <a:ext cx="4320406" cy="4525963"/>
          </a:xfrm>
        </p:spPr>
        <p:txBody>
          <a:bodyPr/>
          <a:lstStyle>
            <a:lvl1pPr marL="0" indent="0">
              <a:buNone/>
              <a:defRPr sz="2800">
                <a:solidFill>
                  <a:srgbClr val="E82728"/>
                </a:solidFill>
              </a:defRPr>
            </a:lvl1pPr>
            <a:lvl2pPr>
              <a:defRPr sz="2400">
                <a:solidFill>
                  <a:srgbClr val="596DB2"/>
                </a:solidFill>
              </a:defRPr>
            </a:lvl2pPr>
            <a:lvl3pPr marL="1257300" indent="-342900">
              <a:buFont typeface="Calibri" panose="020F0502020204030204" pitchFamily="34" charset="0"/>
              <a:buChar char="₋"/>
              <a:defRPr sz="2000">
                <a:solidFill>
                  <a:srgbClr val="283583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78013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91544" y="6468896"/>
            <a:ext cx="4042792" cy="365125"/>
          </a:xfrm>
          <a:prstGeom prst="rect">
            <a:avLst/>
          </a:prstGeom>
        </p:spPr>
        <p:txBody>
          <a:bodyPr/>
          <a:lstStyle>
            <a:lvl1pPr>
              <a:defRPr lang="fr-FR" altLang="fr-FR" b="1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dirty="0">
                <a:solidFill>
                  <a:srgbClr val="FFFFFF"/>
                </a:solidFill>
              </a:rPr>
              <a:t>Sujet et date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72464" y="6468896"/>
            <a:ext cx="1589079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13670E9-32FA-4A57-8011-EC328232E72B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66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91544" y="6468896"/>
            <a:ext cx="4042792" cy="365125"/>
          </a:xfrm>
          <a:prstGeom prst="rect">
            <a:avLst/>
          </a:prstGeom>
        </p:spPr>
        <p:txBody>
          <a:bodyPr/>
          <a:lstStyle>
            <a:lvl1pPr>
              <a:defRPr lang="fr-FR" altLang="fr-FR" b="1" i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dirty="0">
                <a:solidFill>
                  <a:srgbClr val="FFFFFF"/>
                </a:solidFill>
              </a:rPr>
              <a:t>Sujet et date</a:t>
            </a:r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72464" y="6468896"/>
            <a:ext cx="158417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13670E9-32FA-4A57-8011-EC328232E72B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53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5600" y="273050"/>
            <a:ext cx="298918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34336" y="273051"/>
            <a:ext cx="5822304" cy="5853113"/>
          </a:xfrm>
        </p:spPr>
        <p:txBody>
          <a:bodyPr/>
          <a:lstStyle>
            <a:lvl1pPr marL="0" indent="0">
              <a:buNone/>
              <a:defRPr sz="3200">
                <a:solidFill>
                  <a:srgbClr val="E82728"/>
                </a:solidFill>
              </a:defRPr>
            </a:lvl1pPr>
            <a:lvl2pPr>
              <a:defRPr sz="2800">
                <a:solidFill>
                  <a:srgbClr val="596DB2"/>
                </a:solidFill>
              </a:defRPr>
            </a:lvl2pPr>
            <a:lvl3pPr marL="1257300" indent="-342900">
              <a:buFont typeface="Calibri" panose="020F0502020204030204" pitchFamily="34" charset="0"/>
              <a:buChar char="₋"/>
              <a:defRPr sz="2400">
                <a:solidFill>
                  <a:srgbClr val="283583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495600" y="1435101"/>
            <a:ext cx="298918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91544" y="6468896"/>
            <a:ext cx="4042792" cy="365125"/>
          </a:xfrm>
          <a:prstGeom prst="rect">
            <a:avLst/>
          </a:prstGeom>
        </p:spPr>
        <p:txBody>
          <a:bodyPr/>
          <a:lstStyle>
            <a:lvl1pPr>
              <a:defRPr lang="fr-FR" altLang="fr-FR" b="1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dirty="0">
                <a:solidFill>
                  <a:srgbClr val="FFFFFF"/>
                </a:solidFill>
              </a:rPr>
              <a:t>Sujet et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72464" y="6468896"/>
            <a:ext cx="158417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13670E9-32FA-4A57-8011-EC328232E72B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97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5598" y="4800600"/>
            <a:ext cx="9361041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495599" y="612775"/>
            <a:ext cx="9361041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E82728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495599" y="5367338"/>
            <a:ext cx="9361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72464" y="6468896"/>
            <a:ext cx="158417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13670E9-32FA-4A57-8011-EC328232E72B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9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BB45CB-43D0-42A0-8D2E-997C399BEA27}" type="slidenum">
              <a:rPr lang="fr-FR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051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0"/>
          <a:stretch>
            <a:fillRect/>
          </a:stretch>
        </p:blipFill>
        <p:spPr bwMode="auto">
          <a:xfrm>
            <a:off x="8410575" y="0"/>
            <a:ext cx="3781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8610600" cy="6858000"/>
          </a:xfrm>
          <a:prstGeom prst="rect">
            <a:avLst/>
          </a:prstGeom>
          <a:solidFill>
            <a:srgbClr val="596D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5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95674" y="115889"/>
            <a:ext cx="9365869" cy="93684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 texte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5600" y="1600200"/>
            <a:ext cx="93610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</p:txBody>
      </p:sp>
      <p:pic>
        <p:nvPicPr>
          <p:cNvPr id="1028" name="Imag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60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60563" y="6453188"/>
            <a:ext cx="10231437" cy="404812"/>
          </a:xfrm>
          <a:prstGeom prst="rect">
            <a:avLst/>
          </a:prstGeom>
          <a:solidFill>
            <a:srgbClr val="596DB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1400" b="1" dirty="0">
              <a:solidFill>
                <a:srgbClr val="FFFFFF"/>
              </a:solidFill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60562" y="6468896"/>
            <a:ext cx="4073773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b="1" dirty="0" smtClean="0">
                <a:solidFill>
                  <a:srgbClr val="FFFFFF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Sujet et date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72464" y="6468896"/>
            <a:ext cx="1584176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13670E9-32FA-4A57-8011-EC328232E72B}" type="slidenum">
              <a:rPr lang="fr-FR" smtClean="0">
                <a:solidFill>
                  <a:srgbClr val="FFFFFF"/>
                </a:solidFill>
                <a:ea typeface="ＭＳ Ｐゴシック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35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83583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 typeface="Arial" panose="020B0604020202020204" pitchFamily="34" charset="0"/>
        <a:buNone/>
        <a:defRPr sz="3200">
          <a:solidFill>
            <a:srgbClr val="E82728"/>
          </a:solidFill>
          <a:latin typeface="Calibri" panose="020F0502020204030204" pitchFamily="34" charset="0"/>
          <a:ea typeface="ＭＳ Ｐゴシック" charset="0"/>
          <a:cs typeface="Calibri" panose="020F0502020204030204" pitchFamily="34" charset="0"/>
        </a:defRPr>
      </a:lvl1pPr>
      <a:lvl2pPr marL="914400" indent="-457200" algn="l" rtl="0" eaLnBrk="1" fontAlgn="base" hangingPunct="1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rgbClr val="596DB2"/>
          </a:solidFill>
          <a:latin typeface="Calibri" panose="020F0502020204030204" pitchFamily="34" charset="0"/>
          <a:ea typeface="ＭＳ Ｐゴシック" pitchFamily="34" charset="-128"/>
          <a:cs typeface="Calibri" panose="020F0502020204030204" pitchFamily="34" charset="0"/>
        </a:defRPr>
      </a:lvl2pPr>
      <a:lvl3pPr marL="1257300" indent="-342900" algn="l" rtl="0" eaLnBrk="1" fontAlgn="base" hangingPunct="1">
        <a:spcBef>
          <a:spcPts val="0"/>
        </a:spcBef>
        <a:spcAft>
          <a:spcPct val="0"/>
        </a:spcAft>
        <a:buFont typeface="Calibri" panose="020F0502020204030204" pitchFamily="34" charset="0"/>
        <a:buChar char="₋"/>
        <a:defRPr sz="2400">
          <a:solidFill>
            <a:srgbClr val="283583"/>
          </a:solidFill>
          <a:latin typeface="Calibri" panose="020F0502020204030204" pitchFamily="34" charset="0"/>
          <a:ea typeface="ＭＳ Ｐゴシック" pitchFamily="34" charset="-128"/>
          <a:cs typeface="Calibri" panose="020F0502020204030204" pitchFamily="34" charset="0"/>
        </a:defRPr>
      </a:lvl3pPr>
      <a:lvl4pPr marL="1714500" indent="-342900" algn="l" rtl="0" eaLnBrk="1" fontAlgn="base" hangingPunct="1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ＭＳ Ｐゴシック" pitchFamily="34" charset="-128"/>
          <a:cs typeface="Calibri" panose="020F0502020204030204" pitchFamily="34" charset="0"/>
        </a:defRPr>
      </a:lvl4pPr>
      <a:lvl5pPr marL="2171700" indent="-342900" algn="l" rtl="0" eaLnBrk="1" fontAlgn="base" hangingPunct="1">
        <a:spcBef>
          <a:spcPts val="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ＭＳ Ｐゴシック" pitchFamily="34" charset="-128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1258" y="1347138"/>
            <a:ext cx="8688808" cy="4320480"/>
          </a:xfrm>
        </p:spPr>
        <p:txBody>
          <a:bodyPr/>
          <a:lstStyle/>
          <a:p>
            <a:pPr algn="ctr"/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4800" dirty="0" smtClean="0"/>
              <a:t>MISE </a:t>
            </a:r>
            <a:r>
              <a:rPr lang="fr-FR" sz="4800" dirty="0"/>
              <a:t>EN PLACE DU SELF PARTICIPATIF</a:t>
            </a:r>
            <a:br>
              <a:rPr lang="fr-FR" sz="4800" dirty="0"/>
            </a:br>
            <a:r>
              <a:rPr lang="fr-FR" sz="4800" dirty="0" smtClean="0"/>
              <a:t>CONSEIL DÉPARTEMENTAL DU RHONE</a:t>
            </a:r>
            <a:r>
              <a:rPr lang="fr-FR" sz="5400" dirty="0"/>
              <a:t/>
            </a:r>
            <a:br>
              <a:rPr lang="fr-FR" sz="5400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4342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0771" y="97364"/>
            <a:ext cx="9365869" cy="936848"/>
          </a:xfrm>
        </p:spPr>
        <p:txBody>
          <a:bodyPr/>
          <a:lstStyle/>
          <a:p>
            <a:pPr algn="ctr"/>
            <a:r>
              <a:rPr lang="fr-FR" sz="4000" dirty="0" smtClean="0"/>
              <a:t>RÉDUCTION DES DÉCHETS</a:t>
            </a:r>
            <a:endParaRPr lang="fr-FR" sz="4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3670E9-32FA-4A57-8011-EC328232E72B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737284" y="1157343"/>
            <a:ext cx="2587070" cy="444572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altLang="fr-FR" sz="1800" dirty="0" smtClean="0"/>
              <a:t>1</a:t>
            </a:r>
            <a:r>
              <a:rPr lang="fr-FR" altLang="fr-FR" sz="1800" baseline="30000" dirty="0" smtClean="0"/>
              <a:t>er</a:t>
            </a:r>
            <a:r>
              <a:rPr lang="fr-FR" altLang="fr-FR" sz="1800" dirty="0" smtClean="0"/>
              <a:t> impact visible et immédiat de la mise en place du self participatif c’est la réduction des déchets plateaux alimentaires.</a:t>
            </a:r>
            <a:endParaRPr lang="fr-FR" altLang="fr-FR" dirty="0"/>
          </a:p>
          <a:p>
            <a:pPr>
              <a:spcBef>
                <a:spcPct val="50000"/>
              </a:spcBef>
            </a:pPr>
            <a:r>
              <a:rPr lang="fr-FR" altLang="fr-FR" sz="1800" dirty="0" smtClean="0"/>
              <a:t>En moyenne nos collèges sont passé de 110 à 120 grammes de déchets à 30 à 40 grammes soit une réduction de deux tiers de leur volumes de déchets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066" y="1157343"/>
            <a:ext cx="4844997" cy="44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0771" y="311831"/>
            <a:ext cx="9365869" cy="936848"/>
          </a:xfrm>
        </p:spPr>
        <p:txBody>
          <a:bodyPr/>
          <a:lstStyle/>
          <a:p>
            <a:pPr algn="ctr"/>
            <a:r>
              <a:rPr lang="fr-FR" sz="4000" dirty="0"/>
              <a:t>Quelques exemples de projets finalisés</a:t>
            </a:r>
            <a:endParaRPr lang="fr-FR" sz="4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3670E9-32FA-4A57-8011-EC328232E72B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276012" y="2351314"/>
            <a:ext cx="145932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935" y="4096222"/>
            <a:ext cx="6524978" cy="25552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219">
            <a:off x="8124237" y="1632676"/>
            <a:ext cx="3514151" cy="263561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4255">
            <a:off x="2427090" y="1478305"/>
            <a:ext cx="3510844" cy="263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0771" y="311831"/>
            <a:ext cx="9365869" cy="936848"/>
          </a:xfrm>
        </p:spPr>
        <p:txBody>
          <a:bodyPr/>
          <a:lstStyle/>
          <a:p>
            <a:pPr algn="ctr"/>
            <a:r>
              <a:rPr lang="fr-FR" sz="4000" dirty="0" smtClean="0"/>
              <a:t>Quelques exemples de projets finalisés</a:t>
            </a:r>
            <a:endParaRPr lang="fr-FR" sz="4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3670E9-32FA-4A57-8011-EC328232E72B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276012" y="2351314"/>
            <a:ext cx="145932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74" y="2351314"/>
            <a:ext cx="5017111" cy="231444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99" y="3883378"/>
            <a:ext cx="5419541" cy="250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2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90771" y="1298467"/>
            <a:ext cx="9361040" cy="499001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altLang="fr-FR" sz="3200" u="sng" dirty="0" smtClean="0">
                <a:sym typeface="Wingdings" panose="05000000000000000000" pitchFamily="2" charset="2"/>
              </a:rPr>
              <a:t>LES OBJECTIFS</a:t>
            </a:r>
            <a:r>
              <a:rPr lang="fr-FR" altLang="fr-FR" sz="3200" dirty="0" smtClean="0">
                <a:sym typeface="Wingdings" panose="05000000000000000000" pitchFamily="2" charset="2"/>
              </a:rPr>
              <a:t/>
            </a:r>
            <a:br>
              <a:rPr lang="fr-FR" altLang="fr-FR" sz="3200" dirty="0" smtClean="0">
                <a:sym typeface="Wingdings" panose="05000000000000000000" pitchFamily="2" charset="2"/>
              </a:rPr>
            </a:br>
            <a:r>
              <a:rPr lang="fr-FR" altLang="fr-FR" sz="3200" dirty="0" smtClean="0">
                <a:sym typeface="Wingdings" panose="05000000000000000000" pitchFamily="2" charset="2"/>
              </a:rPr>
              <a:t/>
            </a:r>
            <a:br>
              <a:rPr lang="fr-FR" altLang="fr-FR" sz="3200" dirty="0" smtClean="0">
                <a:sym typeface="Wingdings" panose="05000000000000000000" pitchFamily="2" charset="2"/>
              </a:rPr>
            </a:br>
            <a:r>
              <a:rPr lang="fr-FR" altLang="fr-FR" sz="3200" dirty="0" smtClean="0">
                <a:sym typeface="Wingdings" panose="05000000000000000000" pitchFamily="2" charset="2"/>
              </a:rPr>
              <a:t>- Pour </a:t>
            </a:r>
            <a:r>
              <a:rPr lang="fr-FR" altLang="fr-FR" sz="3200" dirty="0">
                <a:sym typeface="Wingdings" panose="05000000000000000000" pitchFamily="2" charset="2"/>
              </a:rPr>
              <a:t>une réduction des déchets</a:t>
            </a:r>
            <a:br>
              <a:rPr lang="fr-FR" altLang="fr-FR" sz="3200" dirty="0">
                <a:sym typeface="Wingdings" panose="05000000000000000000" pitchFamily="2" charset="2"/>
              </a:rPr>
            </a:br>
            <a:r>
              <a:rPr lang="fr-FR" altLang="fr-FR" sz="2000" dirty="0">
                <a:sym typeface="Wingdings" panose="05000000000000000000" pitchFamily="2" charset="2"/>
              </a:rPr>
              <a:t/>
            </a:r>
            <a:br>
              <a:rPr lang="fr-FR" altLang="fr-FR" sz="2000" dirty="0">
                <a:sym typeface="Wingdings" panose="05000000000000000000" pitchFamily="2" charset="2"/>
              </a:rPr>
            </a:br>
            <a:r>
              <a:rPr lang="fr-FR" altLang="fr-FR" sz="3200" dirty="0" smtClean="0">
                <a:sym typeface="Wingdings" panose="05000000000000000000" pitchFamily="2" charset="2"/>
              </a:rPr>
              <a:t>- </a:t>
            </a:r>
            <a:r>
              <a:rPr lang="fr-FR" altLang="fr-FR" sz="3200" dirty="0" smtClean="0"/>
              <a:t>Pour </a:t>
            </a:r>
            <a:r>
              <a:rPr lang="fr-FR" altLang="fr-FR" sz="3200" dirty="0"/>
              <a:t>une offre de repas </a:t>
            </a:r>
            <a:r>
              <a:rPr lang="fr-FR" altLang="fr-FR" sz="3200" dirty="0" smtClean="0"/>
              <a:t>qualitative et équilibrée, adaptée </a:t>
            </a:r>
            <a:r>
              <a:rPr lang="fr-FR" altLang="fr-FR" sz="3200" dirty="0"/>
              <a:t>quantitativement </a:t>
            </a:r>
            <a:r>
              <a:rPr lang="fr-FR" altLang="fr-FR" sz="3200" dirty="0" smtClean="0"/>
              <a:t>aux </a:t>
            </a:r>
            <a:r>
              <a:rPr lang="fr-FR" altLang="fr-FR" sz="3200" dirty="0"/>
              <a:t>adolescents</a:t>
            </a:r>
            <a:br>
              <a:rPr lang="fr-FR" altLang="fr-FR" sz="3200" dirty="0"/>
            </a:br>
            <a:r>
              <a:rPr lang="fr-FR" altLang="fr-FR" sz="2000" dirty="0"/>
              <a:t/>
            </a:r>
            <a:br>
              <a:rPr lang="fr-FR" altLang="fr-FR" sz="2000" dirty="0"/>
            </a:br>
            <a:r>
              <a:rPr lang="fr-FR" altLang="fr-FR" sz="2000" dirty="0" smtClean="0"/>
              <a:t>- </a:t>
            </a:r>
            <a:r>
              <a:rPr lang="fr-FR" altLang="fr-FR" sz="3200" dirty="0" smtClean="0"/>
              <a:t>Pour </a:t>
            </a:r>
            <a:r>
              <a:rPr lang="fr-FR" altLang="fr-FR" sz="3200" dirty="0"/>
              <a:t>un développement de l’autonomie de l’élève</a:t>
            </a:r>
            <a:br>
              <a:rPr lang="fr-FR" altLang="fr-FR" sz="3200" dirty="0"/>
            </a:br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3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13670E9-32FA-4A57-8011-EC328232E72B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2490771" y="181203"/>
            <a:ext cx="9365869" cy="93684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83583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sz="4000" dirty="0"/>
              <a:t>SELF </a:t>
            </a:r>
            <a:r>
              <a:rPr lang="fr-FR" sz="4000" dirty="0" smtClean="0"/>
              <a:t>PARTICIPATIF A L’ASSIETTE UNIQUE</a:t>
            </a:r>
            <a:endParaRPr lang="fr-FR" sz="4000" kern="0" dirty="0"/>
          </a:p>
        </p:txBody>
      </p:sp>
    </p:spTree>
    <p:extLst>
      <p:ext uri="{BB962C8B-B14F-4D97-AF65-F5344CB8AC3E}">
        <p14:creationId xmlns:p14="http://schemas.microsoft.com/office/powerpoint/2010/main" val="2690623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0771" y="181203"/>
            <a:ext cx="9365869" cy="936848"/>
          </a:xfrm>
        </p:spPr>
        <p:txBody>
          <a:bodyPr/>
          <a:lstStyle/>
          <a:p>
            <a:pPr algn="ctr"/>
            <a:r>
              <a:rPr lang="fr-FR" sz="4000" dirty="0" smtClean="0"/>
              <a:t>LE PROJET</a:t>
            </a:r>
            <a:endParaRPr lang="fr-FR" sz="4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3670E9-32FA-4A57-8011-EC328232E72B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fr-FR" dirty="0">
              <a:solidFill>
                <a:srgbClr val="FFFFFF"/>
              </a:solidFill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243263" y="1104241"/>
            <a:ext cx="8358187" cy="5225122"/>
            <a:chOff x="-114" y="0"/>
            <a:chExt cx="5874" cy="4078"/>
          </a:xfrm>
        </p:grpSpPr>
        <p:pic>
          <p:nvPicPr>
            <p:cNvPr id="6" name="Picture 13" descr="Plan jpeg demi pen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0" t="4031" r="2156" b="5252"/>
            <a:stretch>
              <a:fillRect/>
            </a:stretch>
          </p:blipFill>
          <p:spPr bwMode="auto">
            <a:xfrm>
              <a:off x="-114" y="0"/>
              <a:ext cx="5874" cy="4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8" descr="Plan jpeg demi pen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08" t="56508" r="58882" b="37463"/>
            <a:stretch>
              <a:fillRect/>
            </a:stretch>
          </p:blipFill>
          <p:spPr bwMode="auto">
            <a:xfrm>
              <a:off x="884" y="1525"/>
              <a:ext cx="36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9" descr="Plan jpeg demi pens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2" t="53896" r="68718" b="41118"/>
            <a:stretch>
              <a:fillRect/>
            </a:stretch>
          </p:blipFill>
          <p:spPr bwMode="auto">
            <a:xfrm>
              <a:off x="839" y="2387"/>
              <a:ext cx="454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4" descr="Plan jpeg demi pen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1" t="44385" r="56020" b="50566"/>
            <a:stretch>
              <a:fillRect/>
            </a:stretch>
          </p:blipFill>
          <p:spPr bwMode="auto">
            <a:xfrm>
              <a:off x="1837" y="2251"/>
              <a:ext cx="49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5" descr="Plan jpeg demi pen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1" t="44385" r="56020" b="50566"/>
            <a:stretch>
              <a:fillRect/>
            </a:stretch>
          </p:blipFill>
          <p:spPr bwMode="auto">
            <a:xfrm>
              <a:off x="1837" y="1026"/>
              <a:ext cx="49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6" descr="Plan jpeg demi pens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2" t="53896" r="68718" b="41118"/>
            <a:stretch>
              <a:fillRect/>
            </a:stretch>
          </p:blipFill>
          <p:spPr bwMode="auto">
            <a:xfrm>
              <a:off x="1746" y="2478"/>
              <a:ext cx="454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7" descr="Plan jpeg demi pensi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2" t="53896" r="68718" b="41118"/>
            <a:stretch>
              <a:fillRect/>
            </a:stretch>
          </p:blipFill>
          <p:spPr bwMode="auto">
            <a:xfrm>
              <a:off x="1202" y="2160"/>
              <a:ext cx="27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8" descr="Plan jpeg demi pensi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18" t="21182" r="53896" b="68718"/>
            <a:stretch>
              <a:fillRect/>
            </a:stretch>
          </p:blipFill>
          <p:spPr bwMode="auto">
            <a:xfrm>
              <a:off x="1791" y="2205"/>
              <a:ext cx="51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9" descr="Plan jpeg demi pensi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82" t="37463" r="35408" b="56508"/>
            <a:stretch>
              <a:fillRect/>
            </a:stretch>
          </p:blipFill>
          <p:spPr bwMode="auto">
            <a:xfrm>
              <a:off x="1474" y="1434"/>
              <a:ext cx="36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0" descr="Plan jpeg demi pensio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2" t="53896" r="68718" b="41118"/>
            <a:stretch>
              <a:fillRect/>
            </a:stretch>
          </p:blipFill>
          <p:spPr bwMode="auto">
            <a:xfrm>
              <a:off x="975" y="1752"/>
              <a:ext cx="22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Line 31"/>
            <p:cNvSpPr>
              <a:spLocks noChangeShapeType="1"/>
            </p:cNvSpPr>
            <p:nvPr/>
          </p:nvSpPr>
          <p:spPr bwMode="auto">
            <a:xfrm>
              <a:off x="1292" y="216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pic>
          <p:nvPicPr>
            <p:cNvPr id="17" name="Picture 15" descr="Plan jpeg demi pen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2" t="56508" r="71719" b="35417"/>
            <a:stretch>
              <a:fillRect/>
            </a:stretch>
          </p:blipFill>
          <p:spPr bwMode="auto">
            <a:xfrm>
              <a:off x="1247" y="2251"/>
              <a:ext cx="499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2" descr="Plan jpeg demi pensio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96" t="68718" r="41118" b="21182"/>
            <a:stretch>
              <a:fillRect/>
            </a:stretch>
          </p:blipFill>
          <p:spPr bwMode="auto">
            <a:xfrm>
              <a:off x="1474" y="1661"/>
              <a:ext cx="36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3" descr="Plan jpeg demi pens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2" t="53896" r="68718" b="41118"/>
            <a:stretch>
              <a:fillRect/>
            </a:stretch>
          </p:blipFill>
          <p:spPr bwMode="auto">
            <a:xfrm>
              <a:off x="1247" y="1888"/>
              <a:ext cx="454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0" descr="Plan jpeg demi pensi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20" t="50566" r="36131" b="44385"/>
            <a:stretch>
              <a:fillRect/>
            </a:stretch>
          </p:blipFill>
          <p:spPr bwMode="auto">
            <a:xfrm>
              <a:off x="1247" y="1933"/>
              <a:ext cx="499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73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0771" y="311831"/>
            <a:ext cx="9365869" cy="936848"/>
          </a:xfrm>
        </p:spPr>
        <p:txBody>
          <a:bodyPr/>
          <a:lstStyle/>
          <a:p>
            <a:pPr algn="ctr"/>
            <a:r>
              <a:rPr lang="fr-FR" sz="4000" dirty="0" smtClean="0"/>
              <a:t>FONCTIONNEMENT</a:t>
            </a:r>
            <a:endParaRPr lang="fr-FR" sz="4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3670E9-32FA-4A57-8011-EC328232E72B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103121" y="1861456"/>
            <a:ext cx="2497454" cy="4356463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fr-FR" altLang="fr-FR" sz="1800" dirty="0" smtClean="0"/>
          </a:p>
          <a:p>
            <a:pPr>
              <a:spcBef>
                <a:spcPct val="50000"/>
              </a:spcBef>
            </a:pPr>
            <a:r>
              <a:rPr lang="fr-FR" altLang="fr-FR" sz="1800" u="sng" dirty="0" smtClean="0"/>
              <a:t>Étape 1</a:t>
            </a:r>
            <a:endParaRPr lang="fr-FR" altLang="fr-FR" sz="1800" u="sng" dirty="0"/>
          </a:p>
          <a:p>
            <a:pPr>
              <a:spcBef>
                <a:spcPct val="50000"/>
              </a:spcBef>
            </a:pPr>
            <a:r>
              <a:rPr lang="fr-FR" altLang="fr-FR" sz="1800" dirty="0" smtClean="0"/>
              <a:t>- </a:t>
            </a:r>
            <a:r>
              <a:rPr lang="fr-FR" altLang="fr-FR" sz="1800" dirty="0"/>
              <a:t>Entrée des élèves</a:t>
            </a:r>
          </a:p>
          <a:p>
            <a:pPr>
              <a:spcBef>
                <a:spcPct val="50000"/>
              </a:spcBef>
            </a:pPr>
            <a:r>
              <a:rPr lang="fr-FR" altLang="fr-FR" sz="1800" dirty="0"/>
              <a:t>- Passage aux toilettes</a:t>
            </a:r>
          </a:p>
          <a:p>
            <a:pPr>
              <a:spcBef>
                <a:spcPct val="50000"/>
              </a:spcBef>
            </a:pPr>
            <a:r>
              <a:rPr lang="fr-FR" altLang="fr-FR" sz="1800" dirty="0"/>
              <a:t>et lavage des mains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altLang="fr-FR" sz="1800" dirty="0"/>
              <a:t>Contrôle d’accès et prise des plateaux / verres / couverts</a:t>
            </a:r>
          </a:p>
          <a:p>
            <a:pPr lvl="1" indent="0">
              <a:buNone/>
            </a:pPr>
            <a:endParaRPr lang="fr-FR" dirty="0" smtClean="0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097265" y="1248679"/>
            <a:ext cx="4967287" cy="4679950"/>
            <a:chOff x="2064" y="754"/>
            <a:chExt cx="3129" cy="2948"/>
          </a:xfrm>
        </p:grpSpPr>
        <p:pic>
          <p:nvPicPr>
            <p:cNvPr id="6" name="Picture 14" descr="Plan jpeg demi pen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2" t="5440" r="45779" b="51051"/>
            <a:stretch>
              <a:fillRect/>
            </a:stretch>
          </p:blipFill>
          <p:spPr bwMode="auto">
            <a:xfrm>
              <a:off x="2064" y="754"/>
              <a:ext cx="3129" cy="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5" descr="Plan jpeg demi pens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18" t="21182" r="53896" b="68718"/>
            <a:stretch>
              <a:fillRect/>
            </a:stretch>
          </p:blipFill>
          <p:spPr bwMode="auto">
            <a:xfrm>
              <a:off x="4017" y="1770"/>
              <a:ext cx="451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6" descr="Plan jpeg demi pen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6" t="36131" r="44385" b="56020"/>
            <a:stretch>
              <a:fillRect/>
            </a:stretch>
          </p:blipFill>
          <p:spPr bwMode="auto">
            <a:xfrm>
              <a:off x="4340" y="2834"/>
              <a:ext cx="322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7" descr="Plan jpeg demi pens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18" t="21182" r="53896" b="68718"/>
            <a:stretch>
              <a:fillRect/>
            </a:stretch>
          </p:blipFill>
          <p:spPr bwMode="auto">
            <a:xfrm>
              <a:off x="4210" y="2736"/>
              <a:ext cx="129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8" descr="Plan jpeg demi pensi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18" t="21182" r="53896" b="68718"/>
            <a:stretch>
              <a:fillRect/>
            </a:stretch>
          </p:blipFill>
          <p:spPr bwMode="auto">
            <a:xfrm>
              <a:off x="4597" y="2157"/>
              <a:ext cx="193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 descr="Plan jpeg demi pen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18" t="41118" r="21182" b="53896"/>
            <a:stretch>
              <a:fillRect/>
            </a:stretch>
          </p:blipFill>
          <p:spPr bwMode="auto">
            <a:xfrm>
              <a:off x="4243" y="2785"/>
              <a:ext cx="484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20"/>
            <p:cNvSpPr>
              <a:spLocks noChangeShapeType="1"/>
            </p:cNvSpPr>
            <p:nvPr/>
          </p:nvSpPr>
          <p:spPr bwMode="auto">
            <a:xfrm rot="5400000">
              <a:off x="4742" y="2301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pic>
          <p:nvPicPr>
            <p:cNvPr id="13" name="Picture 21" descr="Plan jpeg demi pen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17" t="20432" r="56508" b="71719"/>
            <a:stretch>
              <a:fillRect/>
            </a:stretch>
          </p:blipFill>
          <p:spPr bwMode="auto">
            <a:xfrm>
              <a:off x="4146" y="2205"/>
              <a:ext cx="515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2" descr="Plan jpeg demi pens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18" t="21182" r="53896" b="68718"/>
            <a:stretch>
              <a:fillRect/>
            </a:stretch>
          </p:blipFill>
          <p:spPr bwMode="auto">
            <a:xfrm>
              <a:off x="4740" y="2205"/>
              <a:ext cx="451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3" descr="Plan jpeg demi pensi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85" t="56020" r="50754" b="35258"/>
            <a:stretch>
              <a:fillRect/>
            </a:stretch>
          </p:blipFill>
          <p:spPr bwMode="auto">
            <a:xfrm>
              <a:off x="4791" y="2205"/>
              <a:ext cx="312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5751189" y="3029854"/>
            <a:ext cx="3241675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 rot="5400000" flipH="1">
            <a:off x="8005439" y="2417356"/>
            <a:ext cx="503238" cy="647700"/>
          </a:xfrm>
          <a:custGeom>
            <a:avLst/>
            <a:gdLst>
              <a:gd name="G0" fmla="+- 18051 0 0"/>
              <a:gd name="G1" fmla="+- 3185 0 0"/>
              <a:gd name="G2" fmla="+- 12158 0 3185"/>
              <a:gd name="G3" fmla="+- G2 0 3185"/>
              <a:gd name="G4" fmla="*/ G3 32768 32059"/>
              <a:gd name="G5" fmla="*/ G4 1 2"/>
              <a:gd name="G6" fmla="+- 21600 0 18051"/>
              <a:gd name="G7" fmla="*/ G6 3185 6079"/>
              <a:gd name="G8" fmla="+- G7 18051 0"/>
              <a:gd name="T0" fmla="*/ 18051 w 21600"/>
              <a:gd name="T1" fmla="*/ 0 h 21600"/>
              <a:gd name="T2" fmla="*/ 18051 w 21600"/>
              <a:gd name="T3" fmla="*/ 12158 h 21600"/>
              <a:gd name="T4" fmla="*/ 2958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8051" y="0"/>
                </a:lnTo>
                <a:lnTo>
                  <a:pt x="18051" y="3185"/>
                </a:lnTo>
                <a:lnTo>
                  <a:pt x="12427" y="3185"/>
                </a:lnTo>
                <a:cubicBezTo>
                  <a:pt x="5564" y="3185"/>
                  <a:pt x="0" y="7202"/>
                  <a:pt x="0" y="12158"/>
                </a:cubicBezTo>
                <a:lnTo>
                  <a:pt x="0" y="21600"/>
                </a:lnTo>
                <a:lnTo>
                  <a:pt x="5916" y="21600"/>
                </a:lnTo>
                <a:lnTo>
                  <a:pt x="5916" y="12158"/>
                </a:lnTo>
                <a:cubicBezTo>
                  <a:pt x="5916" y="10399"/>
                  <a:pt x="8831" y="8973"/>
                  <a:pt x="12427" y="8973"/>
                </a:cubicBezTo>
                <a:lnTo>
                  <a:pt x="18051" y="8973"/>
                </a:lnTo>
                <a:lnTo>
                  <a:pt x="18051" y="12158"/>
                </a:lnTo>
                <a:close/>
              </a:path>
            </a:pathLst>
          </a:cu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AutoShape 25"/>
          <p:cNvSpPr>
            <a:spLocks noChangeArrowheads="1"/>
          </p:cNvSpPr>
          <p:nvPr/>
        </p:nvSpPr>
        <p:spPr bwMode="auto">
          <a:xfrm>
            <a:off x="9328621" y="3932625"/>
            <a:ext cx="1223962" cy="431800"/>
          </a:xfrm>
          <a:prstGeom prst="curvedUpArrow">
            <a:avLst>
              <a:gd name="adj1" fmla="val 17795"/>
              <a:gd name="adj2" fmla="val 113382"/>
              <a:gd name="adj3" fmla="val 33454"/>
            </a:avLst>
          </a:prstGeom>
          <a:solidFill>
            <a:srgbClr val="FF0000">
              <a:alpha val="5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4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0771" y="311831"/>
            <a:ext cx="9365869" cy="936848"/>
          </a:xfrm>
        </p:spPr>
        <p:txBody>
          <a:bodyPr/>
          <a:lstStyle/>
          <a:p>
            <a:pPr algn="ctr"/>
            <a:r>
              <a:rPr lang="fr-FR" sz="4000" dirty="0" smtClean="0"/>
              <a:t>FONCTIONNEMENT</a:t>
            </a:r>
            <a:endParaRPr lang="fr-FR" sz="4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3670E9-32FA-4A57-8011-EC328232E72B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490771" y="1563544"/>
            <a:ext cx="2497454" cy="4356463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fr-FR" altLang="fr-FR" sz="1800" dirty="0" smtClean="0"/>
          </a:p>
          <a:p>
            <a:pPr>
              <a:spcBef>
                <a:spcPct val="50000"/>
              </a:spcBef>
            </a:pPr>
            <a:r>
              <a:rPr lang="fr-FR" altLang="fr-FR" sz="1800" u="sng" dirty="0" smtClean="0"/>
              <a:t>Étape </a:t>
            </a:r>
            <a:r>
              <a:rPr lang="fr-FR" altLang="fr-FR" sz="1800" u="sng" dirty="0"/>
              <a:t>2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altLang="fr-FR" sz="1800" dirty="0" smtClean="0"/>
              <a:t>L’élève se sert un  laitage et un dessert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altLang="fr-FR" sz="1800" dirty="0" smtClean="0"/>
              <a:t> L’élève va s’asseoir et dépose son plateau</a:t>
            </a:r>
            <a:endParaRPr lang="fr-FR" altLang="fr-FR" sz="1800" dirty="0"/>
          </a:p>
          <a:p>
            <a:pPr>
              <a:spcBef>
                <a:spcPct val="50000"/>
              </a:spcBef>
              <a:buFontTx/>
              <a:buChar char="-"/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r>
              <a:rPr lang="fr-FR" altLang="fr-FR" sz="1800" dirty="0" smtClean="0"/>
              <a:t>Remarque : à </a:t>
            </a:r>
            <a:r>
              <a:rPr lang="fr-FR" altLang="fr-FR" sz="1800" dirty="0"/>
              <a:t>ce stade l’élève n’a pas d’assiette</a:t>
            </a:r>
          </a:p>
          <a:p>
            <a:pPr lvl="1" indent="0">
              <a:buNone/>
            </a:pPr>
            <a:endParaRPr lang="fr-FR" dirty="0" smtClean="0"/>
          </a:p>
        </p:txBody>
      </p: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6867525" y="1311495"/>
            <a:ext cx="4032250" cy="4608512"/>
            <a:chOff x="3379" y="1389"/>
            <a:chExt cx="1859" cy="2132"/>
          </a:xfrm>
        </p:grpSpPr>
        <p:pic>
          <p:nvPicPr>
            <p:cNvPr id="20" name="Picture 17" descr="Plan jpeg demi pen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28" t="14812" r="45779" b="53723"/>
            <a:stretch>
              <a:fillRect/>
            </a:stretch>
          </p:blipFill>
          <p:spPr bwMode="auto">
            <a:xfrm>
              <a:off x="3379" y="1389"/>
              <a:ext cx="1859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8" descr="Plan jpeg demi pens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18" t="21182" r="53896" b="68718"/>
            <a:stretch>
              <a:fillRect/>
            </a:stretch>
          </p:blipFill>
          <p:spPr bwMode="auto">
            <a:xfrm>
              <a:off x="4062" y="1770"/>
              <a:ext cx="451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9" descr="Plan jpeg demi pen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6" t="36131" r="44385" b="56020"/>
            <a:stretch>
              <a:fillRect/>
            </a:stretch>
          </p:blipFill>
          <p:spPr bwMode="auto">
            <a:xfrm>
              <a:off x="4385" y="2834"/>
              <a:ext cx="322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0" descr="Plan jpeg demi pens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18" t="21182" r="53896" b="68718"/>
            <a:stretch>
              <a:fillRect/>
            </a:stretch>
          </p:blipFill>
          <p:spPr bwMode="auto">
            <a:xfrm>
              <a:off x="4255" y="2736"/>
              <a:ext cx="129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1" descr="Plan jpeg demi pens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18" t="21182" r="53896" b="68718"/>
            <a:stretch>
              <a:fillRect/>
            </a:stretch>
          </p:blipFill>
          <p:spPr bwMode="auto">
            <a:xfrm>
              <a:off x="4642" y="2157"/>
              <a:ext cx="193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2" descr="Plan jpeg demi pen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18" t="41118" r="21182" b="53896"/>
            <a:stretch>
              <a:fillRect/>
            </a:stretch>
          </p:blipFill>
          <p:spPr bwMode="auto">
            <a:xfrm>
              <a:off x="4288" y="2785"/>
              <a:ext cx="484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ine 23"/>
            <p:cNvSpPr>
              <a:spLocks noChangeShapeType="1"/>
            </p:cNvSpPr>
            <p:nvPr/>
          </p:nvSpPr>
          <p:spPr bwMode="auto">
            <a:xfrm rot="5400000">
              <a:off x="4787" y="2301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pic>
          <p:nvPicPr>
            <p:cNvPr id="27" name="Picture 24" descr="Plan jpeg demi pen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17" t="20432" r="56508" b="71719"/>
            <a:stretch>
              <a:fillRect/>
            </a:stretch>
          </p:blipFill>
          <p:spPr bwMode="auto">
            <a:xfrm>
              <a:off x="4191" y="2205"/>
              <a:ext cx="515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5" descr="Plan jpeg demi pens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18" t="21182" r="53896" b="68718"/>
            <a:stretch>
              <a:fillRect/>
            </a:stretch>
          </p:blipFill>
          <p:spPr bwMode="auto">
            <a:xfrm>
              <a:off x="4785" y="2205"/>
              <a:ext cx="451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6" descr="Plan jpeg demi pensi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85" t="56020" r="50754" b="35258"/>
            <a:stretch>
              <a:fillRect/>
            </a:stretch>
          </p:blipFill>
          <p:spPr bwMode="auto">
            <a:xfrm>
              <a:off x="4836" y="2205"/>
              <a:ext cx="312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AutoShape 28"/>
          <p:cNvSpPr>
            <a:spLocks noChangeArrowheads="1"/>
          </p:cNvSpPr>
          <p:nvPr/>
        </p:nvSpPr>
        <p:spPr bwMode="auto">
          <a:xfrm rot="2079975">
            <a:off x="9573537" y="3894086"/>
            <a:ext cx="936625" cy="576262"/>
          </a:xfrm>
          <a:prstGeom prst="rightArrow">
            <a:avLst>
              <a:gd name="adj1" fmla="val 50000"/>
              <a:gd name="adj2" fmla="val 40634"/>
            </a:avLst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AutoShape 28"/>
          <p:cNvSpPr>
            <a:spLocks noChangeArrowheads="1"/>
          </p:cNvSpPr>
          <p:nvPr/>
        </p:nvSpPr>
        <p:spPr bwMode="auto">
          <a:xfrm rot="17712950">
            <a:off x="8987613" y="2285039"/>
            <a:ext cx="936625" cy="576262"/>
          </a:xfrm>
          <a:prstGeom prst="rightArrow">
            <a:avLst>
              <a:gd name="adj1" fmla="val 50000"/>
              <a:gd name="adj2" fmla="val 40634"/>
            </a:avLst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Oval 13"/>
          <p:cNvSpPr>
            <a:spLocks noChangeArrowheads="1"/>
          </p:cNvSpPr>
          <p:nvPr/>
        </p:nvSpPr>
        <p:spPr bwMode="auto">
          <a:xfrm>
            <a:off x="8495051" y="2895820"/>
            <a:ext cx="1366838" cy="1439862"/>
          </a:xfrm>
          <a:prstGeom prst="ellipse">
            <a:avLst/>
          </a:prstGeom>
          <a:solidFill>
            <a:schemeClr val="accent1">
              <a:alpha val="42999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39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56574" y="158272"/>
            <a:ext cx="9365869" cy="936848"/>
          </a:xfrm>
        </p:spPr>
        <p:txBody>
          <a:bodyPr/>
          <a:lstStyle/>
          <a:p>
            <a:pPr algn="ctr"/>
            <a:r>
              <a:rPr lang="fr-FR" sz="4000" dirty="0" smtClean="0"/>
              <a:t>FONCTIONNEMENT</a:t>
            </a:r>
            <a:endParaRPr lang="fr-FR" sz="4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3670E9-32FA-4A57-8011-EC328232E72B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490771" y="1563544"/>
            <a:ext cx="2497454" cy="4356463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fr-FR" altLang="fr-FR" sz="1800" dirty="0" smtClean="0"/>
          </a:p>
          <a:p>
            <a:pPr>
              <a:spcBef>
                <a:spcPct val="50000"/>
              </a:spcBef>
            </a:pPr>
            <a:r>
              <a:rPr lang="fr-FR" altLang="fr-FR" sz="1800" u="sng" dirty="0" smtClean="0"/>
              <a:t>Étape 3</a:t>
            </a:r>
            <a:endParaRPr lang="fr-FR" altLang="fr-FR" sz="1800" u="sng" dirty="0"/>
          </a:p>
          <a:p>
            <a:pPr>
              <a:spcBef>
                <a:spcPct val="50000"/>
              </a:spcBef>
            </a:pPr>
            <a:r>
              <a:rPr lang="fr-FR" altLang="fr-FR" sz="1800" dirty="0"/>
              <a:t>Une fois placé, l’élève se dirige vers le buffet des </a:t>
            </a:r>
            <a:r>
              <a:rPr lang="fr-FR" altLang="fr-FR" sz="1800" dirty="0" smtClean="0"/>
              <a:t>entrées sans son plateau</a:t>
            </a:r>
            <a:endParaRPr lang="fr-FR" altLang="fr-FR" sz="1800" dirty="0"/>
          </a:p>
          <a:p>
            <a:pPr>
              <a:spcBef>
                <a:spcPct val="50000"/>
              </a:spcBef>
            </a:pPr>
            <a:r>
              <a:rPr lang="fr-FR" altLang="fr-FR" sz="1800" dirty="0"/>
              <a:t>Il prend une assiette et se sert </a:t>
            </a:r>
            <a:r>
              <a:rPr lang="fr-FR" altLang="fr-FR" sz="1800" dirty="0" smtClean="0"/>
              <a:t>comme il le souhaite (quantité et choix)</a:t>
            </a:r>
            <a:endParaRPr lang="fr-FR" altLang="fr-FR" sz="1800" dirty="0"/>
          </a:p>
          <a:p>
            <a:pPr>
              <a:spcBef>
                <a:spcPct val="50000"/>
              </a:spcBef>
            </a:pPr>
            <a:r>
              <a:rPr lang="fr-FR" altLang="fr-FR" sz="1800" dirty="0"/>
              <a:t>Il retourne à sa place pour manger</a:t>
            </a:r>
          </a:p>
          <a:p>
            <a:pPr>
              <a:spcBef>
                <a:spcPct val="50000"/>
              </a:spcBef>
            </a:pPr>
            <a:r>
              <a:rPr lang="fr-FR" altLang="fr-FR" sz="1800" dirty="0" smtClean="0"/>
              <a:t>Il </a:t>
            </a:r>
            <a:r>
              <a:rPr lang="fr-FR" altLang="fr-FR" sz="1800" dirty="0"/>
              <a:t>peut retourner se servir des entrées autant qu’il le souhaite</a:t>
            </a:r>
            <a:endParaRPr lang="fr-FR" altLang="fr-FR" sz="2000" dirty="0"/>
          </a:p>
          <a:p>
            <a:pPr lvl="1" indent="0">
              <a:buNone/>
            </a:pPr>
            <a:endParaRPr lang="fr-FR" dirty="0" smtClean="0"/>
          </a:p>
        </p:txBody>
      </p:sp>
      <p:grpSp>
        <p:nvGrpSpPr>
          <p:cNvPr id="30" name="Group 30"/>
          <p:cNvGrpSpPr>
            <a:grpSpLocks/>
          </p:cNvGrpSpPr>
          <p:nvPr/>
        </p:nvGrpSpPr>
        <p:grpSpPr bwMode="auto">
          <a:xfrm rot="5400000">
            <a:off x="6480175" y="933487"/>
            <a:ext cx="4752975" cy="5616575"/>
            <a:chOff x="1655" y="1026"/>
            <a:chExt cx="2314" cy="2722"/>
          </a:xfrm>
        </p:grpSpPr>
        <p:pic>
          <p:nvPicPr>
            <p:cNvPr id="34" name="Picture 14" descr="Plan jpeg demi pen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0" t="8134" r="47180" b="9747"/>
            <a:stretch>
              <a:fillRect/>
            </a:stretch>
          </p:blipFill>
          <p:spPr bwMode="auto">
            <a:xfrm>
              <a:off x="1655" y="1026"/>
              <a:ext cx="2314" cy="2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5" descr="Plan jpeg demi pen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08" t="56508" r="58882" b="37463"/>
            <a:stretch>
              <a:fillRect/>
            </a:stretch>
          </p:blipFill>
          <p:spPr bwMode="auto">
            <a:xfrm>
              <a:off x="2422" y="2014"/>
              <a:ext cx="27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6" descr="Plan jpeg demi pens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2" t="53896" r="68718" b="41118"/>
            <a:stretch>
              <a:fillRect/>
            </a:stretch>
          </p:blipFill>
          <p:spPr bwMode="auto">
            <a:xfrm>
              <a:off x="2387" y="2650"/>
              <a:ext cx="349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7" descr="Plan jpeg demi pen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1" t="44385" r="56020" b="50566"/>
            <a:stretch>
              <a:fillRect/>
            </a:stretch>
          </p:blipFill>
          <p:spPr bwMode="auto">
            <a:xfrm>
              <a:off x="3154" y="2550"/>
              <a:ext cx="38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8" descr="Plan jpeg demi pen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1" t="44385" r="56020" b="50566"/>
            <a:stretch>
              <a:fillRect/>
            </a:stretch>
          </p:blipFill>
          <p:spPr bwMode="auto">
            <a:xfrm>
              <a:off x="3154" y="1647"/>
              <a:ext cx="38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9" descr="Plan jpeg demi pens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2" t="53896" r="68718" b="41118"/>
            <a:stretch>
              <a:fillRect/>
            </a:stretch>
          </p:blipFill>
          <p:spPr bwMode="auto">
            <a:xfrm>
              <a:off x="3084" y="2717"/>
              <a:ext cx="34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0" descr="Plan jpeg demi pensi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2" t="53896" r="68718" b="41118"/>
            <a:stretch>
              <a:fillRect/>
            </a:stretch>
          </p:blipFill>
          <p:spPr bwMode="auto">
            <a:xfrm>
              <a:off x="2666" y="2483"/>
              <a:ext cx="209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1" descr="Plan jpeg demi pensi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18" t="21182" r="53896" b="68718"/>
            <a:stretch>
              <a:fillRect/>
            </a:stretch>
          </p:blipFill>
          <p:spPr bwMode="auto">
            <a:xfrm>
              <a:off x="3119" y="2516"/>
              <a:ext cx="39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2" descr="Plan jpeg demi pensi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82" t="37463" r="35408" b="56508"/>
            <a:stretch>
              <a:fillRect/>
            </a:stretch>
          </p:blipFill>
          <p:spPr bwMode="auto">
            <a:xfrm>
              <a:off x="2875" y="1947"/>
              <a:ext cx="27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3" descr="Plan jpeg demi pensi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2" t="53896" r="68718" b="41118"/>
            <a:stretch>
              <a:fillRect/>
            </a:stretch>
          </p:blipFill>
          <p:spPr bwMode="auto">
            <a:xfrm>
              <a:off x="2492" y="2182"/>
              <a:ext cx="174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Line 24"/>
            <p:cNvSpPr>
              <a:spLocks noChangeShapeType="1"/>
            </p:cNvSpPr>
            <p:nvPr/>
          </p:nvSpPr>
          <p:spPr bwMode="auto">
            <a:xfrm>
              <a:off x="2735" y="2483"/>
              <a:ext cx="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pic>
          <p:nvPicPr>
            <p:cNvPr id="45" name="Picture 25" descr="Plan jpeg demi pen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2" t="56508" r="71719" b="35417"/>
            <a:stretch>
              <a:fillRect/>
            </a:stretch>
          </p:blipFill>
          <p:spPr bwMode="auto">
            <a:xfrm>
              <a:off x="2701" y="2550"/>
              <a:ext cx="383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6" descr="Plan jpeg demi pensi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96" t="68718" r="41118" b="21182"/>
            <a:stretch>
              <a:fillRect/>
            </a:stretch>
          </p:blipFill>
          <p:spPr bwMode="auto">
            <a:xfrm>
              <a:off x="2875" y="2115"/>
              <a:ext cx="27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7" descr="Plan jpeg demi pens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2" t="53896" r="68718" b="41118"/>
            <a:stretch>
              <a:fillRect/>
            </a:stretch>
          </p:blipFill>
          <p:spPr bwMode="auto">
            <a:xfrm>
              <a:off x="2701" y="2282"/>
              <a:ext cx="34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8" descr="Plan jpeg demi pensi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20" t="50566" r="36131" b="44385"/>
            <a:stretch>
              <a:fillRect/>
            </a:stretch>
          </p:blipFill>
          <p:spPr bwMode="auto">
            <a:xfrm>
              <a:off x="2701" y="2315"/>
              <a:ext cx="38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Oval 8"/>
          <p:cNvSpPr>
            <a:spLocks noChangeArrowheads="1"/>
          </p:cNvSpPr>
          <p:nvPr/>
        </p:nvSpPr>
        <p:spPr bwMode="auto">
          <a:xfrm>
            <a:off x="9239880" y="3878300"/>
            <a:ext cx="576263" cy="576263"/>
          </a:xfrm>
          <a:prstGeom prst="ellipse">
            <a:avLst/>
          </a:prstGeom>
          <a:solidFill>
            <a:schemeClr val="accent1">
              <a:alpha val="49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" name="Oval 8"/>
          <p:cNvSpPr>
            <a:spLocks noChangeArrowheads="1"/>
          </p:cNvSpPr>
          <p:nvPr/>
        </p:nvSpPr>
        <p:spPr bwMode="auto">
          <a:xfrm>
            <a:off x="9125075" y="2916005"/>
            <a:ext cx="576263" cy="576263"/>
          </a:xfrm>
          <a:prstGeom prst="ellipse">
            <a:avLst/>
          </a:prstGeom>
          <a:solidFill>
            <a:schemeClr val="accent1">
              <a:alpha val="49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" name="AutoShape 7"/>
          <p:cNvSpPr>
            <a:spLocks noChangeArrowheads="1"/>
          </p:cNvSpPr>
          <p:nvPr/>
        </p:nvSpPr>
        <p:spPr bwMode="auto">
          <a:xfrm rot="19511073" flipV="1">
            <a:off x="8647587" y="2501849"/>
            <a:ext cx="442913" cy="1081088"/>
          </a:xfrm>
          <a:custGeom>
            <a:avLst/>
            <a:gdLst>
              <a:gd name="G0" fmla="+- 14035 0 0"/>
              <a:gd name="G1" fmla="+- 4119 0 0"/>
              <a:gd name="G2" fmla="+- 12158 0 4119"/>
              <a:gd name="G3" fmla="+- G2 0 4119"/>
              <a:gd name="G4" fmla="*/ G3 32768 32059"/>
              <a:gd name="G5" fmla="*/ G4 1 2"/>
              <a:gd name="G6" fmla="+- 21600 0 14035"/>
              <a:gd name="G7" fmla="*/ G6 4119 6079"/>
              <a:gd name="G8" fmla="+- G7 14035 0"/>
              <a:gd name="T0" fmla="*/ 14035 w 21600"/>
              <a:gd name="T1" fmla="*/ 0 h 21600"/>
              <a:gd name="T2" fmla="*/ 14035 w 21600"/>
              <a:gd name="T3" fmla="*/ 12158 h 21600"/>
              <a:gd name="T4" fmla="*/ 200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035" y="0"/>
                </a:lnTo>
                <a:lnTo>
                  <a:pt x="14035" y="4119"/>
                </a:lnTo>
                <a:lnTo>
                  <a:pt x="12427" y="4119"/>
                </a:lnTo>
                <a:cubicBezTo>
                  <a:pt x="5564" y="4119"/>
                  <a:pt x="0" y="7718"/>
                  <a:pt x="0" y="12158"/>
                </a:cubicBezTo>
                <a:lnTo>
                  <a:pt x="0" y="21600"/>
                </a:lnTo>
                <a:lnTo>
                  <a:pt x="4007" y="21600"/>
                </a:lnTo>
                <a:lnTo>
                  <a:pt x="4007" y="12158"/>
                </a:lnTo>
                <a:cubicBezTo>
                  <a:pt x="4007" y="9883"/>
                  <a:pt x="7777" y="8039"/>
                  <a:pt x="12427" y="8039"/>
                </a:cubicBezTo>
                <a:lnTo>
                  <a:pt x="14035" y="8039"/>
                </a:lnTo>
                <a:lnTo>
                  <a:pt x="14035" y="12158"/>
                </a:lnTo>
                <a:close/>
              </a:path>
            </a:pathLst>
          </a:custGeom>
          <a:solidFill>
            <a:srgbClr val="FF0000">
              <a:alpha val="5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" name="AutoShape 7"/>
          <p:cNvSpPr>
            <a:spLocks noChangeArrowheads="1"/>
          </p:cNvSpPr>
          <p:nvPr/>
        </p:nvSpPr>
        <p:spPr bwMode="auto">
          <a:xfrm rot="8572732" flipV="1">
            <a:off x="9058203" y="2171882"/>
            <a:ext cx="442913" cy="1081088"/>
          </a:xfrm>
          <a:custGeom>
            <a:avLst/>
            <a:gdLst>
              <a:gd name="G0" fmla="+- 14035 0 0"/>
              <a:gd name="G1" fmla="+- 4119 0 0"/>
              <a:gd name="G2" fmla="+- 12158 0 4119"/>
              <a:gd name="G3" fmla="+- G2 0 4119"/>
              <a:gd name="G4" fmla="*/ G3 32768 32059"/>
              <a:gd name="G5" fmla="*/ G4 1 2"/>
              <a:gd name="G6" fmla="+- 21600 0 14035"/>
              <a:gd name="G7" fmla="*/ G6 4119 6079"/>
              <a:gd name="G8" fmla="+- G7 14035 0"/>
              <a:gd name="T0" fmla="*/ 14035 w 21600"/>
              <a:gd name="T1" fmla="*/ 0 h 21600"/>
              <a:gd name="T2" fmla="*/ 14035 w 21600"/>
              <a:gd name="T3" fmla="*/ 12158 h 21600"/>
              <a:gd name="T4" fmla="*/ 200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035" y="0"/>
                </a:lnTo>
                <a:lnTo>
                  <a:pt x="14035" y="4119"/>
                </a:lnTo>
                <a:lnTo>
                  <a:pt x="12427" y="4119"/>
                </a:lnTo>
                <a:cubicBezTo>
                  <a:pt x="5564" y="4119"/>
                  <a:pt x="0" y="7718"/>
                  <a:pt x="0" y="12158"/>
                </a:cubicBezTo>
                <a:lnTo>
                  <a:pt x="0" y="21600"/>
                </a:lnTo>
                <a:lnTo>
                  <a:pt x="4007" y="21600"/>
                </a:lnTo>
                <a:lnTo>
                  <a:pt x="4007" y="12158"/>
                </a:lnTo>
                <a:cubicBezTo>
                  <a:pt x="4007" y="9883"/>
                  <a:pt x="7777" y="8039"/>
                  <a:pt x="12427" y="8039"/>
                </a:cubicBezTo>
                <a:lnTo>
                  <a:pt x="14035" y="8039"/>
                </a:lnTo>
                <a:lnTo>
                  <a:pt x="14035" y="12158"/>
                </a:lnTo>
                <a:close/>
              </a:path>
            </a:pathLst>
          </a:custGeom>
          <a:solidFill>
            <a:srgbClr val="FF0000">
              <a:alpha val="5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" name="AutoShape 10"/>
          <p:cNvSpPr>
            <a:spLocks noChangeArrowheads="1"/>
          </p:cNvSpPr>
          <p:nvPr/>
        </p:nvSpPr>
        <p:spPr bwMode="auto">
          <a:xfrm rot="17390673">
            <a:off x="9186709" y="3961977"/>
            <a:ext cx="501650" cy="1146175"/>
          </a:xfrm>
          <a:custGeom>
            <a:avLst/>
            <a:gdLst>
              <a:gd name="G0" fmla="+- 15088 0 0"/>
              <a:gd name="G1" fmla="+- 4680 0 0"/>
              <a:gd name="G2" fmla="+- 12158 0 4680"/>
              <a:gd name="G3" fmla="+- G2 0 4680"/>
              <a:gd name="G4" fmla="*/ G3 32768 32059"/>
              <a:gd name="G5" fmla="*/ G4 1 2"/>
              <a:gd name="G6" fmla="+- 21600 0 15088"/>
              <a:gd name="G7" fmla="*/ G6 4680 6079"/>
              <a:gd name="G8" fmla="+- G7 15088 0"/>
              <a:gd name="T0" fmla="*/ 15088 w 21600"/>
              <a:gd name="T1" fmla="*/ 0 h 21600"/>
              <a:gd name="T2" fmla="*/ 15088 w 21600"/>
              <a:gd name="T3" fmla="*/ 12158 h 21600"/>
              <a:gd name="T4" fmla="*/ 1430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088" y="0"/>
                </a:lnTo>
                <a:lnTo>
                  <a:pt x="15088" y="4680"/>
                </a:lnTo>
                <a:lnTo>
                  <a:pt x="12427" y="4680"/>
                </a:lnTo>
                <a:cubicBezTo>
                  <a:pt x="5564" y="4680"/>
                  <a:pt x="0" y="8028"/>
                  <a:pt x="0" y="12158"/>
                </a:cubicBezTo>
                <a:lnTo>
                  <a:pt x="0" y="21600"/>
                </a:lnTo>
                <a:lnTo>
                  <a:pt x="2860" y="21600"/>
                </a:lnTo>
                <a:lnTo>
                  <a:pt x="2860" y="12158"/>
                </a:lnTo>
                <a:cubicBezTo>
                  <a:pt x="2860" y="9573"/>
                  <a:pt x="7143" y="7478"/>
                  <a:pt x="12427" y="7478"/>
                </a:cubicBezTo>
                <a:lnTo>
                  <a:pt x="15088" y="7478"/>
                </a:lnTo>
                <a:lnTo>
                  <a:pt x="15088" y="12158"/>
                </a:lnTo>
                <a:close/>
              </a:path>
            </a:pathLst>
          </a:custGeom>
          <a:solidFill>
            <a:srgbClr val="FF0000">
              <a:alpha val="4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6" name="AutoShape 10"/>
          <p:cNvSpPr>
            <a:spLocks noChangeArrowheads="1"/>
          </p:cNvSpPr>
          <p:nvPr/>
        </p:nvSpPr>
        <p:spPr bwMode="auto">
          <a:xfrm rot="6936128">
            <a:off x="9747213" y="3776226"/>
            <a:ext cx="501650" cy="1146175"/>
          </a:xfrm>
          <a:custGeom>
            <a:avLst/>
            <a:gdLst>
              <a:gd name="G0" fmla="+- 15088 0 0"/>
              <a:gd name="G1" fmla="+- 4680 0 0"/>
              <a:gd name="G2" fmla="+- 12158 0 4680"/>
              <a:gd name="G3" fmla="+- G2 0 4680"/>
              <a:gd name="G4" fmla="*/ G3 32768 32059"/>
              <a:gd name="G5" fmla="*/ G4 1 2"/>
              <a:gd name="G6" fmla="+- 21600 0 15088"/>
              <a:gd name="G7" fmla="*/ G6 4680 6079"/>
              <a:gd name="G8" fmla="+- G7 15088 0"/>
              <a:gd name="T0" fmla="*/ 15088 w 21600"/>
              <a:gd name="T1" fmla="*/ 0 h 21600"/>
              <a:gd name="T2" fmla="*/ 15088 w 21600"/>
              <a:gd name="T3" fmla="*/ 12158 h 21600"/>
              <a:gd name="T4" fmla="*/ 1430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088" y="0"/>
                </a:lnTo>
                <a:lnTo>
                  <a:pt x="15088" y="4680"/>
                </a:lnTo>
                <a:lnTo>
                  <a:pt x="12427" y="4680"/>
                </a:lnTo>
                <a:cubicBezTo>
                  <a:pt x="5564" y="4680"/>
                  <a:pt x="0" y="8028"/>
                  <a:pt x="0" y="12158"/>
                </a:cubicBezTo>
                <a:lnTo>
                  <a:pt x="0" y="21600"/>
                </a:lnTo>
                <a:lnTo>
                  <a:pt x="2860" y="21600"/>
                </a:lnTo>
                <a:lnTo>
                  <a:pt x="2860" y="12158"/>
                </a:lnTo>
                <a:cubicBezTo>
                  <a:pt x="2860" y="9573"/>
                  <a:pt x="7143" y="7478"/>
                  <a:pt x="12427" y="7478"/>
                </a:cubicBezTo>
                <a:lnTo>
                  <a:pt x="15088" y="7478"/>
                </a:lnTo>
                <a:lnTo>
                  <a:pt x="15088" y="12158"/>
                </a:lnTo>
                <a:close/>
              </a:path>
            </a:pathLst>
          </a:custGeom>
          <a:solidFill>
            <a:srgbClr val="FF0000">
              <a:alpha val="4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6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3" grpId="0" animBg="1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56574" y="39491"/>
            <a:ext cx="9365869" cy="936848"/>
          </a:xfrm>
        </p:spPr>
        <p:txBody>
          <a:bodyPr/>
          <a:lstStyle/>
          <a:p>
            <a:pPr algn="ctr"/>
            <a:r>
              <a:rPr lang="fr-FR" sz="4000" dirty="0" smtClean="0"/>
              <a:t>FONCTIONNEMENT</a:t>
            </a:r>
            <a:endParaRPr lang="fr-FR" sz="4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3670E9-32FA-4A57-8011-EC328232E72B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494172" y="1193312"/>
            <a:ext cx="2497454" cy="545814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altLang="fr-FR" sz="1800" u="sng" dirty="0" smtClean="0"/>
              <a:t>Étape 4</a:t>
            </a:r>
            <a:endParaRPr lang="fr-FR" altLang="fr-FR" sz="1800" u="sng" dirty="0"/>
          </a:p>
          <a:p>
            <a:pPr>
              <a:spcBef>
                <a:spcPct val="50000"/>
              </a:spcBef>
            </a:pPr>
            <a:r>
              <a:rPr lang="fr-FR" altLang="fr-FR" sz="1800" dirty="0"/>
              <a:t>Une fois l’entrée terminée</a:t>
            </a:r>
          </a:p>
          <a:p>
            <a:pPr>
              <a:spcBef>
                <a:spcPct val="50000"/>
              </a:spcBef>
            </a:pPr>
            <a:r>
              <a:rPr lang="fr-FR" altLang="fr-FR" sz="1800" dirty="0"/>
              <a:t>Il se présente au </a:t>
            </a:r>
            <a:r>
              <a:rPr lang="fr-FR" altLang="fr-FR" sz="1800" dirty="0" smtClean="0"/>
              <a:t>meuble chaud avec </a:t>
            </a:r>
            <a:r>
              <a:rPr lang="fr-FR" altLang="fr-FR" sz="1800" u="sng" dirty="0" smtClean="0"/>
              <a:t>la même assiette </a:t>
            </a:r>
          </a:p>
          <a:p>
            <a:pPr>
              <a:spcBef>
                <a:spcPct val="50000"/>
              </a:spcBef>
            </a:pPr>
            <a:r>
              <a:rPr lang="fr-FR" altLang="fr-FR" sz="1800" dirty="0" smtClean="0"/>
              <a:t>Il </a:t>
            </a:r>
            <a:r>
              <a:rPr lang="fr-FR" altLang="fr-FR" sz="1800" dirty="0"/>
              <a:t>se sert à </a:t>
            </a:r>
            <a:r>
              <a:rPr lang="fr-FR" altLang="fr-FR" sz="1800" dirty="0" smtClean="0"/>
              <a:t>volonté l’accompagnement et le cuisinier lui sert le plat de protéine</a:t>
            </a:r>
            <a:endParaRPr lang="fr-FR" altLang="fr-FR" sz="1800" dirty="0"/>
          </a:p>
          <a:p>
            <a:pPr>
              <a:spcBef>
                <a:spcPct val="50000"/>
              </a:spcBef>
            </a:pPr>
            <a:r>
              <a:rPr lang="fr-FR" altLang="fr-FR" sz="1800" dirty="0"/>
              <a:t>Il retourne à sa place manger son plat</a:t>
            </a:r>
          </a:p>
          <a:p>
            <a:pPr>
              <a:spcBef>
                <a:spcPct val="50000"/>
              </a:spcBef>
            </a:pPr>
            <a:r>
              <a:rPr lang="fr-FR" altLang="fr-FR" sz="1800" dirty="0" smtClean="0"/>
              <a:t>Il </a:t>
            </a:r>
            <a:r>
              <a:rPr lang="fr-FR" altLang="fr-FR" sz="1800" dirty="0"/>
              <a:t>peut retourner se servir </a:t>
            </a:r>
            <a:r>
              <a:rPr lang="fr-FR" altLang="fr-FR" sz="1800" dirty="0" smtClean="0"/>
              <a:t>de l’accompagnement autant </a:t>
            </a:r>
            <a:r>
              <a:rPr lang="fr-FR" altLang="fr-FR" sz="1800" dirty="0"/>
              <a:t>qu’il le souhaite</a:t>
            </a:r>
          </a:p>
          <a:p>
            <a:pPr lvl="1" indent="0">
              <a:buNone/>
            </a:pPr>
            <a:endParaRPr lang="fr-FR" dirty="0" smtClean="0"/>
          </a:p>
        </p:txBody>
      </p:sp>
      <p:grpSp>
        <p:nvGrpSpPr>
          <p:cNvPr id="27" name="Group 14"/>
          <p:cNvGrpSpPr>
            <a:grpSpLocks/>
          </p:cNvGrpSpPr>
          <p:nvPr/>
        </p:nvGrpSpPr>
        <p:grpSpPr bwMode="auto">
          <a:xfrm rot="5400000">
            <a:off x="6165850" y="761512"/>
            <a:ext cx="4752975" cy="5616575"/>
            <a:chOff x="1655" y="1026"/>
            <a:chExt cx="2314" cy="2722"/>
          </a:xfrm>
        </p:grpSpPr>
        <p:pic>
          <p:nvPicPr>
            <p:cNvPr id="28" name="Picture 15" descr="Plan jpeg demi pen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0" t="8134" r="47180" b="9747"/>
            <a:stretch>
              <a:fillRect/>
            </a:stretch>
          </p:blipFill>
          <p:spPr bwMode="auto">
            <a:xfrm>
              <a:off x="1655" y="1026"/>
              <a:ext cx="2314" cy="2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Plan jpeg demi pen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08" t="56508" r="58882" b="37463"/>
            <a:stretch>
              <a:fillRect/>
            </a:stretch>
          </p:blipFill>
          <p:spPr bwMode="auto">
            <a:xfrm>
              <a:off x="2422" y="2014"/>
              <a:ext cx="27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7" descr="Plan jpeg demi pens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2" t="53896" r="68718" b="41118"/>
            <a:stretch>
              <a:fillRect/>
            </a:stretch>
          </p:blipFill>
          <p:spPr bwMode="auto">
            <a:xfrm>
              <a:off x="2387" y="2650"/>
              <a:ext cx="349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8" descr="Plan jpeg demi pen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1" t="44385" r="56020" b="50566"/>
            <a:stretch>
              <a:fillRect/>
            </a:stretch>
          </p:blipFill>
          <p:spPr bwMode="auto">
            <a:xfrm>
              <a:off x="3154" y="2550"/>
              <a:ext cx="38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9" descr="Plan jpeg demi pen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1" t="44385" r="56020" b="50566"/>
            <a:stretch>
              <a:fillRect/>
            </a:stretch>
          </p:blipFill>
          <p:spPr bwMode="auto">
            <a:xfrm>
              <a:off x="3154" y="1647"/>
              <a:ext cx="38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20" descr="Plan jpeg demi pens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2" t="53896" r="68718" b="41118"/>
            <a:stretch>
              <a:fillRect/>
            </a:stretch>
          </p:blipFill>
          <p:spPr bwMode="auto">
            <a:xfrm>
              <a:off x="3084" y="2717"/>
              <a:ext cx="34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21" descr="Plan jpeg demi pensi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2" t="53896" r="68718" b="41118"/>
            <a:stretch>
              <a:fillRect/>
            </a:stretch>
          </p:blipFill>
          <p:spPr bwMode="auto">
            <a:xfrm>
              <a:off x="2666" y="2483"/>
              <a:ext cx="209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22" descr="Plan jpeg demi pensi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18" t="21182" r="53896" b="68718"/>
            <a:stretch>
              <a:fillRect/>
            </a:stretch>
          </p:blipFill>
          <p:spPr bwMode="auto">
            <a:xfrm>
              <a:off x="3119" y="2516"/>
              <a:ext cx="39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23" descr="Plan jpeg demi pensi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82" t="37463" r="35408" b="56508"/>
            <a:stretch>
              <a:fillRect/>
            </a:stretch>
          </p:blipFill>
          <p:spPr bwMode="auto">
            <a:xfrm>
              <a:off x="2875" y="1947"/>
              <a:ext cx="27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24" descr="Plan jpeg demi pensi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2" t="53896" r="68718" b="41118"/>
            <a:stretch>
              <a:fillRect/>
            </a:stretch>
          </p:blipFill>
          <p:spPr bwMode="auto">
            <a:xfrm>
              <a:off x="2492" y="2182"/>
              <a:ext cx="174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25"/>
            <p:cNvSpPr>
              <a:spLocks noChangeShapeType="1"/>
            </p:cNvSpPr>
            <p:nvPr/>
          </p:nvSpPr>
          <p:spPr bwMode="auto">
            <a:xfrm>
              <a:off x="2735" y="2483"/>
              <a:ext cx="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pic>
          <p:nvPicPr>
            <p:cNvPr id="61" name="Picture 26" descr="Plan jpeg demi pen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2" t="56508" r="71719" b="35417"/>
            <a:stretch>
              <a:fillRect/>
            </a:stretch>
          </p:blipFill>
          <p:spPr bwMode="auto">
            <a:xfrm>
              <a:off x="2701" y="2550"/>
              <a:ext cx="383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27" descr="Plan jpeg demi pensi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96" t="68718" r="41118" b="21182"/>
            <a:stretch>
              <a:fillRect/>
            </a:stretch>
          </p:blipFill>
          <p:spPr bwMode="auto">
            <a:xfrm>
              <a:off x="2875" y="2115"/>
              <a:ext cx="27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28" descr="Plan jpeg demi pens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2" t="53896" r="68718" b="41118"/>
            <a:stretch>
              <a:fillRect/>
            </a:stretch>
          </p:blipFill>
          <p:spPr bwMode="auto">
            <a:xfrm>
              <a:off x="2701" y="2282"/>
              <a:ext cx="34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29" descr="Plan jpeg demi pensi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20" t="50566" r="36131" b="44385"/>
            <a:stretch>
              <a:fillRect/>
            </a:stretch>
          </p:blipFill>
          <p:spPr bwMode="auto">
            <a:xfrm>
              <a:off x="2701" y="2315"/>
              <a:ext cx="38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" name="Oval 30"/>
          <p:cNvSpPr>
            <a:spLocks noChangeArrowheads="1"/>
          </p:cNvSpPr>
          <p:nvPr/>
        </p:nvSpPr>
        <p:spPr bwMode="auto">
          <a:xfrm>
            <a:off x="8013951" y="5117839"/>
            <a:ext cx="771710" cy="576262"/>
          </a:xfrm>
          <a:prstGeom prst="ellipse">
            <a:avLst/>
          </a:prstGeom>
          <a:solidFill>
            <a:schemeClr val="accent1">
              <a:alpha val="49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" name="AutoShape 11"/>
          <p:cNvSpPr>
            <a:spLocks noChangeArrowheads="1"/>
          </p:cNvSpPr>
          <p:nvPr/>
        </p:nvSpPr>
        <p:spPr bwMode="auto">
          <a:xfrm rot="889663">
            <a:off x="7532684" y="4003776"/>
            <a:ext cx="720725" cy="1439863"/>
          </a:xfrm>
          <a:prstGeom prst="curvedRightArrow">
            <a:avLst>
              <a:gd name="adj1" fmla="val 9601"/>
              <a:gd name="adj2" fmla="val 49556"/>
              <a:gd name="adj3" fmla="val 33333"/>
            </a:avLst>
          </a:prstGeom>
          <a:solidFill>
            <a:srgbClr val="FF0000">
              <a:alpha val="46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7" name="AutoShape 10"/>
          <p:cNvSpPr>
            <a:spLocks noChangeArrowheads="1"/>
          </p:cNvSpPr>
          <p:nvPr/>
        </p:nvSpPr>
        <p:spPr bwMode="auto">
          <a:xfrm rot="973388">
            <a:off x="8988620" y="3519842"/>
            <a:ext cx="936625" cy="2159000"/>
          </a:xfrm>
          <a:prstGeom prst="curvedLeftArrow">
            <a:avLst>
              <a:gd name="adj1" fmla="val 11867"/>
              <a:gd name="adj2" fmla="val 57969"/>
              <a:gd name="adj3" fmla="val 19491"/>
            </a:avLst>
          </a:prstGeom>
          <a:solidFill>
            <a:srgbClr val="FF0000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" name="AutoShape 12"/>
          <p:cNvSpPr>
            <a:spLocks noChangeArrowheads="1"/>
          </p:cNvSpPr>
          <p:nvPr/>
        </p:nvSpPr>
        <p:spPr bwMode="auto">
          <a:xfrm rot="410164">
            <a:off x="8424507" y="3468581"/>
            <a:ext cx="293616" cy="1848385"/>
          </a:xfrm>
          <a:prstGeom prst="upArrow">
            <a:avLst>
              <a:gd name="adj1" fmla="val 50000"/>
              <a:gd name="adj2" fmla="val 144824"/>
            </a:avLst>
          </a:prstGeom>
          <a:solidFill>
            <a:srgbClr val="FF0000">
              <a:alpha val="4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48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6" grpId="0" animBg="1"/>
      <p:bldP spid="67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56574" y="39491"/>
            <a:ext cx="9365869" cy="936848"/>
          </a:xfrm>
        </p:spPr>
        <p:txBody>
          <a:bodyPr/>
          <a:lstStyle/>
          <a:p>
            <a:pPr algn="ctr"/>
            <a:r>
              <a:rPr lang="fr-FR" sz="4000" dirty="0" smtClean="0"/>
              <a:t>FONCTIONNEMENT</a:t>
            </a:r>
            <a:endParaRPr lang="fr-FR" sz="4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3670E9-32FA-4A57-8011-EC328232E72B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355319" y="1545899"/>
            <a:ext cx="2636251" cy="389764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altLang="fr-FR" sz="1800" u="sng" dirty="0" smtClean="0"/>
              <a:t>Étape 5</a:t>
            </a:r>
            <a:endParaRPr lang="fr-FR" altLang="fr-FR" sz="1800" u="sng" dirty="0"/>
          </a:p>
          <a:p>
            <a:pPr>
              <a:spcBef>
                <a:spcPct val="50000"/>
              </a:spcBef>
            </a:pPr>
            <a:r>
              <a:rPr lang="fr-FR" altLang="fr-FR" sz="1800" dirty="0" smtClean="0"/>
              <a:t>Une </a:t>
            </a:r>
            <a:r>
              <a:rPr lang="fr-FR" altLang="fr-FR" sz="1800" dirty="0"/>
              <a:t>fois son repas entièrement terminé</a:t>
            </a:r>
          </a:p>
          <a:p>
            <a:pPr>
              <a:spcBef>
                <a:spcPct val="50000"/>
              </a:spcBef>
            </a:pPr>
            <a:r>
              <a:rPr lang="fr-FR" altLang="fr-FR" sz="1800" dirty="0"/>
              <a:t>L’élève se dirige en laverie pour </a:t>
            </a:r>
            <a:endParaRPr lang="fr-FR" altLang="fr-FR" sz="1800" dirty="0" smtClean="0"/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altLang="fr-FR" sz="1800" dirty="0" smtClean="0"/>
              <a:t>Réaliser le tri sélectif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altLang="fr-FR" sz="1800" dirty="0" smtClean="0"/>
              <a:t>Trier </a:t>
            </a:r>
            <a:r>
              <a:rPr lang="fr-FR" altLang="fr-FR" sz="1800" dirty="0"/>
              <a:t>sa </a:t>
            </a:r>
            <a:r>
              <a:rPr lang="fr-FR" altLang="fr-FR" sz="1800" dirty="0" smtClean="0"/>
              <a:t>vaisselle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fr-FR" altLang="fr-FR" sz="1800" dirty="0" smtClean="0"/>
              <a:t>Déposer son plateau</a:t>
            </a:r>
            <a:endParaRPr lang="fr-FR" altLang="fr-FR" sz="1800" dirty="0"/>
          </a:p>
          <a:p>
            <a:pPr>
              <a:spcBef>
                <a:spcPct val="50000"/>
              </a:spcBef>
            </a:pPr>
            <a:r>
              <a:rPr lang="fr-FR" altLang="fr-FR" sz="1800" dirty="0"/>
              <a:t>Puis se dirige vers la sortie</a:t>
            </a:r>
          </a:p>
          <a:p>
            <a:pPr lvl="1" indent="0">
              <a:buNone/>
            </a:pPr>
            <a:endParaRPr lang="fr-FR" dirty="0" smtClean="0"/>
          </a:p>
        </p:txBody>
      </p:sp>
      <p:grpSp>
        <p:nvGrpSpPr>
          <p:cNvPr id="25" name="Group 12"/>
          <p:cNvGrpSpPr>
            <a:grpSpLocks/>
          </p:cNvGrpSpPr>
          <p:nvPr/>
        </p:nvGrpSpPr>
        <p:grpSpPr bwMode="auto">
          <a:xfrm rot="5400000">
            <a:off x="6323012" y="544275"/>
            <a:ext cx="4752975" cy="5616575"/>
            <a:chOff x="1655" y="1026"/>
            <a:chExt cx="2314" cy="2722"/>
          </a:xfrm>
        </p:grpSpPr>
        <p:pic>
          <p:nvPicPr>
            <p:cNvPr id="26" name="Picture 13" descr="Plan jpeg demi pen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0" t="8134" r="47180" b="9747"/>
            <a:stretch>
              <a:fillRect/>
            </a:stretch>
          </p:blipFill>
          <p:spPr bwMode="auto">
            <a:xfrm>
              <a:off x="1655" y="1026"/>
              <a:ext cx="2314" cy="2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4" descr="Plan jpeg demi pen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08" t="56508" r="58882" b="37463"/>
            <a:stretch>
              <a:fillRect/>
            </a:stretch>
          </p:blipFill>
          <p:spPr bwMode="auto">
            <a:xfrm>
              <a:off x="2422" y="2014"/>
              <a:ext cx="27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5" descr="Plan jpeg demi pens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2" t="53896" r="68718" b="41118"/>
            <a:stretch>
              <a:fillRect/>
            </a:stretch>
          </p:blipFill>
          <p:spPr bwMode="auto">
            <a:xfrm>
              <a:off x="2387" y="2650"/>
              <a:ext cx="349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6" descr="Plan jpeg demi pen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1" t="44385" r="56020" b="50566"/>
            <a:stretch>
              <a:fillRect/>
            </a:stretch>
          </p:blipFill>
          <p:spPr bwMode="auto">
            <a:xfrm>
              <a:off x="3154" y="2550"/>
              <a:ext cx="38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7" descr="Plan jpeg demi pen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1" t="44385" r="56020" b="50566"/>
            <a:stretch>
              <a:fillRect/>
            </a:stretch>
          </p:blipFill>
          <p:spPr bwMode="auto">
            <a:xfrm>
              <a:off x="3154" y="1647"/>
              <a:ext cx="38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8" descr="Plan jpeg demi pens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2" t="53896" r="68718" b="41118"/>
            <a:stretch>
              <a:fillRect/>
            </a:stretch>
          </p:blipFill>
          <p:spPr bwMode="auto">
            <a:xfrm>
              <a:off x="3084" y="2717"/>
              <a:ext cx="34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9" descr="Plan jpeg demi pensi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2" t="53896" r="68718" b="41118"/>
            <a:stretch>
              <a:fillRect/>
            </a:stretch>
          </p:blipFill>
          <p:spPr bwMode="auto">
            <a:xfrm>
              <a:off x="2666" y="2483"/>
              <a:ext cx="209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0" descr="Plan jpeg demi pensi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18" t="21182" r="53896" b="68718"/>
            <a:stretch>
              <a:fillRect/>
            </a:stretch>
          </p:blipFill>
          <p:spPr bwMode="auto">
            <a:xfrm>
              <a:off x="3119" y="2516"/>
              <a:ext cx="39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1" descr="Plan jpeg demi pensi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82" t="37463" r="35408" b="56508"/>
            <a:stretch>
              <a:fillRect/>
            </a:stretch>
          </p:blipFill>
          <p:spPr bwMode="auto">
            <a:xfrm>
              <a:off x="2875" y="1947"/>
              <a:ext cx="279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2" descr="Plan jpeg demi pensi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2" t="53896" r="68718" b="41118"/>
            <a:stretch>
              <a:fillRect/>
            </a:stretch>
          </p:blipFill>
          <p:spPr bwMode="auto">
            <a:xfrm>
              <a:off x="2492" y="2182"/>
              <a:ext cx="174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Line 23"/>
            <p:cNvSpPr>
              <a:spLocks noChangeShapeType="1"/>
            </p:cNvSpPr>
            <p:nvPr/>
          </p:nvSpPr>
          <p:spPr bwMode="auto">
            <a:xfrm>
              <a:off x="2735" y="2483"/>
              <a:ext cx="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pic>
          <p:nvPicPr>
            <p:cNvPr id="43" name="Picture 24" descr="Plan jpeg demi pens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2" t="56508" r="71719" b="35417"/>
            <a:stretch>
              <a:fillRect/>
            </a:stretch>
          </p:blipFill>
          <p:spPr bwMode="auto">
            <a:xfrm>
              <a:off x="2701" y="2550"/>
              <a:ext cx="383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5" descr="Plan jpeg demi pensi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96" t="68718" r="41118" b="21182"/>
            <a:stretch>
              <a:fillRect/>
            </a:stretch>
          </p:blipFill>
          <p:spPr bwMode="auto">
            <a:xfrm>
              <a:off x="2875" y="2115"/>
              <a:ext cx="27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6" descr="Plan jpeg demi pens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2" t="53896" r="68718" b="41118"/>
            <a:stretch>
              <a:fillRect/>
            </a:stretch>
          </p:blipFill>
          <p:spPr bwMode="auto">
            <a:xfrm>
              <a:off x="2701" y="2282"/>
              <a:ext cx="34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7" descr="Plan jpeg demi pensi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20" t="50566" r="36131" b="44385"/>
            <a:stretch>
              <a:fillRect/>
            </a:stretch>
          </p:blipFill>
          <p:spPr bwMode="auto">
            <a:xfrm>
              <a:off x="2701" y="2315"/>
              <a:ext cx="38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10128931" y="4628101"/>
            <a:ext cx="572407" cy="505175"/>
          </a:xfrm>
          <a:custGeom>
            <a:avLst/>
            <a:gdLst>
              <a:gd name="G0" fmla="+- 8926 0 0"/>
              <a:gd name="G1" fmla="+- 16465 0 0"/>
              <a:gd name="G2" fmla="+- 7401 0 0"/>
              <a:gd name="G3" fmla="*/ 8926 1 2"/>
              <a:gd name="G4" fmla="+- G3 10800 0"/>
              <a:gd name="G5" fmla="+- 21600 8926 16465"/>
              <a:gd name="G6" fmla="+- 16465 7401 0"/>
              <a:gd name="G7" fmla="*/ G6 1 2"/>
              <a:gd name="G8" fmla="*/ 16465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465 1 2"/>
              <a:gd name="G15" fmla="+- G5 0 G4"/>
              <a:gd name="G16" fmla="+- G0 0 G4"/>
              <a:gd name="G17" fmla="*/ G2 G15 G16"/>
              <a:gd name="T0" fmla="*/ 15263 w 21600"/>
              <a:gd name="T1" fmla="*/ 0 h 21600"/>
              <a:gd name="T2" fmla="*/ 8926 w 21600"/>
              <a:gd name="T3" fmla="*/ 7401 h 21600"/>
              <a:gd name="T4" fmla="*/ 0 w 21600"/>
              <a:gd name="T5" fmla="*/ 20023 h 21600"/>
              <a:gd name="T6" fmla="*/ 8233 w 21600"/>
              <a:gd name="T7" fmla="*/ 21600 h 21600"/>
              <a:gd name="T8" fmla="*/ 16465 w 21600"/>
              <a:gd name="T9" fmla="*/ 15655 h 21600"/>
              <a:gd name="T10" fmla="*/ 21600 w 21600"/>
              <a:gd name="T11" fmla="*/ 740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263" y="0"/>
                </a:moveTo>
                <a:lnTo>
                  <a:pt x="8926" y="7401"/>
                </a:lnTo>
                <a:lnTo>
                  <a:pt x="14061" y="7401"/>
                </a:lnTo>
                <a:lnTo>
                  <a:pt x="14061" y="18446"/>
                </a:lnTo>
                <a:lnTo>
                  <a:pt x="0" y="18446"/>
                </a:lnTo>
                <a:lnTo>
                  <a:pt x="0" y="21600"/>
                </a:lnTo>
                <a:lnTo>
                  <a:pt x="16465" y="21600"/>
                </a:lnTo>
                <a:lnTo>
                  <a:pt x="16465" y="7401"/>
                </a:lnTo>
                <a:lnTo>
                  <a:pt x="21600" y="7401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10415134" y="1400116"/>
            <a:ext cx="144462" cy="2017712"/>
          </a:xfrm>
          <a:prstGeom prst="upArrow">
            <a:avLst>
              <a:gd name="adj1" fmla="val 50000"/>
              <a:gd name="adj2" fmla="val 349177"/>
            </a:avLst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16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0771" y="97364"/>
            <a:ext cx="9365869" cy="936848"/>
          </a:xfrm>
        </p:spPr>
        <p:txBody>
          <a:bodyPr/>
          <a:lstStyle/>
          <a:p>
            <a:pPr algn="ctr"/>
            <a:r>
              <a:rPr lang="fr-FR" sz="4000" dirty="0" smtClean="0"/>
              <a:t>MENU A CHOIX DIRIGÉ</a:t>
            </a:r>
            <a:endParaRPr lang="fr-FR" sz="4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3670E9-32FA-4A57-8011-EC328232E72B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227997" y="982805"/>
            <a:ext cx="2401875" cy="5267524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altLang="fr-FR" sz="1800" dirty="0" smtClean="0"/>
              <a:t>La condition sine-qua-non, pour encadrer les élèves, est d’introduire des </a:t>
            </a:r>
            <a:r>
              <a:rPr lang="fr-FR" altLang="fr-FR" sz="1800" b="1" dirty="0" smtClean="0"/>
              <a:t>menus à choix dirigés</a:t>
            </a:r>
            <a:r>
              <a:rPr lang="fr-FR" altLang="fr-FR" sz="1800" dirty="0" smtClean="0"/>
              <a:t> afin que l’élève, quelque soit son choix, est un menu équilibré.</a:t>
            </a:r>
          </a:p>
          <a:p>
            <a:pPr>
              <a:spcBef>
                <a:spcPct val="50000"/>
              </a:spcBef>
            </a:pPr>
            <a:endParaRPr lang="fr-FR" altLang="fr-FR" sz="1800" dirty="0" smtClean="0"/>
          </a:p>
          <a:p>
            <a:pPr>
              <a:spcBef>
                <a:spcPct val="50000"/>
              </a:spcBef>
            </a:pPr>
            <a:r>
              <a:rPr lang="fr-FR" altLang="fr-FR" sz="1800" dirty="0" smtClean="0"/>
              <a:t>Il convient donc que chaque composante doit être de même qualité et que l’ensemble des composantes respecte </a:t>
            </a:r>
            <a:r>
              <a:rPr lang="fr-FR" altLang="fr-FR" sz="1800" smtClean="0"/>
              <a:t>l’équilibre alimentaire.</a:t>
            </a:r>
            <a:endParaRPr lang="fr-FR" altLang="fr-FR" sz="1800" dirty="0"/>
          </a:p>
          <a:p>
            <a:pPr lvl="1" indent="0">
              <a:buNone/>
            </a:pP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325" y="982805"/>
            <a:ext cx="7091315" cy="524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PPT_Rho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érimentation certification des comptesV6" id="{114D3E0F-4EF8-4DA2-AF1D-F4BD92A7B4F9}" vid="{A9FF3851-55A5-48D1-9692-EB9737B30E23}"/>
    </a:ext>
  </a:extLst>
</a:theme>
</file>

<file path=ppt/theme/theme2.xml><?xml version="1.0" encoding="utf-8"?>
<a:theme xmlns:a="http://schemas.openxmlformats.org/drawingml/2006/main" name="2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xpérimentation certification des comptesV6" id="{114D3E0F-4EF8-4DA2-AF1D-F4BD92A7B4F9}" vid="{17E81123-61D2-41B2-AF84-8EEC4C8352C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3510</TotalTime>
  <Words>324</Words>
  <Application>Microsoft Office PowerPoint</Application>
  <PresentationFormat>Grand écran</PresentationFormat>
  <Paragraphs>60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Malgun Gothic</vt:lpstr>
      <vt:lpstr>ＭＳ Ｐゴシック</vt:lpstr>
      <vt:lpstr>Arial</vt:lpstr>
      <vt:lpstr>Calibri</vt:lpstr>
      <vt:lpstr>Calibri Light</vt:lpstr>
      <vt:lpstr>Verdana</vt:lpstr>
      <vt:lpstr>Wingdings</vt:lpstr>
      <vt:lpstr>Modele_PPT_Rhone</vt:lpstr>
      <vt:lpstr>2_Modèle par défaut</vt:lpstr>
      <vt:lpstr>   MISE EN PLACE DU SELF PARTICIPATIF CONSEIL DÉPARTEMENTAL DU RHONE  </vt:lpstr>
      <vt:lpstr>LES OBJECTIFS  - Pour une réduction des déchets  - Pour une offre de repas qualitative et équilibrée, adaptée quantitativement aux adolescents  - Pour un développement de l’autonomie de l’élève  </vt:lpstr>
      <vt:lpstr>LE PROJET</vt:lpstr>
      <vt:lpstr>FONCTIONNEMENT</vt:lpstr>
      <vt:lpstr>FONCTIONNEMENT</vt:lpstr>
      <vt:lpstr>FONCTIONNEMENT</vt:lpstr>
      <vt:lpstr>FONCTIONNEMENT</vt:lpstr>
      <vt:lpstr>FONCTIONNEMENT</vt:lpstr>
      <vt:lpstr>MENU A CHOIX DIRIGÉ</vt:lpstr>
      <vt:lpstr>RÉDUCTION DES DÉCHETS</vt:lpstr>
      <vt:lpstr>Quelques exemples de projets finalisés</vt:lpstr>
      <vt:lpstr>Quelques exemples de projets finalisés</vt:lpstr>
    </vt:vector>
  </TitlesOfParts>
  <Company>Département du Rhône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HACCP + PMS  -Damien-</dc:title>
  <dc:creator>PRETTE Valérie</dc:creator>
  <cp:lastModifiedBy>DELEAN Damien</cp:lastModifiedBy>
  <cp:revision>106</cp:revision>
  <dcterms:created xsi:type="dcterms:W3CDTF">2022-04-25T11:57:14Z</dcterms:created>
  <dcterms:modified xsi:type="dcterms:W3CDTF">2023-03-08T14:50:56Z</dcterms:modified>
</cp:coreProperties>
</file>