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20" r:id="rId2"/>
    <p:sldMasterId id="2147483732" r:id="rId3"/>
    <p:sldMasterId id="214748375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9" r:id="rId6"/>
    <p:sldId id="277" r:id="rId7"/>
    <p:sldId id="274" r:id="rId8"/>
    <p:sldId id="275" r:id="rId9"/>
    <p:sldId id="297" r:id="rId10"/>
    <p:sldId id="278" r:id="rId11"/>
    <p:sldId id="279" r:id="rId12"/>
    <p:sldId id="282" r:id="rId13"/>
    <p:sldId id="292" r:id="rId14"/>
    <p:sldId id="293" r:id="rId15"/>
    <p:sldId id="295" r:id="rId16"/>
    <p:sldId id="294" r:id="rId17"/>
    <p:sldId id="298" r:id="rId18"/>
    <p:sldId id="272" r:id="rId19"/>
  </p:sldIdLst>
  <p:sldSz cx="9144000" cy="6858000" type="screen4x3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1743F7-FA26-A140-A32B-0FB6448A1A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3B1194-C093-0C4B-B8AC-F6729CA7E2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22A6-D344-C144-ADD9-810B8970A8C3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D3F209-9BB3-0B49-B2D0-F313155F0A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32DD5D-6FF1-EC41-B2F3-4BAB3058E8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281C-5A88-6D4D-B1FD-8A6F1EABA2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0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3848-3EAD-EF49-AA96-FFE3E60A3BE8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8390-6617-6A48-9644-53E52046D5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149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B8390-6617-6A48-9644-53E52046D5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20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81EAF0-AC63-5449-BFDF-B7D5BF0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69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E09300-CB64-6747-A2A4-84B1B1DE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265" y="5589588"/>
            <a:ext cx="5023470" cy="8037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fontAlgn="t">
              <a:lnSpc>
                <a:spcPct val="100000"/>
              </a:lnSpc>
              <a:defRPr sz="1500" b="1" i="0" baseline="0"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0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8161D-4B4C-0C42-AB85-5D079B330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1886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spc="100" baseline="0">
                <a:solidFill>
                  <a:schemeClr val="bg1"/>
                </a:solidFill>
              </a:defRPr>
            </a:lvl1pPr>
          </a:lstStyle>
          <a:p>
            <a:fld id="{0CF90A54-4521-1F46-B817-7CD1A3F80B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8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085184"/>
            <a:ext cx="7886700" cy="792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6AB1B99-1902-1640-882D-501CAE18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6130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A750C-BA44-7843-877B-14B71C28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2352" y="6479999"/>
            <a:ext cx="1742451" cy="365125"/>
          </a:xfrm>
          <a:prstGeom prst="rect">
            <a:avLst/>
          </a:prstGeom>
        </p:spPr>
        <p:txBody>
          <a:bodyPr/>
          <a:lstStyle/>
          <a:p>
            <a:fld id="{18C55727-7B8C-0D4B-A402-8064C0BEE7D9}" type="datetime4">
              <a:rPr lang="fr-FR" smtClean="0"/>
              <a:t>15 juin 2023</a:t>
            </a:fld>
            <a:endParaRPr lang="fr-FR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3597F6F4-116C-9748-B738-8DF78FFF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2403078"/>
            <a:ext cx="6121400" cy="102592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/>
              <a:t>INTERCALAIRE</a:t>
            </a:r>
            <a:br>
              <a:rPr lang="fr-FR"/>
            </a:br>
            <a:r>
              <a:rPr lang="fr-FR"/>
              <a:t>GROS 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CFA3510-8CE0-4240-8A79-AD75BB2B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3789363"/>
            <a:ext cx="6120730" cy="2160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ts val="1880"/>
              </a:lnSpc>
              <a:defRPr/>
            </a:lvl1pPr>
          </a:lstStyle>
          <a:p>
            <a:r>
              <a:rPr lang="fr-FR"/>
              <a:t>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9EB7CE-F502-C248-AA87-D9E93360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264542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3B8E-8211-6E4F-BDBC-2E833A44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62EF3-5438-154F-9C6F-2451A362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0289F6-FF91-0C4B-900B-9351D47B01C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202352" y="6479999"/>
            <a:ext cx="1742451" cy="365125"/>
          </a:xfrm>
          <a:prstGeom prst="rect">
            <a:avLst/>
          </a:prstGeom>
        </p:spPr>
        <p:txBody>
          <a:bodyPr/>
          <a:lstStyle/>
          <a:p>
            <a:fld id="{78ECBCD5-3DA4-114D-A87A-63ACAE3017B4}" type="datetime4">
              <a:rPr lang="fr-FR" smtClean="0"/>
              <a:t>15 juin 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B74127F8-868F-6842-B2CF-49C0B7A3AB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207723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5DEEF47-50C3-B64F-812C-6747DDA7E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1050" y="2060849"/>
            <a:ext cx="6121400" cy="3889101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85B9DC10-2D82-C949-B7A8-9039AAE85A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6EA73-7A9F-674A-AE1A-B8176787AD5B}" type="datetime4">
              <a:rPr lang="fr-FR" smtClean="0"/>
              <a:t>15 juin 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BE1504C-C8A6-254D-BA15-7D65E80D1A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130803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00C9-BE9B-6447-BB34-4737386E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403078"/>
            <a:ext cx="7200900" cy="102592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F3BE0B-A120-114E-B0A8-2A78A8C51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50" y="3779440"/>
            <a:ext cx="3384550" cy="217051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C6D020-7205-7541-8A87-9DEE3D85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00" y="3779439"/>
            <a:ext cx="3384549" cy="2170511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421B51EE-038A-F24D-B84F-D44EC85D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72E4-C86D-F54F-A098-5187A89D231C}" type="datetime4">
              <a:rPr lang="fr-FR" smtClean="0"/>
              <a:t>15 juin 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5E3DDA2B-B38A-5442-9C5D-1654B1D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383698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0E066-773B-3442-B150-3CBECC5B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103437"/>
            <a:ext cx="72009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48A2C863-154E-7045-B1AC-1486C4A5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313" y="3779439"/>
            <a:ext cx="3379787" cy="2170511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F7A1A310-36CF-F041-B386-2CC5DCA9E0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87900" y="3779438"/>
            <a:ext cx="3379787" cy="2170511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129FF8C4-9923-AF4F-8B25-F57A5CBFF1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FE614D-CEF2-DB4A-B203-771D838D1628}" type="datetime4">
              <a:rPr lang="fr-FR" smtClean="0"/>
              <a:t>15 juin 2023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7A7F4A96-6C0B-A746-845B-D7566588EF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140392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65F0F-C436-0648-A043-DB58F029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0FF73D-5C1F-EF46-8C41-39A084F1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E09F-D973-8B41-B3CC-90CF4758930E}" type="datetime4">
              <a:rPr lang="fr-FR" smtClean="0"/>
              <a:t>15 juin 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E30EFC-B956-6C48-A676-8CE40A37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342894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316F38D-81DA-C34E-80F0-E246F435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6F30-9C62-244E-8EEA-0549F5FF61D4}" type="datetime4">
              <a:rPr lang="fr-FR" smtClean="0"/>
              <a:t>15 juin 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CF49039-2C70-B846-9EF0-A824FA0C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8FC04D3C-7B0F-8447-893F-3008962B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340768"/>
            <a:ext cx="5040610" cy="3778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'élément multimédia 9">
            <a:extLst>
              <a:ext uri="{FF2B5EF4-FFF2-40B4-BE49-F238E27FC236}">
                <a16:creationId xmlns:a16="http://schemas.microsoft.com/office/drawing/2014/main" id="{B4FA047B-872E-284B-BC21-FBC91CDD692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971549" y="2204864"/>
            <a:ext cx="7200901" cy="374508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2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D057E3-A3B0-2A45-8DEC-012D0282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69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B96161-45C7-8F4D-8217-25F6088DE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265" y="5589588"/>
            <a:ext cx="5023470" cy="80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5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3CD0A-D59D-3D47-9E7A-8AB2A38D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49" y="1772816"/>
            <a:ext cx="3448990" cy="16561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B66D9-F206-2943-B79C-93109A3A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462" y="764704"/>
            <a:ext cx="3455987" cy="5185245"/>
          </a:xfrm>
        </p:spPr>
        <p:txBody>
          <a:bodyPr/>
          <a:lstStyle>
            <a:lvl1pPr>
              <a:defRPr sz="3200" b="0" i="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9DDB73-DE47-C449-BEE3-B5DA17CA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1" y="3789362"/>
            <a:ext cx="3455988" cy="2160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20A6E80-04A3-3E45-8664-710AE322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F6DE-B8C6-C04B-8E23-D7AAA5D94E33}" type="datetime4">
              <a:rPr lang="fr-FR" smtClean="0"/>
              <a:t>15 juin 2023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4932C8E-C268-C746-BFED-7DEBBA64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127230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DA96-4A78-F34F-95D0-1DEDE9AC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17726"/>
            <a:ext cx="33845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955392-E3BB-CC4E-AFA1-81BE720DA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7900" y="987425"/>
            <a:ext cx="338454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7CC8F-9278-EE45-BC97-D3B39675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1" y="3781425"/>
            <a:ext cx="3384549" cy="2168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EC23EF37-5EE0-1C47-987C-ACA4E3A3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1816" y="6480000"/>
            <a:ext cx="2057400" cy="36512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550" baseline="0">
                <a:solidFill>
                  <a:schemeClr val="bg1"/>
                </a:solidFill>
              </a:defRPr>
            </a:lvl1pPr>
          </a:lstStyle>
          <a:p>
            <a:fld id="{75E26BE3-D6DA-214B-8C6C-DD8C7A5F7DD1}" type="datetime4">
              <a:rPr lang="fr-FR" smtClean="0"/>
              <a:pPr/>
              <a:t>15 juin 2023</a:t>
            </a:fld>
            <a:endParaRPr lang="fr-FR"/>
          </a:p>
        </p:txBody>
      </p:sp>
      <p:sp>
        <p:nvSpPr>
          <p:cNvPr id="9" name="Espace réservé du pied de page 10">
            <a:extLst>
              <a:ext uri="{FF2B5EF4-FFF2-40B4-BE49-F238E27FC236}">
                <a16:creationId xmlns:a16="http://schemas.microsoft.com/office/drawing/2014/main" id="{CEA99429-5CB7-614F-B683-CE8DA431F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49" y="6480000"/>
            <a:ext cx="2969417" cy="365125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55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209656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F9866-4ECA-2D41-9CC6-FB804C30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403078"/>
            <a:ext cx="7200900" cy="102592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BD5C240-EC46-314E-AD30-576D21D0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522F-1A33-A148-A508-EB6F7F9BB485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8108663-057E-5646-A879-A05BFC14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B3058A-4E2A-B444-ADCB-652DE1A115DE}"/>
              </a:ext>
            </a:extLst>
          </p:cNvPr>
          <p:cNvSpPr txBox="1"/>
          <p:nvPr userDrawn="1"/>
        </p:nvSpPr>
        <p:spPr>
          <a:xfrm>
            <a:off x="971550" y="3789363"/>
            <a:ext cx="7200900" cy="2160586"/>
          </a:xfrm>
          <a:prstGeom prst="rect">
            <a:avLst/>
          </a:prstGeom>
          <a:noFill/>
        </p:spPr>
        <p:txBody>
          <a:bodyPr wrap="square" lIns="0" tIns="0" rIns="0" bIns="0" numCol="4" rtlCol="0">
            <a:noAutofit/>
          </a:bodyPr>
          <a:lstStyle/>
          <a:p>
            <a:r>
              <a:rPr lang="fr-FR" sz="1000" baseline="0">
                <a:solidFill>
                  <a:schemeClr val="bg1"/>
                </a:solidFill>
              </a:rPr>
              <a:t>Texte sur 4 colonnes</a:t>
            </a:r>
          </a:p>
        </p:txBody>
      </p:sp>
    </p:spTree>
    <p:extLst>
      <p:ext uri="{BB962C8B-B14F-4D97-AF65-F5344CB8AC3E}">
        <p14:creationId xmlns:p14="http://schemas.microsoft.com/office/powerpoint/2010/main" val="329039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E15F98-03A8-E74F-B381-E18764256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C8DEF9-DD2E-9347-9386-C757F7F8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51166FF-5F4C-464F-8D66-889A94CA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BA4F-0FF9-2440-9088-5914883CE319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10684A3-6BFF-BF49-A112-FB7BFBD4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4221541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C52C1DA-CA66-FC4D-A08D-2F3FF667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1557338"/>
            <a:ext cx="6121400" cy="5755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B4333AB-82AE-7641-9A9A-C6F36D4EF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49" y="3054844"/>
            <a:ext cx="1584325" cy="2880000"/>
          </a:xfrm>
        </p:spPr>
        <p:txBody>
          <a:bodyPr/>
          <a:lstStyle>
            <a:lvl1pPr algn="r"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5CD2CEC2-FAB8-EC47-A830-A0B4C3F22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1050" y="2420938"/>
            <a:ext cx="6121400" cy="3529012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C710D6-84A8-6C4C-9A6B-68D0301B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13E1-3212-EB41-BA7B-E9773CB1B6C9}" type="datetime4">
              <a:rPr lang="fr-FR" smtClean="0"/>
              <a:t>15 juin 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305BA0-32EF-604D-A55B-BA808088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269713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m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B879D54-217C-404B-8416-06F21D42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BDEB-37C1-6B45-A810-6AB1DC275602}" type="datetime4">
              <a:rPr lang="fr-FR" smtClean="0"/>
              <a:t>15 juin 2023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0B6DEF0-A036-2B47-B57A-1C07212B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7C6E341-8DAB-4947-9E11-A1109741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1557338"/>
            <a:ext cx="6121400" cy="5755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2DEF542-5A86-264F-B6BB-2CDC1EC3B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1050" y="2420938"/>
            <a:ext cx="6121400" cy="3529012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25956A4F-F763-BA40-8997-F9C28471A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528" y="3068960"/>
            <a:ext cx="1584647" cy="288099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23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5DEEF47-50C3-B64F-812C-6747DDA7E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1050" y="1557339"/>
            <a:ext cx="6121400" cy="4392612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330041-94E5-C74A-A320-3AE5D32263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2627EE-06A2-074A-A08B-89BA564FB385}" type="datetime4">
              <a:rPr lang="fr-FR" smtClean="0"/>
              <a:t>15 juin 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5DAD72-B173-4E47-BDE3-31C9F426F1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1035510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etit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33086-117E-0E46-80F1-303FE966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EE6-C777-2946-B441-74BCDEB76C48}" type="datetime4">
              <a:rPr lang="fr-FR" smtClean="0"/>
              <a:t>15 juin 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6910517-278D-EE44-A63B-A73EC3D4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1E85B42-C583-944E-8A5B-0BE4A24358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51050" y="1557338"/>
            <a:ext cx="6121400" cy="215478"/>
          </a:xfrm>
        </p:spPr>
        <p:txBody>
          <a:bodyPr/>
          <a:lstStyle>
            <a:lvl1pPr>
              <a:defRPr sz="1200" baseline="0"/>
            </a:lvl1pPr>
          </a:lstStyle>
          <a:p>
            <a:r>
              <a:rPr lang="fr-FR"/>
              <a:t>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965DD27-BCF5-A24A-BE82-2F3511AF52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1050" y="1989138"/>
            <a:ext cx="2449513" cy="396081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4FB5657-CB3B-C64B-A38B-4D78459EB4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3438" y="1989138"/>
            <a:ext cx="3528000" cy="1871662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3">
            <a:extLst>
              <a:ext uri="{FF2B5EF4-FFF2-40B4-BE49-F238E27FC236}">
                <a16:creationId xmlns:a16="http://schemas.microsoft.com/office/drawing/2014/main" id="{E877765A-4343-0F4D-A965-1ECCAE9368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4005263"/>
            <a:ext cx="3529012" cy="1938886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A977942-56F6-2040-827F-815B1D6DA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49" y="3064149"/>
            <a:ext cx="1584325" cy="2880000"/>
          </a:xfrm>
        </p:spPr>
        <p:txBody>
          <a:bodyPr/>
          <a:lstStyle>
            <a:lvl1pPr algn="r"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696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432" userDrawn="1">
          <p15:clr>
            <a:srgbClr val="FBAE40"/>
          </p15:clr>
        </p15:guide>
        <p15:guide id="3" orient="horz" pos="2523" userDrawn="1">
          <p15:clr>
            <a:srgbClr val="FBAE40"/>
          </p15:clr>
        </p15:guide>
        <p15:guide id="4" orient="horz" pos="125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2C48768-35A7-2B4F-B363-BA947CA3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D9A8-7A8E-4A4A-8AC7-310263F3606C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94CDD1B-CBC5-474E-B406-6656CEB5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C3F99C-E5F5-514C-96B9-5562A7D0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8"/>
            <a:ext cx="7200900" cy="5755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60221B86-AA27-834A-8138-1EBE70BEF0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1550" y="2420938"/>
            <a:ext cx="3529013" cy="3529012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3">
            <a:extLst>
              <a:ext uri="{FF2B5EF4-FFF2-40B4-BE49-F238E27FC236}">
                <a16:creationId xmlns:a16="http://schemas.microsoft.com/office/drawing/2014/main" id="{C391A961-C559-5548-9999-BCE79DED2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3438" y="2420938"/>
            <a:ext cx="3529012" cy="1655762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C206CC8B-CD48-7041-9936-757BE5EA4E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4221163"/>
            <a:ext cx="3529012" cy="172878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34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0E066-773B-3442-B150-3CBECC5B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1557339"/>
            <a:ext cx="6121400" cy="57551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48A2C863-154E-7045-B1AC-1486C4A5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313" y="2420938"/>
            <a:ext cx="3379787" cy="3529013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F7A1A310-36CF-F041-B386-2CC5DCA9E0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87900" y="2420938"/>
            <a:ext cx="3379788" cy="3529012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73D8B-F2BF-7346-8BC5-6618F970C9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7498D7-3BDD-DA4C-845A-3A6823183AFA}" type="datetime4">
              <a:rPr lang="fr-FR" smtClean="0"/>
              <a:t>15 juin 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2A31E7-1D66-2747-8199-94B05ED0EF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86181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B5C53A0-9C6A-2040-8B41-DF1BDF49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69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D12384-2739-6540-B70B-AD2ED2A8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265" y="5373216"/>
            <a:ext cx="5023470" cy="80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5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D3C2E0-D38B-DF4E-8C1B-3281E43C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6D2-A09F-9642-B233-FFBE90F37C86}" type="datetime4">
              <a:rPr lang="fr-FR" smtClean="0"/>
              <a:t>15 juin 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2D76D-01AB-634D-8153-09AEE0B6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D75820D4-AD78-7D40-8187-1EA46D13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340768"/>
            <a:ext cx="5040610" cy="3778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e l'élément multimédia 9">
            <a:extLst>
              <a:ext uri="{FF2B5EF4-FFF2-40B4-BE49-F238E27FC236}">
                <a16:creationId xmlns:a16="http://schemas.microsoft.com/office/drawing/2014/main" id="{9DC3BA2D-D8FD-1142-A500-0C6D9A2E41B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575829" y="1844824"/>
            <a:ext cx="7992342" cy="410512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11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4AD7FDB-D1FA-9942-BABC-57F9B2EA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E272-2C67-ED4E-AFB4-50D0C2A500F3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9325294-61B4-6640-AAD3-58840296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BC9B664-EDB3-FF4A-BF6C-DBC9A42C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8"/>
            <a:ext cx="7200900" cy="5755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47F06D24-9FB2-C84B-A09A-794270626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420938"/>
            <a:ext cx="7200900" cy="3556084"/>
          </a:xfrm>
        </p:spPr>
        <p:txBody>
          <a:bodyPr numCol="4" spcCol="360000"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8518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3CD0A-D59D-3D47-9E7A-8AB2A38D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8"/>
            <a:ext cx="3384550" cy="86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B66D9-F206-2943-B79C-93109A3A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900" y="764704"/>
            <a:ext cx="3384550" cy="5185245"/>
          </a:xfrm>
        </p:spPr>
        <p:txBody>
          <a:bodyPr/>
          <a:lstStyle>
            <a:lvl1pPr>
              <a:lnSpc>
                <a:spcPct val="100000"/>
              </a:lnSpc>
              <a:defRPr sz="3200" b="0" i="0" baseline="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9DDB73-DE47-C449-BEE3-B5DA17CA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1" y="2708920"/>
            <a:ext cx="3384549" cy="3241029"/>
          </a:xfrm>
        </p:spPr>
        <p:txBody>
          <a:bodyPr/>
          <a:lstStyle>
            <a:lvl1pPr marL="0" indent="0">
              <a:buNone/>
              <a:defRPr sz="1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023AF8C-F5DA-F247-923A-8921D94B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C5A2-0A2E-B34C-9AAA-EC978FBABA17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D4BF7AD-1C77-6F46-B970-8F9E3032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2458858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DA96-4A78-F34F-95D0-1DEDE9AC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557338"/>
            <a:ext cx="3384550" cy="86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955392-E3BB-CC4E-AFA1-81BE720DA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7900" y="987425"/>
            <a:ext cx="3384550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7CC8F-9278-EE45-BC97-D3B39675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1" y="2708920"/>
            <a:ext cx="3384549" cy="3241031"/>
          </a:xfrm>
        </p:spPr>
        <p:txBody>
          <a:bodyPr/>
          <a:lstStyle>
            <a:lvl1pPr marL="0" indent="0">
              <a:buNone/>
              <a:defRPr sz="1000" b="0" i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30E1391-D6E7-144C-8877-0F08F499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F29-6755-4D4A-8803-70F036E3364C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B4E8EF4-8556-C34C-B0CE-B6376B2E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1748972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E15F98-03A8-E74F-B381-E18764256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C8DEF9-DD2E-9347-9386-C757F7F8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80DE22-FE36-5341-9377-F3C89FF9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AAB9-03C0-A640-84A2-7C39B0A3112B}" type="datetime4">
              <a:rPr lang="fr-FR" smtClean="0"/>
              <a:t>15 juin 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9CC08-5A1C-564F-B187-B592EF62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356894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C52C1DA-CA66-FC4D-A08D-2F3FF667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2420938"/>
            <a:ext cx="6121400" cy="10800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5CD2CEC2-FAB8-EC47-A830-A0B4C3F22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1050" y="3860800"/>
            <a:ext cx="6121400" cy="20891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7955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m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B879D54-217C-404B-8416-06F21D42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92E726F7-53BD-F94E-9301-85CEDC675048}" type="datetime4">
              <a:rPr lang="fr-FR" smtClean="0"/>
              <a:t>15 juin 2023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0B6DEF0-A036-2B47-B57A-1C07212B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7C6E341-8DAB-4947-9E11-A1109741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2420938"/>
            <a:ext cx="6121400" cy="10800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2DEF542-5A86-264F-B6BB-2CDC1EC3B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1050" y="3860800"/>
            <a:ext cx="6121400" cy="2089150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25956A4F-F763-BA40-8997-F9C28471A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528" y="3068960"/>
            <a:ext cx="1584647" cy="288099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465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5DEEF47-50C3-B64F-812C-6747DDA7E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1050" y="1557339"/>
            <a:ext cx="6121400" cy="4392612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330041-94E5-C74A-A320-3AE5D322638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24BAD55A-6B20-FB4A-8849-08653019DD84}" type="datetime4">
              <a:rPr lang="fr-FR" smtClean="0"/>
              <a:t>15 juin 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5DAD72-B173-4E47-BDE3-31C9F426F1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3507797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etit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33086-117E-0E46-80F1-303FE966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87D4D0D1-C581-6846-BCE2-75B510563886}" type="datetime4">
              <a:rPr lang="fr-FR" smtClean="0"/>
              <a:t>15 juin 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6910517-278D-EE44-A63B-A73EC3D4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1E85B42-C583-944E-8A5B-0BE4A24358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51050" y="1557338"/>
            <a:ext cx="6121400" cy="215478"/>
          </a:xfrm>
        </p:spPr>
        <p:txBody>
          <a:bodyPr/>
          <a:lstStyle>
            <a:lvl1pPr>
              <a:defRPr sz="1200" baseline="0"/>
            </a:lvl1pPr>
          </a:lstStyle>
          <a:p>
            <a:r>
              <a:rPr lang="fr-FR"/>
              <a:t>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965DD27-BCF5-A24A-BE82-2F3511AF52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1050" y="1989138"/>
            <a:ext cx="2449513" cy="396081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54FB5657-CB3B-C64B-A38B-4D78459EB4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3438" y="1989138"/>
            <a:ext cx="3528000" cy="1871662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3">
            <a:extLst>
              <a:ext uri="{FF2B5EF4-FFF2-40B4-BE49-F238E27FC236}">
                <a16:creationId xmlns:a16="http://schemas.microsoft.com/office/drawing/2014/main" id="{E877765A-4343-0F4D-A965-1ECCAE9368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4005263"/>
            <a:ext cx="3529012" cy="1938886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A977942-56F6-2040-827F-815B1D6DA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49" y="3064149"/>
            <a:ext cx="1584325" cy="2880000"/>
          </a:xfrm>
        </p:spPr>
        <p:txBody>
          <a:bodyPr/>
          <a:lstStyle>
            <a:lvl1pPr algn="r"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2512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432">
          <p15:clr>
            <a:srgbClr val="FBAE40"/>
          </p15:clr>
        </p15:guide>
        <p15:guide id="3" orient="horz" pos="2523">
          <p15:clr>
            <a:srgbClr val="FBAE40"/>
          </p15:clr>
        </p15:guide>
        <p15:guide id="4" orient="horz" pos="125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2C48768-35A7-2B4F-B363-BA947CA3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A7B8863E-0EA6-0B45-AF2A-9E95D43CBB2D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94CDD1B-CBC5-474E-B406-6656CEB5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1C3F99C-E5F5-514C-96B9-5562A7D0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8"/>
            <a:ext cx="7200900" cy="5755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60221B86-AA27-834A-8138-1EBE70BEF0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1550" y="2420938"/>
            <a:ext cx="3529013" cy="3529012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3">
            <a:extLst>
              <a:ext uri="{FF2B5EF4-FFF2-40B4-BE49-F238E27FC236}">
                <a16:creationId xmlns:a16="http://schemas.microsoft.com/office/drawing/2014/main" id="{C391A961-C559-5548-9999-BCE79DED2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3438" y="2420938"/>
            <a:ext cx="3529012" cy="1655762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C206CC8B-CD48-7041-9936-757BE5EA4E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3438" y="4221163"/>
            <a:ext cx="3529012" cy="172878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59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  <p15:guide id="2" orient="horz" pos="25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676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0E066-773B-3442-B150-3CBECC5B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9"/>
            <a:ext cx="7200900" cy="57551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48A2C863-154E-7045-B1AC-1486C4A5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313" y="2852937"/>
            <a:ext cx="3379787" cy="3097014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F7A1A310-36CF-F041-B386-2CC5DCA9E0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87900" y="2852938"/>
            <a:ext cx="3379788" cy="3097012"/>
          </a:xfrm>
        </p:spPr>
        <p:txBody>
          <a:bodyPr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73D8B-F2BF-7346-8BC5-6618F970C91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D0D53032-F31C-354C-A257-0D08E878B6F0}" type="datetime4">
              <a:rPr lang="fr-FR" smtClean="0"/>
              <a:t>15 juin 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2A31E7-1D66-2747-8199-94B05ED0EF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276746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D3C2E0-D38B-DF4E-8C1B-3281E43C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06DDC079-B408-264D-B232-62CC8400CD03}" type="datetime4">
              <a:rPr lang="fr-FR" smtClean="0"/>
              <a:t>15 juin 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2D76D-01AB-634D-8153-09AEE0B6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D75820D4-AD78-7D40-8187-1EA46D13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340768"/>
            <a:ext cx="5040610" cy="3778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e l'élément multimédia 9">
            <a:extLst>
              <a:ext uri="{FF2B5EF4-FFF2-40B4-BE49-F238E27FC236}">
                <a16:creationId xmlns:a16="http://schemas.microsoft.com/office/drawing/2014/main" id="{9DC3BA2D-D8FD-1142-A500-0C6D9A2E41B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575829" y="1844824"/>
            <a:ext cx="7992342" cy="4105126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78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4AD7FDB-D1FA-9942-BABC-57F9B2EA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D3DF8711-B923-184C-A2FE-DF0EEEEA0F3F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9325294-61B4-6640-AAD3-58840296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BC9B664-EDB3-FF4A-BF6C-DBC9A42C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8"/>
            <a:ext cx="7200900" cy="5755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47F06D24-9FB2-C84B-A09A-794270626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550" y="2420938"/>
            <a:ext cx="7200900" cy="3556084"/>
          </a:xfrm>
        </p:spPr>
        <p:txBody>
          <a:bodyPr numCol="4" spcCol="360000"/>
          <a:lstStyle>
            <a:lvl1pPr>
              <a:lnSpc>
                <a:spcPts val="1200"/>
              </a:lnSpc>
              <a:spcBef>
                <a:spcPts val="600"/>
              </a:spcBef>
              <a:defRPr b="0" i="0" baseline="0"/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744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3CD0A-D59D-3D47-9E7A-8AB2A38D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57338"/>
            <a:ext cx="3384550" cy="86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B66D9-F206-2943-B79C-93109A3A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900" y="764704"/>
            <a:ext cx="3384550" cy="5185245"/>
          </a:xfrm>
        </p:spPr>
        <p:txBody>
          <a:bodyPr/>
          <a:lstStyle>
            <a:lvl1pPr>
              <a:lnSpc>
                <a:spcPct val="100000"/>
              </a:lnSpc>
              <a:defRPr sz="3200" b="0" i="0" baseline="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9DDB73-DE47-C449-BEE3-B5DA17CA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1" y="2708920"/>
            <a:ext cx="3384549" cy="3241029"/>
          </a:xfrm>
        </p:spPr>
        <p:txBody>
          <a:bodyPr/>
          <a:lstStyle>
            <a:lvl1pPr marL="0" indent="0">
              <a:buNone/>
              <a:defRPr sz="1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023AF8C-F5DA-F247-923A-8921D94B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E027858B-FFA6-C646-ADA0-4E97706D6EBD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D4BF7AD-1C77-6F46-B970-8F9E3032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627248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DA96-4A78-F34F-95D0-1DEDE9AC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557338"/>
            <a:ext cx="3384550" cy="86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955392-E3BB-CC4E-AFA1-81BE720DA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7900" y="987425"/>
            <a:ext cx="3384550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7CC8F-9278-EE45-BC97-D3B39675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551" y="2708920"/>
            <a:ext cx="3384549" cy="3241031"/>
          </a:xfrm>
        </p:spPr>
        <p:txBody>
          <a:bodyPr/>
          <a:lstStyle>
            <a:lvl1pPr marL="0" indent="0">
              <a:buNone/>
              <a:defRPr sz="1000" b="0" i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30E1391-D6E7-144C-8877-0F08F499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0C4E5650-1B99-D542-9711-D9353329E7CA}" type="datetime4">
              <a:rPr lang="fr-FR" smtClean="0"/>
              <a:t>15 juin 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B4E8EF4-8556-C34C-B0CE-B6376B2E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3414645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E15F98-03A8-E74F-B381-E18764256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C8DEF9-DD2E-9347-9386-C757F7F8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80DE22-FE36-5341-9377-F3C89FF9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57" y="6444000"/>
            <a:ext cx="2057400" cy="365125"/>
          </a:xfrm>
          <a:prstGeom prst="rect">
            <a:avLst/>
          </a:prstGeom>
        </p:spPr>
        <p:txBody>
          <a:bodyPr/>
          <a:lstStyle/>
          <a:p>
            <a:fld id="{870CDED4-C12D-D741-A34E-23D8661BD169}" type="datetime4">
              <a:rPr lang="fr-FR" smtClean="0"/>
              <a:t>15 juin 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9CC08-5A1C-564F-B187-B592EF62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44000"/>
            <a:ext cx="2970634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3390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03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56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369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265" y="5589588"/>
            <a:ext cx="5023470" cy="792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F5D806-422B-AA45-99A0-47DBB78178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6503333"/>
            <a:ext cx="1259632" cy="2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4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1" r:id="rId12"/>
  </p:sldLayoutIdLst>
  <p:hf sldNum="0" hdr="0"/>
  <p:txStyles>
    <p:titleStyle>
      <a:lvl1pPr algn="ctr" defTabSz="914400" rtl="0" eaLnBrk="1" latinLnBrk="0" hangingPunct="1">
        <a:lnSpc>
          <a:spcPts val="5000"/>
        </a:lnSpc>
        <a:spcBef>
          <a:spcPct val="0"/>
        </a:spcBef>
        <a:buNone/>
        <a:defRPr sz="6000" kern="1200" baseline="0">
          <a:solidFill>
            <a:schemeClr val="bg1"/>
          </a:solidFill>
          <a:latin typeface="Blanch Condensed" panose="020B05060000000200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b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b="1" i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5C29FB-646F-0046-8235-72923552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2403078"/>
            <a:ext cx="6121400" cy="102592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/>
              <a:t>INTERCALAIRE</a:t>
            </a:r>
            <a:br>
              <a:rPr lang="fr-FR"/>
            </a:br>
            <a:r>
              <a:rPr lang="fr-FR"/>
              <a:t>GROS 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C47B24-4FC9-724A-A750-0A79875B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720" y="3789363"/>
            <a:ext cx="6120730" cy="2160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1D25A0-B5E7-7442-9ECF-F1AF6368EB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6480000"/>
            <a:ext cx="1259632" cy="218141"/>
          </a:xfrm>
          <a:prstGeom prst="rect">
            <a:avLst/>
          </a:prstGeom>
        </p:spPr>
      </p:pic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BE9AAC15-D770-5546-8B38-3A13833CA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1816" y="6480000"/>
            <a:ext cx="2057400" cy="36512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550" baseline="0">
                <a:solidFill>
                  <a:schemeClr val="bg1"/>
                </a:solidFill>
              </a:defRPr>
            </a:lvl1pPr>
          </a:lstStyle>
          <a:p>
            <a:fld id="{75E26BE3-D6DA-214B-8C6C-DD8C7A5F7DD1}" type="datetime4">
              <a:rPr lang="fr-FR" smtClean="0"/>
              <a:pPr/>
              <a:t>15 juin 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A14DB3-6F24-1A43-8877-ADF8F60C4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49" y="6480000"/>
            <a:ext cx="2969417" cy="365125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55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dossier</a:t>
            </a:r>
          </a:p>
        </p:txBody>
      </p:sp>
    </p:spTree>
    <p:extLst>
      <p:ext uri="{BB962C8B-B14F-4D97-AF65-F5344CB8AC3E}">
        <p14:creationId xmlns:p14="http://schemas.microsoft.com/office/powerpoint/2010/main" val="19516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indent="0" algn="l" defTabSz="914400" rtl="0" eaLnBrk="1" fontAlgn="b" latinLnBrk="0" hangingPunct="1">
        <a:lnSpc>
          <a:spcPts val="4000"/>
        </a:lnSpc>
        <a:spcBef>
          <a:spcPct val="0"/>
        </a:spcBef>
        <a:buNone/>
        <a:defRPr sz="5000" kern="1200" baseline="0">
          <a:solidFill>
            <a:schemeClr val="tx2"/>
          </a:solidFill>
          <a:latin typeface="Blanch Condensed" panose="020B050600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80"/>
        </a:lnSpc>
        <a:spcBef>
          <a:spcPts val="1000"/>
        </a:spcBef>
        <a:buFont typeface="Arial" panose="020B0604020202020204" pitchFamily="34" charset="0"/>
        <a:buNone/>
        <a:defRPr sz="1400" b="1" i="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2" userDrawn="1">
          <p15:clr>
            <a:srgbClr val="F26B43"/>
          </p15:clr>
        </p15:guide>
        <p15:guide id="2" pos="5148" userDrawn="1">
          <p15:clr>
            <a:srgbClr val="F26B43"/>
          </p15:clr>
        </p15:guide>
        <p15:guide id="3" orient="horz" pos="374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612" userDrawn="1">
          <p15:clr>
            <a:srgbClr val="F26B43"/>
          </p15:clr>
        </p15:guide>
        <p15:guide id="6" pos="2744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1202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5C29FB-646F-0046-8235-72923552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1557338"/>
            <a:ext cx="6121400" cy="6475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/>
              <a:t>Gros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C47B24-4FC9-724A-A750-0A79875B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720" y="2420889"/>
            <a:ext cx="6120730" cy="3529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fr-FR"/>
              <a:t>Modifier les styles du texte du masque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F450CF98-3878-C641-9FC4-20810CC6B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3257" y="6487521"/>
            <a:ext cx="2057400" cy="365125"/>
          </a:xfrm>
          <a:prstGeom prst="rect">
            <a:avLst/>
          </a:prstGeom>
        </p:spPr>
        <p:txBody>
          <a:bodyPr vert="horz" lIns="180000" tIns="0" rIns="0" bIns="0" rtlCol="0" anchor="ctr"/>
          <a:lstStyle>
            <a:lvl1pPr algn="l">
              <a:defRPr sz="550" baseline="0">
                <a:solidFill>
                  <a:schemeClr val="tx1"/>
                </a:solidFill>
              </a:defRPr>
            </a:lvl1pPr>
          </a:lstStyle>
          <a:p>
            <a:fld id="{75F8CCAA-BB7F-F043-B1C1-19085A46F049}" type="datetime4">
              <a:rPr lang="fr-FR" smtClean="0"/>
              <a:pPr/>
              <a:t>15 juin 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3FA077-C85D-0347-A4D7-C2D6410B5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50" y="6486734"/>
            <a:ext cx="2970634" cy="365125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55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Titre dossier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09E67E-F469-8E4A-8D52-56868EF7B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4" y="6501600"/>
            <a:ext cx="1259632" cy="2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8" r:id="rId4"/>
    <p:sldLayoutId id="2147483736" r:id="rId5"/>
    <p:sldLayoutId id="2147483737" r:id="rId6"/>
    <p:sldLayoutId id="2147483739" r:id="rId7"/>
    <p:sldLayoutId id="2147483742" r:id="rId8"/>
    <p:sldLayoutId id="2147483740" r:id="rId9"/>
    <p:sldLayoutId id="2147483741" r:id="rId10"/>
    <p:sldLayoutId id="2147483743" r:id="rId11"/>
  </p:sldLayoutIdLst>
  <p:hf sldNum="0" hdr="0"/>
  <p:txStyles>
    <p:titleStyle>
      <a:lvl1pPr indent="0" algn="l" defTabSz="914400" rtl="0" eaLnBrk="1" fontAlgn="b" latinLnBrk="0" hangingPunct="1">
        <a:lnSpc>
          <a:spcPts val="4000"/>
        </a:lnSpc>
        <a:spcBef>
          <a:spcPct val="0"/>
        </a:spcBef>
        <a:buNone/>
        <a:defRPr sz="5000" kern="1200" baseline="0">
          <a:solidFill>
            <a:schemeClr val="tx2"/>
          </a:solidFill>
          <a:latin typeface="Blanch Condensed" panose="020B050600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200"/>
        </a:lnSpc>
        <a:spcBef>
          <a:spcPts val="600"/>
        </a:spcBef>
        <a:buFont typeface="Arial" panose="020B0604020202020204" pitchFamily="34" charset="0"/>
        <a:buNone/>
        <a:defRPr sz="10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2">
          <p15:clr>
            <a:srgbClr val="F26B43"/>
          </p15:clr>
        </p15:guide>
        <p15:guide id="2" pos="5148">
          <p15:clr>
            <a:srgbClr val="F26B43"/>
          </p15:clr>
        </p15:guide>
        <p15:guide id="3" orient="horz" pos="3748">
          <p15:clr>
            <a:srgbClr val="F26B43"/>
          </p15:clr>
        </p15:guide>
        <p15:guide id="4" orient="horz" pos="1525" userDrawn="1">
          <p15:clr>
            <a:srgbClr val="F26B43"/>
          </p15:clr>
        </p15:guide>
        <p15:guide id="5" pos="612">
          <p15:clr>
            <a:srgbClr val="F26B43"/>
          </p15:clr>
        </p15:guide>
        <p15:guide id="6" pos="2744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1202">
          <p15:clr>
            <a:srgbClr val="F26B43"/>
          </p15:clr>
        </p15:guide>
        <p15:guide id="9" orient="horz" pos="2432" userDrawn="1">
          <p15:clr>
            <a:srgbClr val="F26B43"/>
          </p15:clr>
        </p15:guide>
        <p15:guide id="10" orient="horz" pos="981" userDrawn="1">
          <p15:clr>
            <a:srgbClr val="F26B43"/>
          </p15:clr>
        </p15:guide>
        <p15:guide id="11" pos="2835" userDrawn="1">
          <p15:clr>
            <a:srgbClr val="F26B43"/>
          </p15:clr>
        </p15:guide>
        <p15:guide id="12" pos="2925" userDrawn="1">
          <p15:clr>
            <a:srgbClr val="F26B43"/>
          </p15:clr>
        </p15:guide>
        <p15:guide id="13" pos="2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5C29FB-646F-0046-8235-72923552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176" y="2420938"/>
            <a:ext cx="6121400" cy="6475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fr-FR"/>
              <a:t>Gros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C47B24-4FC9-724A-A750-0A79875B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720" y="3860799"/>
            <a:ext cx="6120730" cy="20891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fr-FR"/>
              <a:t>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09E67E-F469-8E4A-8D52-56868EF7B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848" y="6501600"/>
            <a:ext cx="1258303" cy="2179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F4E339-DBD3-4044-813F-2BD4ADEE00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91" y="72554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indent="0" algn="l" defTabSz="914400" rtl="0" eaLnBrk="1" fontAlgn="b" latinLnBrk="0" hangingPunct="1">
        <a:lnSpc>
          <a:spcPts val="4000"/>
        </a:lnSpc>
        <a:spcBef>
          <a:spcPct val="0"/>
        </a:spcBef>
        <a:buNone/>
        <a:defRPr sz="5000" kern="1200" baseline="0">
          <a:solidFill>
            <a:schemeClr val="bg1"/>
          </a:solidFill>
          <a:latin typeface="Blanch Condensed" panose="020B050600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2">
          <p15:clr>
            <a:srgbClr val="F26B43"/>
          </p15:clr>
        </p15:guide>
        <p15:guide id="2" pos="5148">
          <p15:clr>
            <a:srgbClr val="F26B43"/>
          </p15:clr>
        </p15:guide>
        <p15:guide id="3" orient="horz" pos="3748">
          <p15:clr>
            <a:srgbClr val="F26B43"/>
          </p15:clr>
        </p15:guide>
        <p15:guide id="4" orient="horz" pos="1525">
          <p15:clr>
            <a:srgbClr val="F26B43"/>
          </p15:clr>
        </p15:guide>
        <p15:guide id="5" pos="612">
          <p15:clr>
            <a:srgbClr val="F26B43"/>
          </p15:clr>
        </p15:guide>
        <p15:guide id="6" pos="2744">
          <p15:clr>
            <a:srgbClr val="F26B43"/>
          </p15:clr>
        </p15:guide>
        <p15:guide id="7" pos="3016">
          <p15:clr>
            <a:srgbClr val="F26B43"/>
          </p15:clr>
        </p15:guide>
        <p15:guide id="8" pos="1202">
          <p15:clr>
            <a:srgbClr val="F26B43"/>
          </p15:clr>
        </p15:guide>
        <p15:guide id="9" orient="horz" pos="2432">
          <p15:clr>
            <a:srgbClr val="F26B43"/>
          </p15:clr>
        </p15:guide>
        <p15:guide id="10" orient="horz" pos="981">
          <p15:clr>
            <a:srgbClr val="F26B43"/>
          </p15:clr>
        </p15:guide>
        <p15:guide id="11" pos="2835">
          <p15:clr>
            <a:srgbClr val="F26B43"/>
          </p15:clr>
        </p15:guide>
        <p15:guide id="12" pos="2925">
          <p15:clr>
            <a:srgbClr val="F26B43"/>
          </p15:clr>
        </p15:guide>
        <p15:guide id="13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parc-ballons-vosges.f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assif-des-vosges.fr/" TargetMode="External"/><Relationship Id="rId5" Type="http://schemas.openxmlformats.org/officeDocument/2006/relationships/hyperlink" Target="http://www.fermesaubergesalsace.fr/" TargetMode="Externa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hyperlink" Target="http://fermesauberges.nremy.dnconsultants.pro/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5FFBBC-2494-BB42-A37C-D93954CDD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80728"/>
            <a:ext cx="9143997" cy="63556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7899D4-7A7A-9740-9AB7-1E948E7A54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9143998" cy="259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re 16">
            <a:extLst>
              <a:ext uri="{FF2B5EF4-FFF2-40B4-BE49-F238E27FC236}">
                <a16:creationId xmlns:a16="http://schemas.microsoft.com/office/drawing/2014/main" id="{8DACC45F-4102-3C49-A3C7-E5BB6796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6912"/>
            <a:ext cx="7886700" cy="1433989"/>
          </a:xfrm>
        </p:spPr>
        <p:txBody>
          <a:bodyPr/>
          <a:lstStyle/>
          <a:p>
            <a:r>
              <a:rPr lang="fr-FR" sz="2800" b="1">
                <a:effectLst/>
                <a:latin typeface="Calibri"/>
                <a:ea typeface="Calibri" panose="020F0502020204030204" pitchFamily="34" charset="0"/>
                <a:cs typeface="Calibri"/>
              </a:rPr>
              <a:t>ANIMATION D’UN RÉSEAU </a:t>
            </a:r>
            <a:r>
              <a:rPr lang="fr-FR" sz="2800" b="1">
                <a:latin typeface="Calibri"/>
                <a:ea typeface="Calibri" panose="020F0502020204030204" pitchFamily="34" charset="0"/>
                <a:cs typeface="Calibri"/>
              </a:rPr>
              <a:t>DE</a:t>
            </a:r>
            <a:r>
              <a:rPr lang="fr-FR" sz="2800" b="1">
                <a:effectLst/>
                <a:latin typeface="Calibri"/>
                <a:ea typeface="Calibri" panose="020F0502020204030204" pitchFamily="34" charset="0"/>
                <a:cs typeface="Calibri"/>
              </a:rPr>
              <a:t> FERMES-AUBERGES</a:t>
            </a:r>
            <a:br>
              <a:rPr lang="fr-FR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800" b="1">
                <a:effectLst/>
                <a:latin typeface="Calibri"/>
                <a:ea typeface="Calibri" panose="020F0502020204030204" pitchFamily="34" charset="0"/>
                <a:cs typeface="Calibri"/>
              </a:rPr>
              <a:t>ET</a:t>
            </a:r>
            <a:r>
              <a:rPr lang="fr-FR" sz="2800" b="1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fr-FR" sz="2800" b="1">
                <a:effectLst/>
                <a:latin typeface="Calibri"/>
                <a:ea typeface="Calibri" panose="020F0502020204030204" pitchFamily="34" charset="0"/>
                <a:cs typeface="Calibri"/>
              </a:rPr>
              <a:t>DÉVELOPPEMENT DE L’OFFRE DE RANDONNÉES</a:t>
            </a:r>
            <a:endParaRPr lang="fr-FR" sz="2000">
              <a:latin typeface="Calibri"/>
              <a:cs typeface="Calibri"/>
            </a:endParaRP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6149F3BE-0714-2943-8CEB-BD42ACD7F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/>
              <a:t>Frédéric BIEBER – Sabine NAEGEL</a:t>
            </a:r>
          </a:p>
          <a:p>
            <a:r>
              <a:rPr lang="fr-FR" b="0"/>
              <a:t>ALSACE DESTINATION TOURISME</a:t>
            </a:r>
          </a:p>
          <a:p>
            <a:endParaRPr lang="fr-FR" b="0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4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 dirty="0"/>
              <a:t>6. Le projet « Une Ferme/Une Randonnée »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03258" y="6486733"/>
            <a:ext cx="2057400" cy="365125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2023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F997C58-79A6-CEE3-7086-A59E08905CD6}"/>
              </a:ext>
            </a:extLst>
          </p:cNvPr>
          <p:cNvSpPr txBox="1">
            <a:spLocks/>
          </p:cNvSpPr>
          <p:nvPr/>
        </p:nvSpPr>
        <p:spPr>
          <a:xfrm>
            <a:off x="1687277" y="2551224"/>
            <a:ext cx="6808653" cy="3384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chemeClr val="tx2"/>
                </a:solidFill>
                <a:latin typeface="+mn-lt"/>
              </a:rPr>
              <a:t>Les balades « Une Ferme / Une Randonnée »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Projet initié en 2012 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à la demande des fermiers-aubergistes haut-rhinois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  <a:ea typeface="Times New Roman" panose="02020603050405020304" pitchFamily="18" charset="0"/>
              </a:rPr>
              <a:t>Initialement dans le cadre d’un partenariat avec le Parc naturel régional des Ballons des Vosges (35 flyers réalisés)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Dispositif </a:t>
            </a:r>
            <a:r>
              <a:rPr lang="fr-FR" sz="1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étendu à l’ensemble des fermes-auberges du Massif des Vosges </a:t>
            </a:r>
            <a:r>
              <a:rPr lang="fr-FR" sz="1200" dirty="0">
                <a:latin typeface="+mn-lt"/>
                <a:ea typeface="Times New Roman" panose="02020603050405020304" pitchFamily="18" charset="0"/>
              </a:rPr>
              <a:t>à partir de 2020 (23 fermes-auberges concernées)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Objectif : réaliser un document présentant de courtes balades au départ de la ferme-auberge, </a:t>
            </a:r>
            <a:r>
              <a:rPr lang="fr-FR" sz="1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à faire avant ou après le repas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, sans difficulté particulière et n’excédant pas 2h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Coût moyen par balade </a:t>
            </a:r>
            <a:r>
              <a:rPr lang="fr-FR" sz="1200" dirty="0">
                <a:latin typeface="+mn-lt"/>
                <a:ea typeface="Times New Roman" panose="02020603050405020304" pitchFamily="18" charset="0"/>
              </a:rPr>
              <a:t>: 1 600 € TTC </a:t>
            </a:r>
            <a:r>
              <a:rPr lang="fr-FR" sz="1200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 conception de l’itinéraire, réalisation des supports, impression à 500ex pour le flyer…</a:t>
            </a:r>
            <a:endParaRPr lang="fr-FR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1450" lvl="1" indent="-171450"/>
            <a:endParaRPr lang="fr-FR" sz="1000" b="1" dirty="0"/>
          </a:p>
          <a:p>
            <a:pPr marL="171450" indent="-171450"/>
            <a:endParaRPr lang="fr-FR" sz="100" b="1" dirty="0"/>
          </a:p>
          <a:p>
            <a:endParaRPr lang="fr-FR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2196F511-46A2-A218-3CDA-770E08C6FC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70110" y="6486734"/>
            <a:ext cx="2970634" cy="365125"/>
          </a:xfrm>
        </p:spPr>
        <p:txBody>
          <a:bodyPr/>
          <a:lstStyle/>
          <a:p>
            <a:r>
              <a:rPr lang="fr-FR" dirty="0" err="1"/>
              <a:t>Idéalco</a:t>
            </a:r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6129D1-D39A-DCFF-6192-80BCADDD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281" y="1843524"/>
            <a:ext cx="1898798" cy="12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7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616292"/>
            <a:ext cx="7200800" cy="575517"/>
          </a:xfrm>
        </p:spPr>
        <p:txBody>
          <a:bodyPr/>
          <a:lstStyle/>
          <a:p>
            <a:r>
              <a:rPr lang="fr-FR" sz="3600" dirty="0"/>
              <a:t>6. Le projet « Une Ferme/Une Randonnée »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  <a:p>
            <a:endParaRPr lang="fr-FR" dirty="0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F997C58-79A6-CEE3-7086-A59E08905CD6}"/>
              </a:ext>
            </a:extLst>
          </p:cNvPr>
          <p:cNvSpPr txBox="1">
            <a:spLocks/>
          </p:cNvSpPr>
          <p:nvPr/>
        </p:nvSpPr>
        <p:spPr>
          <a:xfrm>
            <a:off x="3982092" y="2566717"/>
            <a:ext cx="4629248" cy="1437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2"/>
                </a:solidFill>
              </a:rPr>
              <a:t>Pour chaque ferme-auberge : un flyer avec sur le recto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Présentation de la ferme-auberge sous un angle plutôt agricole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Texte générique sur l’association des Fermes-Auberges du Haut-Rhin ou Bienvenue à la Ferme (pour les établissements du Bas-Rhin et des Vosges)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Texte générique sur la protection de l’environnement / les produits vente à emporter…</a:t>
            </a:r>
          </a:p>
          <a:p>
            <a:endParaRPr lang="fr-FR" sz="1200" b="1" dirty="0">
              <a:solidFill>
                <a:schemeClr val="tx2"/>
              </a:solidFill>
              <a:latin typeface="+mj-lt"/>
            </a:endParaRPr>
          </a:p>
          <a:p>
            <a:pPr marL="0" lvl="1" indent="0">
              <a:buNone/>
            </a:pPr>
            <a:endParaRPr lang="fr-FR" sz="1000" b="1" dirty="0">
              <a:latin typeface="+mj-lt"/>
            </a:endParaRPr>
          </a:p>
          <a:p>
            <a:pPr marL="171450" indent="-171450"/>
            <a:endParaRPr lang="fr-FR" sz="100" b="1" dirty="0"/>
          </a:p>
          <a:p>
            <a:endParaRPr lang="fr-FR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BD9140-F955-0956-EE0E-915FAF78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05505"/>
            <a:ext cx="3146688" cy="4563976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095B1EE3-62F3-0777-4F11-06B625329F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70110" y="6486734"/>
            <a:ext cx="2970634" cy="365125"/>
          </a:xfrm>
        </p:spPr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890F41-8CDB-5368-6E29-B700CFC2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07" y="4656352"/>
            <a:ext cx="1595437" cy="16049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7E4C787-9992-C14F-D9E1-912BFC993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957" y="4684984"/>
            <a:ext cx="1595437" cy="15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5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701132"/>
            <a:ext cx="7200800" cy="575517"/>
          </a:xfrm>
        </p:spPr>
        <p:txBody>
          <a:bodyPr/>
          <a:lstStyle/>
          <a:p>
            <a:r>
              <a:rPr lang="fr-FR" sz="3600" dirty="0"/>
              <a:t>6. Le projet « Une Ferme/Une Randonnée »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2023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F997C58-79A6-CEE3-7086-A59E08905CD6}"/>
              </a:ext>
            </a:extLst>
          </p:cNvPr>
          <p:cNvSpPr txBox="1">
            <a:spLocks/>
          </p:cNvSpPr>
          <p:nvPr/>
        </p:nvSpPr>
        <p:spPr>
          <a:xfrm>
            <a:off x="1687279" y="2307941"/>
            <a:ext cx="6557130" cy="35283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2"/>
                </a:solidFill>
              </a:rPr>
              <a:t>Pour chaque ferme-auberge : un flyer avec sur le verso : 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une carte et l’itinéraire de la balade</a:t>
            </a:r>
            <a:endParaRPr lang="fr-FR" sz="1200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fr-FR" sz="1000" b="1" dirty="0"/>
          </a:p>
          <a:p>
            <a:pPr marL="171450" indent="-171450"/>
            <a:endParaRPr lang="fr-FR" sz="100" b="1" dirty="0"/>
          </a:p>
          <a:p>
            <a:endParaRPr lang="fr-FR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D5B671-C238-A299-D4AA-A42A8528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49" y="2513217"/>
            <a:ext cx="5763215" cy="3863116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6FA227B0-3B09-5124-4A47-4716011ACD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70110" y="6486734"/>
            <a:ext cx="2970634" cy="365125"/>
          </a:xfrm>
        </p:spPr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6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 dirty="0"/>
              <a:t>6. Le projet « Une Ferme/Une Randonnée »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F997C58-79A6-CEE3-7086-A59E08905CD6}"/>
              </a:ext>
            </a:extLst>
          </p:cNvPr>
          <p:cNvSpPr txBox="1">
            <a:spLocks/>
          </p:cNvSpPr>
          <p:nvPr/>
        </p:nvSpPr>
        <p:spPr>
          <a:xfrm>
            <a:off x="4283968" y="2564904"/>
            <a:ext cx="6557130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>
                <a:solidFill>
                  <a:schemeClr val="tx2"/>
                </a:solidFill>
              </a:rPr>
              <a:t>Pour chaque ferme-auberge : une affiche</a:t>
            </a:r>
          </a:p>
          <a:p>
            <a:pPr marL="0" lvl="1" indent="0">
              <a:buNone/>
            </a:pPr>
            <a:endParaRPr lang="fr-FR" sz="1000" b="1"/>
          </a:p>
          <a:p>
            <a:pPr marL="171450" indent="-171450"/>
            <a:endParaRPr lang="fr-FR" sz="100" b="1"/>
          </a:p>
          <a:p>
            <a:endParaRPr lang="fr-FR" sz="1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b="1">
              <a:solidFill>
                <a:schemeClr val="tx2"/>
              </a:solidFill>
            </a:endParaRP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B8912F-BE34-04D1-B103-DC57199E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" y="2395199"/>
            <a:ext cx="4101317" cy="4092322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6BB9C9C-4B31-CC83-4C60-8132598EA0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70110" y="6486734"/>
            <a:ext cx="2970634" cy="365125"/>
          </a:xfrm>
        </p:spPr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858F55-D41E-EFBC-17C0-2FBAF651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91" y="2998391"/>
            <a:ext cx="3381131" cy="33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 dirty="0"/>
              <a:t>6. Le projet « Une Ferme/Une Randonnée »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F997C58-79A6-CEE3-7086-A59E08905CD6}"/>
              </a:ext>
            </a:extLst>
          </p:cNvPr>
          <p:cNvSpPr txBox="1">
            <a:spLocks/>
          </p:cNvSpPr>
          <p:nvPr/>
        </p:nvSpPr>
        <p:spPr>
          <a:xfrm>
            <a:off x="1687279" y="2688986"/>
            <a:ext cx="6557130" cy="4499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chemeClr val="tx2"/>
                </a:solidFill>
              </a:rPr>
              <a:t>Toutes les balades sont téléchargeables sur les sites partenaires : 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fr-FR" sz="1000" b="1" dirty="0"/>
          </a:p>
          <a:p>
            <a:pPr marL="171450" indent="-171450"/>
            <a:endParaRPr lang="fr-FR" sz="100" b="1" dirty="0"/>
          </a:p>
          <a:p>
            <a:endParaRPr lang="fr-FR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6BB9C9C-4B31-CC83-4C60-8132598EA0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70110" y="6486734"/>
            <a:ext cx="2970634" cy="365125"/>
          </a:xfrm>
        </p:spPr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E808D5-A790-6C58-6738-9D9A7DA52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70" y="3954160"/>
            <a:ext cx="2758132" cy="948143"/>
          </a:xfrm>
          <a:prstGeom prst="rect">
            <a:avLst/>
          </a:prstGeom>
        </p:spPr>
      </p:pic>
      <p:pic>
        <p:nvPicPr>
          <p:cNvPr id="14" name="Image 13" descr="Logo Ferme68_2009.jpg">
            <a:extLst>
              <a:ext uri="{FF2B5EF4-FFF2-40B4-BE49-F238E27FC236}">
                <a16:creationId xmlns:a16="http://schemas.microsoft.com/office/drawing/2014/main" id="{9C489426-AD8E-A6CD-6988-B457934C2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891" y="2983992"/>
            <a:ext cx="1944216" cy="9830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A7D78CF-A213-ACEC-4820-B9667FE6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64" y="3138955"/>
            <a:ext cx="1644586" cy="22268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100BDEA-F41F-64A5-677E-355B62A3FA56}"/>
              </a:ext>
            </a:extLst>
          </p:cNvPr>
          <p:cNvSpPr txBox="1"/>
          <p:nvPr/>
        </p:nvSpPr>
        <p:spPr>
          <a:xfrm>
            <a:off x="1615736" y="5628443"/>
            <a:ext cx="256498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3AFF80-8261-E644-99FA-7D9311D121E0}"/>
              </a:ext>
            </a:extLst>
          </p:cNvPr>
          <p:cNvSpPr txBox="1"/>
          <p:nvPr/>
        </p:nvSpPr>
        <p:spPr>
          <a:xfrm>
            <a:off x="3426250" y="4122205"/>
            <a:ext cx="2564985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hlinkClick r:id="rId5"/>
              </a:rPr>
              <a:t>www.fermesaubergesalsace.fr</a:t>
            </a:r>
            <a:endParaRPr lang="fr-FR" sz="1200" b="1" dirty="0">
              <a:solidFill>
                <a:schemeClr val="tx2"/>
              </a:solidFill>
            </a:endParaRPr>
          </a:p>
          <a:p>
            <a:pPr algn="l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557D97-D821-37A1-B765-FD6A5550F185}"/>
              </a:ext>
            </a:extLst>
          </p:cNvPr>
          <p:cNvSpPr txBox="1"/>
          <p:nvPr/>
        </p:nvSpPr>
        <p:spPr>
          <a:xfrm>
            <a:off x="483083" y="5074445"/>
            <a:ext cx="2564985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hlinkClick r:id="rId6"/>
              </a:rPr>
              <a:t>www.massif-des-vosges.fr</a:t>
            </a:r>
            <a:endParaRPr lang="fr-FR" sz="1200" b="1" dirty="0">
              <a:solidFill>
                <a:schemeClr val="tx2"/>
              </a:solidFill>
            </a:endParaRPr>
          </a:p>
          <a:p>
            <a:pPr algn="l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20E9C5B-BDB1-5646-145A-EA0E45D51771}"/>
              </a:ext>
            </a:extLst>
          </p:cNvPr>
          <p:cNvSpPr txBox="1"/>
          <p:nvPr/>
        </p:nvSpPr>
        <p:spPr>
          <a:xfrm>
            <a:off x="6323094" y="5305942"/>
            <a:ext cx="256498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hlinkClick r:id="rId7"/>
              </a:rPr>
              <a:t>www.parc-ballons-vosges.fr</a:t>
            </a:r>
            <a:endParaRPr lang="fr-FR" sz="1200" b="1" dirty="0">
              <a:solidFill>
                <a:schemeClr val="tx2"/>
              </a:solidFill>
            </a:endParaRPr>
          </a:p>
          <a:p>
            <a:endParaRPr lang="fr-FR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8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3B2D06-63D0-2D47-B241-34DF8E85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</a:t>
            </a:r>
            <a:br>
              <a:rPr lang="fr-FR" dirty="0"/>
            </a:br>
            <a:r>
              <a:rPr lang="fr-FR" dirty="0"/>
              <a:t>pour votre soutien !</a:t>
            </a:r>
          </a:p>
        </p:txBody>
      </p:sp>
    </p:spTree>
    <p:extLst>
      <p:ext uri="{BB962C8B-B14F-4D97-AF65-F5344CB8AC3E}">
        <p14:creationId xmlns:p14="http://schemas.microsoft.com/office/powerpoint/2010/main" val="144370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C66C32B-D2F2-E4D9-E233-4019C209A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772816"/>
            <a:ext cx="2232249" cy="2232249"/>
          </a:xfr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0E8BF84F-2709-769C-030F-F301E3F9C3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772815"/>
            <a:ext cx="2232249" cy="2232249"/>
          </a:xfr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BA2B301D-78CA-A37A-9DF2-553795D337E3}"/>
              </a:ext>
            </a:extLst>
          </p:cNvPr>
          <p:cNvSpPr txBox="1">
            <a:spLocks/>
          </p:cNvSpPr>
          <p:nvPr/>
        </p:nvSpPr>
        <p:spPr>
          <a:xfrm>
            <a:off x="1763688" y="4149080"/>
            <a:ext cx="2664296" cy="12601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tx2"/>
                </a:solidFill>
              </a:rPr>
              <a:t>Frédéric BIEBER</a:t>
            </a:r>
          </a:p>
          <a:p>
            <a:r>
              <a:rPr lang="fr-FR" sz="1200"/>
              <a:t>ALSACE DESTINATION TOURISME</a:t>
            </a:r>
          </a:p>
          <a:p>
            <a:r>
              <a:rPr lang="fr-FR" sz="1200"/>
              <a:t>Responsable du service </a:t>
            </a:r>
          </a:p>
          <a:p>
            <a:r>
              <a:rPr lang="fr-FR" sz="1200"/>
              <a:t>Coopérations et réseaux de Territoires</a:t>
            </a:r>
          </a:p>
          <a:p>
            <a:r>
              <a:rPr lang="fr-FR" sz="1200">
                <a:latin typeface="Arial"/>
                <a:cs typeface="Arial"/>
              </a:rPr>
              <a:t>Animateur de la filière itinérance pour le collectif Massif des Vosges</a:t>
            </a:r>
            <a:endParaRPr lang="fr-FR" sz="1200"/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A87E08E8-8FCB-5EA1-31C8-B1B4E645DBDE}"/>
              </a:ext>
            </a:extLst>
          </p:cNvPr>
          <p:cNvSpPr txBox="1">
            <a:spLocks/>
          </p:cNvSpPr>
          <p:nvPr/>
        </p:nvSpPr>
        <p:spPr>
          <a:xfrm>
            <a:off x="5868144" y="4149079"/>
            <a:ext cx="2664296" cy="1260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tx2"/>
                </a:solidFill>
              </a:rPr>
              <a:t>Sabine NAEGEL</a:t>
            </a:r>
          </a:p>
          <a:p>
            <a:r>
              <a:rPr lang="fr-FR" sz="1200"/>
              <a:t>ALSACE DESTINATION TOURISME</a:t>
            </a:r>
          </a:p>
          <a:p>
            <a:r>
              <a:rPr lang="fr-FR" sz="1200"/>
              <a:t>Coopérations et réseaux de Territoires</a:t>
            </a:r>
          </a:p>
          <a:p>
            <a:r>
              <a:rPr lang="fr-FR" sz="1200"/>
              <a:t>Chargée de l’animation de l’association des Fermes-Auberges du Haut-Rhin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D377637-21CA-F734-80E5-918F07A1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1550" y="6486734"/>
            <a:ext cx="2970634" cy="365125"/>
          </a:xfrm>
        </p:spPr>
        <p:txBody>
          <a:bodyPr/>
          <a:lstStyle/>
          <a:p>
            <a:r>
              <a:rPr lang="fr-FR" err="1"/>
              <a:t>IdEalco</a:t>
            </a:r>
          </a:p>
        </p:txBody>
      </p:sp>
    </p:spTree>
    <p:extLst>
      <p:ext uri="{BB962C8B-B14F-4D97-AF65-F5344CB8AC3E}">
        <p14:creationId xmlns:p14="http://schemas.microsoft.com/office/powerpoint/2010/main" val="418012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 dirty="0"/>
              <a:t>Alsace Destination Tourisme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85DAC7B-6F36-6149-8AFA-3F7408D957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91680" y="2544896"/>
            <a:ext cx="6768752" cy="1892216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</a:rPr>
              <a:t>Créée en 2015 </a:t>
            </a:r>
            <a:r>
              <a:rPr lang="fr-FR" sz="1200" dirty="0"/>
              <a:t>par la fusion des ADT du Haut-Rhin et du Bas-Rhin qui existaient depuis 1951, Alsace Destination Tourisme (ADT) est l’agence de développement touristique de la Collectivité européenne d’Alsace</a:t>
            </a:r>
          </a:p>
          <a:p>
            <a:endParaRPr lang="fr-FR" sz="1200" dirty="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dirty="0"/>
              <a:t>En tant que comité départemental du tourisme, Alsace Destination Tourisme (ADT) assure le développement et la promotion touristique de la destination </a:t>
            </a:r>
            <a:r>
              <a:rPr lang="fr-FR" sz="1200" b="1" dirty="0">
                <a:solidFill>
                  <a:schemeClr val="tx2"/>
                </a:solidFill>
              </a:rPr>
              <a:t>Alsace</a:t>
            </a:r>
            <a:r>
              <a:rPr lang="fr-FR" sz="1200" dirty="0"/>
              <a:t>, mais intervient également en faveur du </a:t>
            </a:r>
            <a:r>
              <a:rPr lang="fr-FR" sz="1200" b="1" dirty="0">
                <a:solidFill>
                  <a:schemeClr val="tx2"/>
                </a:solidFill>
              </a:rPr>
              <a:t>Massif des Vosges </a:t>
            </a:r>
            <a:r>
              <a:rPr lang="fr-FR" sz="1200" dirty="0"/>
              <a:t>et au niveau transfrontalier. </a:t>
            </a:r>
          </a:p>
          <a:p>
            <a:endParaRPr lang="fr-FR" sz="1200" dirty="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</a:rPr>
              <a:t>ADT </a:t>
            </a:r>
            <a:r>
              <a:rPr lang="fr-FR" sz="1200" dirty="0"/>
              <a:t>intervient directement comme partenaire historique au sein du collectif Massif des Vosges et anime le réseau des fermiers-aubergistes du Haut-Rhin</a:t>
            </a:r>
          </a:p>
          <a:p>
            <a:endParaRPr lang="fr-FR" dirty="0"/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778F93-DABE-432E-80F5-074BA46FF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533" y="4468663"/>
            <a:ext cx="3409696" cy="13467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EC6FBE-C5D0-4C68-B510-BCAA6DB41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0" y="4656325"/>
            <a:ext cx="2758132" cy="948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095F96-1944-4A4D-A2B4-F64FE4BA0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028" y="4656324"/>
            <a:ext cx="968654" cy="9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9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D347467-978F-EB4F-A0A9-7D961A70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1050" y="2420938"/>
            <a:ext cx="6121400" cy="2088182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b="1" dirty="0">
                <a:solidFill>
                  <a:schemeClr val="tx2"/>
                </a:solidFill>
              </a:rPr>
              <a:t>Petit retour par l’histoire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b="1" dirty="0">
                <a:solidFill>
                  <a:schemeClr val="tx2"/>
                </a:solidFill>
              </a:rPr>
              <a:t>L’association des Fermes-Auberges du Haut-Rhin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b="1" dirty="0">
                <a:solidFill>
                  <a:schemeClr val="tx2"/>
                </a:solidFill>
              </a:rPr>
              <a:t>De l’ancienne à la nouvelle charte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b="1" dirty="0">
                <a:solidFill>
                  <a:schemeClr val="tx2"/>
                </a:solidFill>
              </a:rPr>
              <a:t>Les fermes-auberges, une place essentielle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b="1" dirty="0">
                <a:solidFill>
                  <a:schemeClr val="tx2"/>
                </a:solidFill>
              </a:rPr>
              <a:t>Une association haut-rhinoise très active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b="1" dirty="0">
                <a:solidFill>
                  <a:schemeClr val="tx2"/>
                </a:solidFill>
              </a:rPr>
              <a:t>Le projet « Une ferme / Une randonnée ! »</a:t>
            </a:r>
          </a:p>
          <a:p>
            <a:pPr>
              <a:lnSpc>
                <a:spcPct val="150000"/>
              </a:lnSpc>
            </a:pPr>
            <a:endParaRPr lang="fr-FR" b="1" dirty="0">
              <a:solidFill>
                <a:schemeClr val="tx2"/>
              </a:solidFill>
            </a:endParaRPr>
          </a:p>
          <a:p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0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557339"/>
            <a:ext cx="7200800" cy="575517"/>
          </a:xfrm>
        </p:spPr>
        <p:txBody>
          <a:bodyPr/>
          <a:lstStyle/>
          <a:p>
            <a:r>
              <a:rPr lang="fr-FR" sz="3600"/>
              <a:t>1. Petit retour par l’histoire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85DAC7B-6F36-6149-8AFA-3F7408D957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91680" y="2374767"/>
            <a:ext cx="6122714" cy="3529012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/>
              <a:t>Une </a:t>
            </a:r>
            <a:r>
              <a:rPr lang="fr-FR" sz="1200" b="1" dirty="0">
                <a:solidFill>
                  <a:schemeClr val="tx2"/>
                </a:solidFill>
              </a:rPr>
              <a:t>tradition marcaire forte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rial"/>
                <a:cs typeface="Arial"/>
              </a:rPr>
              <a:t>1872, création du Club Vosgien (il y a plus de 150 ans!) et</a:t>
            </a:r>
            <a:r>
              <a:rPr lang="fr-FR" sz="1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premiers sentiers de randonnée</a:t>
            </a:r>
            <a:r>
              <a:rPr lang="fr-FR" sz="1200" dirty="0">
                <a:solidFill>
                  <a:schemeClr val="tx2"/>
                </a:solidFill>
                <a:latin typeface="Arial"/>
                <a:cs typeface="Arial"/>
              </a:rPr>
              <a:t> :</a:t>
            </a:r>
            <a:r>
              <a:rPr lang="fr-FR" sz="1200" dirty="0">
                <a:latin typeface="Arial"/>
                <a:cs typeface="Arial"/>
              </a:rPr>
              <a:t> les premiers visiteurs et clients des fermiers-aubergistes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/>
              <a:t>Industrialisation, exode rural et destruction des marcairies durant les 2 guerres mondiales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</a:rPr>
              <a:t>Nouvel essor avec la démocratisation de l’automobile </a:t>
            </a:r>
            <a:r>
              <a:rPr lang="fr-FR" sz="1200" dirty="0"/>
              <a:t>et l’amélioration des conditions d’accès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/>
              <a:t>Les fermes-auberges se développent, s’agrandissent, se modernisent</a:t>
            </a:r>
          </a:p>
          <a:p>
            <a:endParaRPr lang="fr-FR" dirty="0"/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16 juin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45F458-2E04-3D45-5BD1-E6C59D888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1" y="4869096"/>
            <a:ext cx="290075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/>
              <a:t>2. L’Association des Fermes-Auberges du Haut-Rhin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85DAC7B-6F36-6149-8AFA-3F7408D957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91680" y="2544896"/>
            <a:ext cx="6768752" cy="1892216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</a:rPr>
              <a:t>Créée en 1971 </a:t>
            </a:r>
            <a:r>
              <a:rPr lang="fr-FR" sz="1200" dirty="0"/>
              <a:t>à l’initiative des fermiers-aubergistes eux-mêmes</a:t>
            </a:r>
          </a:p>
          <a:p>
            <a:endParaRPr lang="fr-FR" sz="1200" dirty="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dirty="0"/>
              <a:t>Objectifs de l’association : organiser le développement des fermes-auberges de façon cohérente et selon des critères de qualité spécifiques</a:t>
            </a:r>
          </a:p>
          <a:p>
            <a:endParaRPr lang="fr-FR" sz="1200" dirty="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dirty="0"/>
              <a:t>1977 : première charte et règlement intérieur</a:t>
            </a:r>
          </a:p>
          <a:p>
            <a:endParaRPr lang="fr-FR" sz="1200" dirty="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</a:rPr>
              <a:t>1992 l’association quitte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le cadre et </a:t>
            </a:r>
            <a:r>
              <a:rPr lang="fr-FR" sz="1200" b="1" dirty="0">
                <a:solidFill>
                  <a:schemeClr val="tx2"/>
                </a:solidFill>
              </a:rPr>
              <a:t>les instances nationales </a:t>
            </a:r>
            <a:r>
              <a:rPr lang="fr-FR" sz="1200" dirty="0"/>
              <a:t>de l’agritourisme pour créer sa propre charte</a:t>
            </a:r>
          </a:p>
          <a:p>
            <a:endParaRPr lang="fr-FR" dirty="0"/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10" name="Image 9" descr="Logo Ferme68_2009.jpg">
            <a:extLst>
              <a:ext uri="{FF2B5EF4-FFF2-40B4-BE49-F238E27FC236}">
                <a16:creationId xmlns:a16="http://schemas.microsoft.com/office/drawing/2014/main" id="{C660CA9B-E597-E75E-C66F-FF1FE4355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976460"/>
            <a:ext cx="1944216" cy="983031"/>
          </a:xfrm>
          <a:prstGeom prst="rect">
            <a:avLst/>
          </a:prstGeom>
        </p:spPr>
      </p:pic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4C6700D8-37E9-2617-2CB1-BA0336D1900B}"/>
              </a:ext>
            </a:extLst>
          </p:cNvPr>
          <p:cNvSpPr txBox="1">
            <a:spLocks/>
          </p:cNvSpPr>
          <p:nvPr/>
        </p:nvSpPr>
        <p:spPr>
          <a:xfrm>
            <a:off x="1880107" y="4574889"/>
            <a:ext cx="6391897" cy="1378156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800" dirty="0"/>
          </a:p>
          <a:p>
            <a:pPr algn="ctr"/>
            <a:endParaRPr lang="fr-FR" sz="2800" b="1" dirty="0">
              <a:solidFill>
                <a:schemeClr val="accent3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En 2023</a:t>
            </a:r>
          </a:p>
          <a:p>
            <a:pPr algn="ctr"/>
            <a:endParaRPr lang="fr-FR" dirty="0"/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41</a:t>
            </a:r>
            <a:r>
              <a:rPr lang="fr-FR" sz="1400" dirty="0"/>
              <a:t> fermes-auberges dans le département</a:t>
            </a:r>
          </a:p>
          <a:p>
            <a:endParaRPr lang="fr-FR" dirty="0"/>
          </a:p>
          <a:p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5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/>
              <a:t>3. De l’ancienne à la nouvelle charte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85DAC7B-6F36-6149-8AFA-3F7408D957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91680" y="2544896"/>
            <a:ext cx="6768752" cy="2324264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fr-FR" sz="1200"/>
              <a:t>Une charte peaufinée au fil des ans et de l’évolution des attentes des consommateurs</a:t>
            </a:r>
          </a:p>
          <a:p>
            <a:pPr marL="269875" indent="-269875"/>
            <a:endParaRPr lang="fr-FR" sz="120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b="1">
                <a:solidFill>
                  <a:schemeClr val="tx2"/>
                </a:solidFill>
              </a:rPr>
              <a:t>Depuis 2001 </a:t>
            </a:r>
            <a:r>
              <a:rPr lang="fr-FR" sz="1200"/>
              <a:t>la nouvelle charte définit précisément ce qu’est une ferme-auberge dans le Haut-Rhin, les conditions d’exploitation, les engagements de l’exploitant et les modalités d’application</a:t>
            </a:r>
          </a:p>
          <a:p>
            <a:endParaRPr lang="fr-FR" sz="120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/>
              <a:t>Ces dispositions ont permis une </a:t>
            </a:r>
            <a:r>
              <a:rPr lang="fr-FR" sz="1200" b="1">
                <a:solidFill>
                  <a:schemeClr val="tx2"/>
                </a:solidFill>
              </a:rPr>
              <a:t>amélioration et une diversification des prestations</a:t>
            </a:r>
            <a:r>
              <a:rPr lang="fr-FR" sz="1200">
                <a:solidFill>
                  <a:schemeClr val="tx2"/>
                </a:solidFill>
              </a:rPr>
              <a:t> </a:t>
            </a:r>
            <a:r>
              <a:rPr lang="fr-FR" sz="1200"/>
              <a:t>dans les fermes-auberges. Le traditionnel repas marcaire est toujours servi, mais chaque établissement a aussi ses propres spécialités</a:t>
            </a:r>
          </a:p>
          <a:p>
            <a:endParaRPr lang="fr-FR" sz="120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/>
              <a:t>Une charte qui se différencie de celle de Bienvenue à la Ferme</a:t>
            </a:r>
          </a:p>
          <a:p>
            <a:pPr marL="269875" indent="-269875">
              <a:buFont typeface="Arial" pitchFamily="34" charset="0"/>
              <a:buChar char="•"/>
            </a:pPr>
            <a:endParaRPr lang="fr-FR" sz="1000"/>
          </a:p>
          <a:p>
            <a:endParaRPr lang="fr-FR"/>
          </a:p>
          <a:p>
            <a:endParaRPr lang="fr-FR" i="1"/>
          </a:p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B72CDD2-E7D6-F4F9-C6C3-F55A668DE5AB}"/>
              </a:ext>
            </a:extLst>
          </p:cNvPr>
          <p:cNvGrpSpPr/>
          <p:nvPr/>
        </p:nvGrpSpPr>
        <p:grpSpPr>
          <a:xfrm>
            <a:off x="244715" y="4793843"/>
            <a:ext cx="8654569" cy="1413116"/>
            <a:chOff x="86587" y="4793843"/>
            <a:chExt cx="8654569" cy="141311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80762D7-F68A-1191-81C8-75CFE5E8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87" y="4794452"/>
              <a:ext cx="2115083" cy="140764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3F39410-8649-8814-F50E-9123D268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1177" y="4793843"/>
              <a:ext cx="2126287" cy="140825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D670126-C07A-E01C-CD23-8974C059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4794452"/>
              <a:ext cx="1883343" cy="1412507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FDD4105-40CE-4834-3CF5-03C4B4624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5546" y="4794452"/>
              <a:ext cx="2115610" cy="140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93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/>
              <a:t>4. Les fermes-auberges, une place essentielle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85DAC7B-6F36-6149-8AFA-3F7408D957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91680" y="2544896"/>
            <a:ext cx="6768752" cy="1604184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fr-FR" sz="1200" dirty="0"/>
              <a:t>Les fermes-auberges : </a:t>
            </a:r>
            <a:r>
              <a:rPr lang="fr-FR" sz="1200" b="1" dirty="0">
                <a:solidFill>
                  <a:schemeClr val="tx2"/>
                </a:solidFill>
              </a:rPr>
              <a:t>un trait d’union entre le monde rural et le monde urbain</a:t>
            </a:r>
          </a:p>
          <a:p>
            <a:pPr marL="269875" indent="-269875"/>
            <a:endParaRPr lang="fr-F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2"/>
                </a:solidFill>
              </a:rPr>
              <a:t>Une double activité </a:t>
            </a:r>
            <a:r>
              <a:rPr lang="fr-FR" sz="1200" dirty="0"/>
              <a:t>qui permet à l’agriculture de montagne de se maintenir</a:t>
            </a:r>
          </a:p>
          <a:p>
            <a:pPr marL="269875" indent="-269875"/>
            <a:endParaRPr lang="fr-FR" sz="1200" dirty="0"/>
          </a:p>
          <a:p>
            <a:pPr marL="269875" indent="-269875">
              <a:buFont typeface="Arial" pitchFamily="34" charset="0"/>
              <a:buChar char="•"/>
            </a:pPr>
            <a:r>
              <a:rPr lang="fr-FR" sz="1200" dirty="0"/>
              <a:t>Une agriculture de montagne d’utilité publique dans le Massif des Vosges : elle </a:t>
            </a:r>
            <a:r>
              <a:rPr lang="fr-FR" sz="1200" b="1" dirty="0">
                <a:solidFill>
                  <a:schemeClr val="tx2"/>
                </a:solidFill>
              </a:rPr>
              <a:t>permet de maintenir et de valoriser de grands espaces ouverts</a:t>
            </a:r>
          </a:p>
          <a:p>
            <a:endParaRPr lang="fr-FR" dirty="0"/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83F655-4856-6BE1-0D81-2B4B5204D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01" y="4022980"/>
            <a:ext cx="5580112" cy="18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345B777-6933-E741-8E4C-6EFD8ABA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79" y="1843524"/>
            <a:ext cx="7200800" cy="575517"/>
          </a:xfrm>
        </p:spPr>
        <p:txBody>
          <a:bodyPr/>
          <a:lstStyle/>
          <a:p>
            <a:r>
              <a:rPr lang="fr-FR" sz="3600"/>
              <a:t>5. Une association haut-rhinoise très active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3B0A63-3E92-694C-A200-96186C51C0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597F7A-44C2-A44B-85AB-16737495C2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err="1"/>
              <a:t>IDéALCO</a:t>
            </a:r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69C22B-E854-5D53-3CF4-5F5C01D6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553560"/>
            <a:ext cx="948719" cy="133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BFBFE67D-D656-4F09-3B8A-90213C1BC8D7}"/>
              </a:ext>
            </a:extLst>
          </p:cNvPr>
          <p:cNvGrpSpPr>
            <a:grpSpLocks/>
          </p:cNvGrpSpPr>
          <p:nvPr/>
        </p:nvGrpSpPr>
        <p:grpSpPr bwMode="auto">
          <a:xfrm>
            <a:off x="4398533" y="4474450"/>
            <a:ext cx="4616536" cy="1448963"/>
            <a:chOff x="1518" y="5874"/>
            <a:chExt cx="7816" cy="2664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04356AD-ADC3-D675-1146-21D1433BA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5874"/>
              <a:ext cx="3787" cy="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Image 1">
              <a:extLst>
                <a:ext uri="{FF2B5EF4-FFF2-40B4-BE49-F238E27FC236}">
                  <a16:creationId xmlns:a16="http://schemas.microsoft.com/office/drawing/2014/main" id="{12864A56-776A-72AB-6BDB-D8593E8F4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" y="5874"/>
              <a:ext cx="3693" cy="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2A9A0BE6-65D0-6AEB-FAE3-064840F213A3}"/>
              </a:ext>
            </a:extLst>
          </p:cNvPr>
          <p:cNvSpPr txBox="1"/>
          <p:nvPr/>
        </p:nvSpPr>
        <p:spPr>
          <a:xfrm>
            <a:off x="560314" y="5997993"/>
            <a:ext cx="36724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>
                <a:hlinkClick r:id="rId5"/>
              </a:rPr>
              <a:t>www.fermeaubergesalsace.fr </a:t>
            </a: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55311C-1DC3-A070-7DA5-90C93298B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82" y="2025585"/>
            <a:ext cx="3401703" cy="22639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8FF126-C596-9277-1ACC-FCD650B15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64" y="2752794"/>
            <a:ext cx="1606272" cy="24170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B778357-4F1A-A9F8-7C66-4D1EE85B1E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88" y="2383550"/>
            <a:ext cx="1023075" cy="13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0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Massif des Vosges">
  <a:themeElements>
    <a:clrScheme name="Couleur Massif des Vosges">
      <a:dk1>
        <a:srgbClr val="000000"/>
      </a:dk1>
      <a:lt1>
        <a:srgbClr val="FFFFFF"/>
      </a:lt1>
      <a:dk2>
        <a:srgbClr val="2AB8CD"/>
      </a:dk2>
      <a:lt2>
        <a:srgbClr val="E7E6E6"/>
      </a:lt2>
      <a:accent1>
        <a:srgbClr val="1C3048"/>
      </a:accent1>
      <a:accent2>
        <a:srgbClr val="77C6C9"/>
      </a:accent2>
      <a:accent3>
        <a:srgbClr val="005B7D"/>
      </a:accent3>
      <a:accent4>
        <a:srgbClr val="00A6B4"/>
      </a:accent4>
      <a:accent5>
        <a:srgbClr val="535353"/>
      </a:accent5>
      <a:accent6>
        <a:srgbClr val="2DB5BE"/>
      </a:accent6>
      <a:hlink>
        <a:srgbClr val="1C3048"/>
      </a:hlink>
      <a:folHlink>
        <a:srgbClr val="2DB5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lide intercalaire">
  <a:themeElements>
    <a:clrScheme name="Couleur Massif des Vosges">
      <a:dk1>
        <a:srgbClr val="000000"/>
      </a:dk1>
      <a:lt1>
        <a:srgbClr val="FFFFFF"/>
      </a:lt1>
      <a:dk2>
        <a:srgbClr val="2AB8CD"/>
      </a:dk2>
      <a:lt2>
        <a:srgbClr val="E7E6E6"/>
      </a:lt2>
      <a:accent1>
        <a:srgbClr val="1C3048"/>
      </a:accent1>
      <a:accent2>
        <a:srgbClr val="77C6C9"/>
      </a:accent2>
      <a:accent3>
        <a:srgbClr val="005B7D"/>
      </a:accent3>
      <a:accent4>
        <a:srgbClr val="00A6B4"/>
      </a:accent4>
      <a:accent5>
        <a:srgbClr val="535353"/>
      </a:accent5>
      <a:accent6>
        <a:srgbClr val="2DB5BE"/>
      </a:accent6>
      <a:hlink>
        <a:srgbClr val="1C3048"/>
      </a:hlink>
      <a:folHlink>
        <a:srgbClr val="2DB5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lide contenu">
  <a:themeElements>
    <a:clrScheme name="Couleur Massif des Vosges">
      <a:dk1>
        <a:srgbClr val="000000"/>
      </a:dk1>
      <a:lt1>
        <a:srgbClr val="FFFFFF"/>
      </a:lt1>
      <a:dk2>
        <a:srgbClr val="2AB8CD"/>
      </a:dk2>
      <a:lt2>
        <a:srgbClr val="E7E6E6"/>
      </a:lt2>
      <a:accent1>
        <a:srgbClr val="1C3048"/>
      </a:accent1>
      <a:accent2>
        <a:srgbClr val="77C6C9"/>
      </a:accent2>
      <a:accent3>
        <a:srgbClr val="005B7D"/>
      </a:accent3>
      <a:accent4>
        <a:srgbClr val="00A6B4"/>
      </a:accent4>
      <a:accent5>
        <a:srgbClr val="535353"/>
      </a:accent5>
      <a:accent6>
        <a:srgbClr val="2DB5BE"/>
      </a:accent6>
      <a:hlink>
        <a:srgbClr val="1C3048"/>
      </a:hlink>
      <a:folHlink>
        <a:srgbClr val="2DB5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Slide Final">
  <a:themeElements>
    <a:clrScheme name="Couleur Massif des Vosges">
      <a:dk1>
        <a:srgbClr val="000000"/>
      </a:dk1>
      <a:lt1>
        <a:srgbClr val="FFFFFF"/>
      </a:lt1>
      <a:dk2>
        <a:srgbClr val="2AB8CD"/>
      </a:dk2>
      <a:lt2>
        <a:srgbClr val="E7E6E6"/>
      </a:lt2>
      <a:accent1>
        <a:srgbClr val="1C3048"/>
      </a:accent1>
      <a:accent2>
        <a:srgbClr val="77C6C9"/>
      </a:accent2>
      <a:accent3>
        <a:srgbClr val="005B7D"/>
      </a:accent3>
      <a:accent4>
        <a:srgbClr val="00A6B4"/>
      </a:accent4>
      <a:accent5>
        <a:srgbClr val="535353"/>
      </a:accent5>
      <a:accent6>
        <a:srgbClr val="2DB5BE"/>
      </a:accent6>
      <a:hlink>
        <a:srgbClr val="1C3048"/>
      </a:hlink>
      <a:folHlink>
        <a:srgbClr val="2DB5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803</Words>
  <Application>Microsoft Office PowerPoint</Application>
  <PresentationFormat>Affichage à l'écran (4:3)</PresentationFormat>
  <Paragraphs>143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Blanch Condensed</vt:lpstr>
      <vt:lpstr>Calibri</vt:lpstr>
      <vt:lpstr>Times New Roman</vt:lpstr>
      <vt:lpstr>Thème Massif des Vosges</vt:lpstr>
      <vt:lpstr>2_Slide intercalaire</vt:lpstr>
      <vt:lpstr>3_Slide contenu</vt:lpstr>
      <vt:lpstr>5_Slide Final</vt:lpstr>
      <vt:lpstr>ANIMATION D’UN RÉSEAU DE FERMES-AUBERGES ET DÉVELOPPEMENT DE L’OFFRE DE RANDONNÉES</vt:lpstr>
      <vt:lpstr>Présentation PowerPoint</vt:lpstr>
      <vt:lpstr>Alsace Destination Tourisme</vt:lpstr>
      <vt:lpstr>Sommaire</vt:lpstr>
      <vt:lpstr>1. Petit retour par l’histoire</vt:lpstr>
      <vt:lpstr>2. L’Association des Fermes-Auberges du Haut-Rhin</vt:lpstr>
      <vt:lpstr>3. De l’ancienne à la nouvelle charte</vt:lpstr>
      <vt:lpstr>4. Les fermes-auberges, une place essentielle</vt:lpstr>
      <vt:lpstr>5. Une association haut-rhinoise très active</vt:lpstr>
      <vt:lpstr>6. Le projet « Une Ferme/Une Randonnée »</vt:lpstr>
      <vt:lpstr>6. Le projet « Une Ferme/Une Randonnée »</vt:lpstr>
      <vt:lpstr>6. Le projet « Une Ferme/Une Randonnée »</vt:lpstr>
      <vt:lpstr>6. Le projet « Une Ferme/Une Randonnée »</vt:lpstr>
      <vt:lpstr>6. Le projet « Une Ferme/Une Randonnée »</vt:lpstr>
      <vt:lpstr>Merci pour votre soutien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Sabine NAEGEL</cp:lastModifiedBy>
  <cp:revision>25</cp:revision>
  <dcterms:created xsi:type="dcterms:W3CDTF">2021-09-17T14:49:52Z</dcterms:created>
  <dcterms:modified xsi:type="dcterms:W3CDTF">2023-06-15T12:03:30Z</dcterms:modified>
</cp:coreProperties>
</file>