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9" r:id="rId2"/>
    <p:sldMasterId id="2147483677" r:id="rId3"/>
    <p:sldMasterId id="2147483661" r:id="rId4"/>
    <p:sldMasterId id="2147483667" r:id="rId5"/>
    <p:sldMasterId id="2147483681" r:id="rId6"/>
    <p:sldMasterId id="2147483648" r:id="rId7"/>
    <p:sldMasterId id="2147483679" r:id="rId8"/>
    <p:sldMasterId id="2147483665" r:id="rId9"/>
    <p:sldMasterId id="2147483671" r:id="rId10"/>
  </p:sldMasterIdLst>
  <p:notesMasterIdLst>
    <p:notesMasterId r:id="rId17"/>
  </p:notesMasterIdLst>
  <p:handoutMasterIdLst>
    <p:handoutMasterId r:id="rId18"/>
  </p:handoutMasterIdLst>
  <p:sldIdLst>
    <p:sldId id="256" r:id="rId11"/>
    <p:sldId id="315" r:id="rId12"/>
    <p:sldId id="311" r:id="rId13"/>
    <p:sldId id="316" r:id="rId14"/>
    <p:sldId id="308" r:id="rId15"/>
    <p:sldId id="31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96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B8E43F-1959-2C44-9557-11BC41BC1A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5FE205-D745-B143-9136-68549E3658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FE8FB-7902-3349-82F9-887B492B07AD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801457-91F9-CB41-941A-2EF0FA5C27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319136-2838-954D-BAE4-F9E9E43FE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1197B-3E22-554F-A74A-309387BAF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498D1-292F-8A45-8F38-2E264D7ACBB4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C28D-F669-B34C-B42C-01AD3D654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7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2591356-0F71-D040-B4C1-9A244DAD4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806"/>
          <a:stretch/>
        </p:blipFill>
        <p:spPr>
          <a:xfrm>
            <a:off x="0" y="0"/>
            <a:ext cx="4075042" cy="3023419"/>
          </a:xfrm>
          <a:prstGeom prst="rect">
            <a:avLst/>
          </a:prstGeom>
        </p:spPr>
      </p:pic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D38ECDA4-CE61-4D4B-AD4D-E7A44EB38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7376" y="4180553"/>
            <a:ext cx="3720430" cy="4651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BD9C8B65-2DF1-A440-BA78-A3CEC96F3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7376" y="2076450"/>
            <a:ext cx="6126381" cy="18939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i="0">
                <a:solidFill>
                  <a:schemeClr val="bg1"/>
                </a:solidFill>
                <a:latin typeface="Proxima Nova Medium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31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102967ED-8DE7-234B-9F3D-D27FEA44B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2247" y="6536893"/>
            <a:ext cx="395435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Proxima Nova Extrabold" panose="02000506030000020004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091E0DD9-2536-1A40-B654-E0E8AD3C2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342900"/>
            <a:ext cx="8915400" cy="587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3926A853-C824-8042-B788-A20D07324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273175"/>
            <a:ext cx="8901113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C5191A"/>
                </a:solidFill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6EB0776-D154-0044-A28A-135E8FCC6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150" y="2910244"/>
            <a:ext cx="3354506" cy="1425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31EEF6E7-EC12-E141-82DD-B1C0C0E911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6375" y="2922013"/>
            <a:ext cx="3354506" cy="318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5F06D693-83B6-A448-999C-A8215672A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3176" y="2910243"/>
            <a:ext cx="3354506" cy="2144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15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ntagn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7725DE30-9DF6-D44C-8D44-70D7EA9DF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1330" y="5871330"/>
            <a:ext cx="3720430" cy="4651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FC61DF8C-1E98-564A-ACF3-51235CE0C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1330" y="3767227"/>
            <a:ext cx="6126381" cy="18939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i="0">
                <a:solidFill>
                  <a:schemeClr val="bg1"/>
                </a:solidFill>
                <a:latin typeface="Proxima Nova Medium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30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ntagn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7725DE30-9DF6-D44C-8D44-70D7EA9DF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1330" y="5871330"/>
            <a:ext cx="3720430" cy="4651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FC61DF8C-1E98-564A-ACF3-51235CE0C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1330" y="3767227"/>
            <a:ext cx="6126381" cy="18939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i="0">
                <a:solidFill>
                  <a:schemeClr val="bg1"/>
                </a:solidFill>
                <a:latin typeface="Proxima Nova Medium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47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F2F14D8A-8DD7-B44B-A3A8-77D4ADBA0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2247" y="6536893"/>
            <a:ext cx="395435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170B47F-67B0-7D49-925C-ED8E91B71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5866" y="2466669"/>
            <a:ext cx="2629053" cy="3355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755DB6CB-B6BF-4E46-AB4D-249A41A37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5866" y="2958281"/>
            <a:ext cx="6126381" cy="18939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i="0">
                <a:solidFill>
                  <a:schemeClr val="bg1"/>
                </a:solidFill>
                <a:latin typeface="Proxima Nova Medium" panose="02000506030000020004" pitchFamily="2" charset="0"/>
                <a:cs typeface="Gotham Bold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0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agn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C704E172-D1EC-1E45-86A9-3BF7BFFA6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830" y="596512"/>
            <a:ext cx="6714879" cy="587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20">
            <a:extLst>
              <a:ext uri="{FF2B5EF4-FFF2-40B4-BE49-F238E27FC236}">
                <a16:creationId xmlns:a16="http://schemas.microsoft.com/office/drawing/2014/main" id="{7D0784FB-0C87-1644-B88D-4E3469440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2118" y="1526787"/>
            <a:ext cx="6704118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C5191A"/>
                </a:solidFill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180C3F62-3F2F-744E-B0A8-D8C1970D89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2117" y="3161255"/>
            <a:ext cx="6700591" cy="2378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FD6BCD5E-D9B7-6045-ABB4-3BA4EC46F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2247" y="6536893"/>
            <a:ext cx="395435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Proxima Nova Extrabold" panose="02000506030000020004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91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 gauch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8C23CC1D-D303-CD4D-AF69-45982E28B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342900"/>
            <a:ext cx="8915400" cy="587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20">
            <a:extLst>
              <a:ext uri="{FF2B5EF4-FFF2-40B4-BE49-F238E27FC236}">
                <a16:creationId xmlns:a16="http://schemas.microsoft.com/office/drawing/2014/main" id="{29F10B3F-3BCA-AD4D-8A84-C3773A8C3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273175"/>
            <a:ext cx="8901113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C5191A"/>
                </a:solidFill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F6396CEA-B1BB-8547-8D17-B4E6B3B0F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2195" y="2648075"/>
            <a:ext cx="4090052" cy="320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99BCF426-5E26-CB42-BB6F-DF94371C7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2247" y="6536893"/>
            <a:ext cx="395435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Proxima Nova Extrabold" panose="02000506030000020004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72AE0D-2188-664B-84F3-9EC8CC30E7C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r="25624"/>
          <a:stretch/>
        </p:blipFill>
        <p:spPr>
          <a:xfrm flipH="1">
            <a:off x="423863" y="2761506"/>
            <a:ext cx="1716222" cy="13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5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E58C80E-62B4-9A4D-884B-30152D1AE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7200" y="6371305"/>
            <a:ext cx="603250" cy="638735"/>
          </a:xfrm>
          <a:prstGeom prst="rect">
            <a:avLst/>
          </a:prstGeom>
        </p:spPr>
      </p:pic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5F01AD94-B0B7-4149-853F-BCD9ADCCEC40}"/>
              </a:ext>
            </a:extLst>
          </p:cNvPr>
          <p:cNvSpPr txBox="1">
            <a:spLocks/>
          </p:cNvSpPr>
          <p:nvPr userDrawn="1"/>
        </p:nvSpPr>
        <p:spPr>
          <a:xfrm>
            <a:off x="438149" y="381000"/>
            <a:ext cx="8882831" cy="552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0E1FDA2-FD43-D441-BDF5-C8699E17A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342900"/>
            <a:ext cx="8915400" cy="587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98675A6-7AF1-4247-98A5-D8A0A5C701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273175"/>
            <a:ext cx="8901113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C5191A"/>
                </a:solidFill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EB9E728-968C-854C-8DF2-CFEB96A1D0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8706" y="2641600"/>
            <a:ext cx="6982165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CD9E7EF6-98A3-AC4D-9E72-2087EA3B4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2247" y="6536893"/>
            <a:ext cx="395435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Proxima Nova Extrabold" panose="02000506030000020004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FA3A0FBA-2EEF-D743-814B-856683580E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8706" y="4139768"/>
            <a:ext cx="6982165" cy="2003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06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agne droite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C704E172-D1EC-1E45-86A9-3BF7BFFA6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830" y="596512"/>
            <a:ext cx="6714879" cy="587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20">
            <a:extLst>
              <a:ext uri="{FF2B5EF4-FFF2-40B4-BE49-F238E27FC236}">
                <a16:creationId xmlns:a16="http://schemas.microsoft.com/office/drawing/2014/main" id="{7D0784FB-0C87-1644-B88D-4E3469440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2118" y="1526787"/>
            <a:ext cx="6704118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C5191A"/>
                </a:solidFill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180C3F62-3F2F-744E-B0A8-D8C1970D89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2117" y="3161255"/>
            <a:ext cx="3434711" cy="2378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FD6BCD5E-D9B7-6045-ABB4-3BA4EC46F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2247" y="6536893"/>
            <a:ext cx="395435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Proxima Nova Extrabold" panose="02000506030000020004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3D0D9D2C-72CB-3C47-9E29-37FBF1F84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3382" y="3161255"/>
            <a:ext cx="3434711" cy="2378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31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angl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58DA8B14-2F31-7345-9474-DA1B6F13E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342900"/>
            <a:ext cx="8915400" cy="587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Proxima Nova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A281FD15-6739-184D-BA0A-0FB537F7EC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273175"/>
            <a:ext cx="8901113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C5191A"/>
                </a:solidFill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0677BB64-5D89-5A4C-B569-1A0C8A7F7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3" y="2910244"/>
            <a:ext cx="4620085" cy="1425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2D7712FF-827A-B14E-A3D7-157607A9D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3391" y="2910244"/>
            <a:ext cx="6172584" cy="2003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14357EC-DAD8-EF4F-B0A7-115074447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2247" y="6536893"/>
            <a:ext cx="395435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Proxima Nova Extrabold" panose="02000506030000020004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7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.tif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f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F8DF37E-E3B0-0446-ABF1-0A310CA73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451"/>
          <a:stretch/>
        </p:blipFill>
        <p:spPr>
          <a:xfrm>
            <a:off x="4085302" y="1"/>
            <a:ext cx="812729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6A4878-DBE8-5D49-8E37-D54195E8F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5806"/>
          <a:stretch/>
        </p:blipFill>
        <p:spPr>
          <a:xfrm>
            <a:off x="0" y="0"/>
            <a:ext cx="4075042" cy="3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8529BC4-8653-9046-ADEE-DA8C6CC78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7200" y="6371305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22D9D35-CA0A-F643-AAF5-23ABDE3CA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806"/>
          <a:stretch/>
        </p:blipFill>
        <p:spPr>
          <a:xfrm>
            <a:off x="0" y="0"/>
            <a:ext cx="4075042" cy="30234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B44A2B-DE16-4E40-B543-7F0532570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451" b="50475"/>
          <a:stretch/>
        </p:blipFill>
        <p:spPr>
          <a:xfrm>
            <a:off x="4075042" y="3461567"/>
            <a:ext cx="8127291" cy="33964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CAB79B-9B1D-D940-B4CF-6B37B3775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4654" b="28376"/>
          <a:stretch/>
        </p:blipFill>
        <p:spPr>
          <a:xfrm>
            <a:off x="4052524" y="0"/>
            <a:ext cx="8139476" cy="34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22D9D35-CA0A-F643-AAF5-23ABDE3CA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806"/>
          <a:stretch/>
        </p:blipFill>
        <p:spPr>
          <a:xfrm>
            <a:off x="0" y="0"/>
            <a:ext cx="4075042" cy="30234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CAB79B-9B1D-D940-B4CF-6B37B3775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654" b="28376"/>
          <a:stretch/>
        </p:blipFill>
        <p:spPr>
          <a:xfrm>
            <a:off x="4052524" y="0"/>
            <a:ext cx="8139476" cy="346156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A07BFC8-2DA9-8545-901F-B3D8EC9D0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4990" b="51610"/>
          <a:stretch/>
        </p:blipFill>
        <p:spPr>
          <a:xfrm>
            <a:off x="4052524" y="3461569"/>
            <a:ext cx="8139476" cy="33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0901E6F-EFD9-B94D-A149-6ADE8B825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4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4DD587-7504-C54D-A91A-CC74A89F7AFA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7200" y="6372840"/>
            <a:ext cx="604800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51036C9-A8D6-CA47-B7F3-2A5932FD9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346" r="31999" b="13719"/>
          <a:stretch/>
        </p:blipFill>
        <p:spPr>
          <a:xfrm>
            <a:off x="-1" y="-3154"/>
            <a:ext cx="3793295" cy="68611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1B7E21-3571-774B-9F44-DC514DED94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7200" y="6371305"/>
            <a:ext cx="603250" cy="6387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1E759F-FAFC-B04D-87A2-46415AC2D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685"/>
          <a:stretch/>
        </p:blipFill>
        <p:spPr>
          <a:xfrm>
            <a:off x="-2" y="812291"/>
            <a:ext cx="2889505" cy="19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6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FB9DC92-FA4E-6246-BC4F-27A6505E9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7200" y="6371305"/>
            <a:ext cx="603250" cy="6387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57BE84-9E3D-8740-9488-AC9B61D3D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14"/>
          <a:stretch/>
        </p:blipFill>
        <p:spPr>
          <a:xfrm flipH="1">
            <a:off x="574157" y="2912496"/>
            <a:ext cx="1892595" cy="1474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EE093C-9296-9C40-8F5F-BE0F0F194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8067" t="24091" r="15900" b="28888"/>
          <a:stretch/>
        </p:blipFill>
        <p:spPr>
          <a:xfrm>
            <a:off x="469227" y="2627685"/>
            <a:ext cx="6131443" cy="32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D40531D-8E4A-1C48-B5CF-7193DE13CA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9625" y="2109328"/>
            <a:ext cx="5562600" cy="31727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66C92B8-BFB3-2243-A3C5-58CD89C078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7200" y="6371305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51036C9-A8D6-CA47-B7F3-2A5932FD9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346" r="31999" b="13719"/>
          <a:stretch/>
        </p:blipFill>
        <p:spPr>
          <a:xfrm>
            <a:off x="-1" y="-3154"/>
            <a:ext cx="3793295" cy="68611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1B7E21-3571-774B-9F44-DC514DED94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7200" y="6371305"/>
            <a:ext cx="603250" cy="6387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1E759F-FAFC-B04D-87A2-46415AC2D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685"/>
          <a:stretch/>
        </p:blipFill>
        <p:spPr>
          <a:xfrm>
            <a:off x="-2" y="812291"/>
            <a:ext cx="2889505" cy="19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63EC6F-3873-A348-9B4A-E888964886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169" y="5427404"/>
            <a:ext cx="3310915" cy="19025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2A007F-5075-0545-9326-4F461F0F56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7200" y="6371305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zabal-agriculture.opendata-paysbasque.fr/pages/dataviz_challen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bal-agriculture.opendata-paysbasque.fr/pages/accueil-zaba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01EF945-F2B9-432B-9697-255A332CB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0" t="580" b="51609"/>
          <a:stretch/>
        </p:blipFill>
        <p:spPr>
          <a:xfrm>
            <a:off x="4070996" y="0"/>
            <a:ext cx="8139476" cy="6860707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83F0C3-03DD-7941-B278-0F819E32C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7376" y="2076450"/>
            <a:ext cx="6126381" cy="3268060"/>
          </a:xfrm>
        </p:spPr>
        <p:txBody>
          <a:bodyPr/>
          <a:lstStyle/>
          <a:p>
            <a:pPr algn="l"/>
            <a:r>
              <a:rPr lang="fr-FR" b="1" i="0" dirty="0">
                <a:solidFill>
                  <a:srgbClr val="FFFFFF"/>
                </a:solidFill>
                <a:effectLst/>
                <a:latin typeface="DMSans"/>
              </a:rPr>
              <a:t>Les Trophées  des héros territoriaux</a:t>
            </a:r>
          </a:p>
          <a:p>
            <a:endParaRPr lang="fr-FR" dirty="0"/>
          </a:p>
          <a:p>
            <a:pPr>
              <a:defRPr sz="3700">
                <a:solidFill>
                  <a:srgbClr val="FFFFFF"/>
                </a:solidFill>
              </a:defRPr>
            </a:pPr>
            <a:r>
              <a:rPr lang="nl-NL" dirty="0" err="1"/>
              <a:t>Projet</a:t>
            </a:r>
            <a:r>
              <a:rPr lang="nl-NL" dirty="0"/>
              <a:t> </a:t>
            </a:r>
            <a:r>
              <a:rPr lang="nl-NL" dirty="0" err="1"/>
              <a:t>plateforme</a:t>
            </a:r>
            <a:r>
              <a:rPr lang="nl-NL" dirty="0"/>
              <a:t> Open data ZABAL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E7FF413-DBCE-4996-9EB4-92E9933E5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7376" y="5646746"/>
            <a:ext cx="3720430" cy="465189"/>
          </a:xfrm>
        </p:spPr>
        <p:txBody>
          <a:bodyPr/>
          <a:lstStyle/>
          <a:p>
            <a:r>
              <a:rPr lang="fr-FR" dirty="0">
                <a:latin typeface="+mj-lt"/>
                <a:ea typeface="+mj-ea"/>
                <a:cs typeface="+mj-cs"/>
                <a:sym typeface="Calibri"/>
              </a:rPr>
              <a:t>juin 2023</a:t>
            </a:r>
            <a:endParaRPr lang="fr-FR" dirty="0"/>
          </a:p>
        </p:txBody>
      </p:sp>
      <p:pic>
        <p:nvPicPr>
          <p:cNvPr id="4" name="Image 4" descr="Image 4">
            <a:extLst>
              <a:ext uri="{FF2B5EF4-FFF2-40B4-BE49-F238E27FC236}">
                <a16:creationId xmlns:a16="http://schemas.microsoft.com/office/drawing/2014/main" id="{EBB21126-5522-4BF8-A96F-46B27751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429" y="0"/>
            <a:ext cx="8097043" cy="1576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D3C345-4BC0-4DE9-BAAB-887ADDF1F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81" y="5524969"/>
            <a:ext cx="3310915" cy="19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8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58C44F-5AB9-4C93-90E1-0122D1A21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7" name="Image 4" descr="Image 4">
            <a:extLst>
              <a:ext uri="{FF2B5EF4-FFF2-40B4-BE49-F238E27FC236}">
                <a16:creationId xmlns:a16="http://schemas.microsoft.com/office/drawing/2014/main" id="{4CC44D8B-2B88-4AC6-9EE9-F3A2128B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3"/>
          <a:stretch/>
        </p:blipFill>
        <p:spPr>
          <a:xfrm>
            <a:off x="4888706" y="1588"/>
            <a:ext cx="7303294" cy="11794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DA142BB-4E38-4A68-81CB-54C9F5E0018E}"/>
              </a:ext>
            </a:extLst>
          </p:cNvPr>
          <p:cNvSpPr txBox="1">
            <a:spLocks/>
          </p:cNvSpPr>
          <p:nvPr/>
        </p:nvSpPr>
        <p:spPr>
          <a:xfrm>
            <a:off x="0" y="174050"/>
            <a:ext cx="8901113" cy="102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C5191A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ZABAL: Sa composition</a:t>
            </a:r>
          </a:p>
          <a:p>
            <a:r>
              <a:rPr lang="fr-FR" dirty="0"/>
              <a:t>Partie open data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0FEBA33-7C1E-D4BC-F493-D6C1328FFBD1}"/>
              </a:ext>
            </a:extLst>
          </p:cNvPr>
          <p:cNvGrpSpPr/>
          <p:nvPr/>
        </p:nvGrpSpPr>
        <p:grpSpPr>
          <a:xfrm>
            <a:off x="-876155" y="2388617"/>
            <a:ext cx="6184853" cy="4500455"/>
            <a:chOff x="-90859" y="1515714"/>
            <a:chExt cx="3849792" cy="2847750"/>
          </a:xfrm>
        </p:grpSpPr>
        <p:sp>
          <p:nvSpPr>
            <p:cNvPr id="15" name="Google Shape;254;p23">
              <a:extLst>
                <a:ext uri="{FF2B5EF4-FFF2-40B4-BE49-F238E27FC236}">
                  <a16:creationId xmlns:a16="http://schemas.microsoft.com/office/drawing/2014/main" id="{89192C27-2EC2-4BE3-DD84-BCE4E990BC08}"/>
                </a:ext>
              </a:extLst>
            </p:cNvPr>
            <p:cNvSpPr txBox="1">
              <a:spLocks/>
            </p:cNvSpPr>
            <p:nvPr/>
          </p:nvSpPr>
          <p:spPr>
            <a:xfrm>
              <a:off x="-90859" y="3967866"/>
              <a:ext cx="3849792" cy="395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defRPr sz="1200" b="0" i="0" u="none" strike="noStrike" cap="none">
                  <a:solidFill>
                    <a:srgbClr val="5B3C43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tabLst/>
                <a:defRPr/>
              </a:pPr>
              <a:r>
                <a:rPr lang="fr-FR" sz="1100" kern="0" dirty="0">
                  <a:solidFill>
                    <a:srgbClr val="C0504D"/>
                  </a:solidFill>
                </a:rPr>
                <a:t>19</a:t>
              </a: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Fira Sans Condensed Light"/>
                  <a:sym typeface="Fira Sans Condensed Light"/>
                </a:rPr>
                <a:t> observatoires dynamiques 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tabLst/>
                <a:defRPr/>
              </a:pPr>
              <a:r>
                <a:rPr lang="fr-FR" sz="1100" kern="0" dirty="0">
                  <a:solidFill>
                    <a:srgbClr val="C0504D"/>
                  </a:solidFill>
                </a:rPr>
                <a:t>+ le RGA 2020 en cours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Fira Sans Condensed Light"/>
                <a:sym typeface="Fira Sans Condensed Light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tabLst/>
                <a:defRPr/>
              </a:pPr>
              <a:endPara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Fira Sans Condensed Light"/>
                <a:sym typeface="Fira Sans Condensed Light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Fira Sans Condensed Light"/>
                <a:sym typeface="Fira Sans Condensed Light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Fira Sans Condensed Light"/>
                <a:sym typeface="Fira Sans Condensed Light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3C43"/>
                </a:buClr>
                <a:buSzPts val="1200"/>
                <a:buFont typeface="Fira Sans Condensed Light"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Fira Sans Condensed Light"/>
                <a:sym typeface="Fira Sans Condensed Light"/>
              </a:endParaRPr>
            </a:p>
          </p:txBody>
        </p:sp>
        <p:grpSp>
          <p:nvGrpSpPr>
            <p:cNvPr id="16" name="Groupe 5">
              <a:extLst>
                <a:ext uri="{FF2B5EF4-FFF2-40B4-BE49-F238E27FC236}">
                  <a16:creationId xmlns:a16="http://schemas.microsoft.com/office/drawing/2014/main" id="{B3A4F4B7-9D50-8D72-93CA-531D6BB64161}"/>
                </a:ext>
              </a:extLst>
            </p:cNvPr>
            <p:cNvGrpSpPr/>
            <p:nvPr/>
          </p:nvGrpSpPr>
          <p:grpSpPr>
            <a:xfrm>
              <a:off x="917452" y="1805577"/>
              <a:ext cx="1802757" cy="1173792"/>
              <a:chOff x="0" y="48"/>
              <a:chExt cx="6254100" cy="3765315"/>
            </a:xfrm>
          </p:grpSpPr>
          <p:grpSp>
            <p:nvGrpSpPr>
              <p:cNvPr id="21" name="Google Shape;1759;p68">
                <a:extLst>
                  <a:ext uri="{FF2B5EF4-FFF2-40B4-BE49-F238E27FC236}">
                    <a16:creationId xmlns:a16="http://schemas.microsoft.com/office/drawing/2014/main" id="{C3603200-33D1-8486-F45E-634D790E884B}"/>
                  </a:ext>
                </a:extLst>
              </p:cNvPr>
              <p:cNvGrpSpPr/>
              <p:nvPr/>
            </p:nvGrpSpPr>
            <p:grpSpPr>
              <a:xfrm>
                <a:off x="-1" y="48"/>
                <a:ext cx="6254102" cy="3765317"/>
                <a:chOff x="0" y="48"/>
                <a:chExt cx="6254100" cy="3765315"/>
              </a:xfrm>
            </p:grpSpPr>
            <p:sp>
              <p:nvSpPr>
                <p:cNvPr id="25" name="Google Shape;1760;p68">
                  <a:extLst>
                    <a:ext uri="{FF2B5EF4-FFF2-40B4-BE49-F238E27FC236}">
                      <a16:creationId xmlns:a16="http://schemas.microsoft.com/office/drawing/2014/main" id="{811E7D01-3B81-000C-2D4D-C578DB16E412}"/>
                    </a:ext>
                  </a:extLst>
                </p:cNvPr>
                <p:cNvSpPr/>
                <p:nvPr/>
              </p:nvSpPr>
              <p:spPr>
                <a:xfrm>
                  <a:off x="213743" y="156888"/>
                  <a:ext cx="5831808" cy="2816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83" y="191"/>
                      </a:moveTo>
                      <a:lnTo>
                        <a:pt x="21483" y="21408"/>
                      </a:lnTo>
                      <a:lnTo>
                        <a:pt x="117" y="21408"/>
                      </a:lnTo>
                      <a:lnTo>
                        <a:pt x="117" y="191"/>
                      </a:lnTo>
                      <a:close/>
                      <a:moveTo>
                        <a:pt x="59" y="0"/>
                      </a:moveTo>
                      <a:cubicBezTo>
                        <a:pt x="26" y="0"/>
                        <a:pt x="0" y="43"/>
                        <a:pt x="0" y="96"/>
                      </a:cubicBezTo>
                      <a:lnTo>
                        <a:pt x="0" y="21504"/>
                      </a:lnTo>
                      <a:cubicBezTo>
                        <a:pt x="0" y="21557"/>
                        <a:pt x="26" y="21600"/>
                        <a:pt x="59" y="21600"/>
                      </a:cubicBezTo>
                      <a:lnTo>
                        <a:pt x="21542" y="21600"/>
                      </a:lnTo>
                      <a:cubicBezTo>
                        <a:pt x="21574" y="21600"/>
                        <a:pt x="21600" y="21557"/>
                        <a:pt x="21600" y="21504"/>
                      </a:cubicBezTo>
                      <a:lnTo>
                        <a:pt x="21600" y="96"/>
                      </a:lnTo>
                      <a:cubicBezTo>
                        <a:pt x="21600" y="43"/>
                        <a:pt x="21574" y="0"/>
                        <a:pt x="21542" y="0"/>
                      </a:cubicBezTo>
                      <a:close/>
                    </a:path>
                  </a:pathLst>
                </a:custGeom>
                <a:solidFill>
                  <a:srgbClr val="AE1E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1761;p68">
                  <a:extLst>
                    <a:ext uri="{FF2B5EF4-FFF2-40B4-BE49-F238E27FC236}">
                      <a16:creationId xmlns:a16="http://schemas.microsoft.com/office/drawing/2014/main" id="{441341D2-6C0B-60FD-2BD8-8CB5E04A2164}"/>
                    </a:ext>
                  </a:extLst>
                </p:cNvPr>
                <p:cNvSpPr/>
                <p:nvPr/>
              </p:nvSpPr>
              <p:spPr>
                <a:xfrm>
                  <a:off x="2046564" y="3117555"/>
                  <a:ext cx="2156134" cy="647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3" h="21600" extrusionOk="0">
                      <a:moveTo>
                        <a:pt x="17207" y="0"/>
                      </a:moveTo>
                      <a:cubicBezTo>
                        <a:pt x="17147" y="0"/>
                        <a:pt x="17097" y="55"/>
                        <a:pt x="17058" y="164"/>
                      </a:cubicBezTo>
                      <a:cubicBezTo>
                        <a:pt x="16971" y="407"/>
                        <a:pt x="16971" y="819"/>
                        <a:pt x="17058" y="1798"/>
                      </a:cubicBezTo>
                      <a:cubicBezTo>
                        <a:pt x="17090" y="2161"/>
                        <a:pt x="17128" y="2655"/>
                        <a:pt x="17172" y="3231"/>
                      </a:cubicBezTo>
                      <a:cubicBezTo>
                        <a:pt x="17356" y="5654"/>
                        <a:pt x="17635" y="9313"/>
                        <a:pt x="18108" y="11545"/>
                      </a:cubicBezTo>
                      <a:cubicBezTo>
                        <a:pt x="18562" y="13691"/>
                        <a:pt x="19442" y="15719"/>
                        <a:pt x="20084" y="17203"/>
                      </a:cubicBezTo>
                      <a:cubicBezTo>
                        <a:pt x="20272" y="17638"/>
                        <a:pt x="20436" y="18016"/>
                        <a:pt x="20557" y="18326"/>
                      </a:cubicBezTo>
                      <a:cubicBezTo>
                        <a:pt x="20885" y="19164"/>
                        <a:pt x="21088" y="19341"/>
                        <a:pt x="21199" y="19434"/>
                      </a:cubicBezTo>
                      <a:cubicBezTo>
                        <a:pt x="21207" y="19440"/>
                        <a:pt x="21215" y="19448"/>
                        <a:pt x="21223" y="19455"/>
                      </a:cubicBezTo>
                      <a:cubicBezTo>
                        <a:pt x="21242" y="19707"/>
                        <a:pt x="21252" y="19994"/>
                        <a:pt x="21197" y="20212"/>
                      </a:cubicBezTo>
                      <a:cubicBezTo>
                        <a:pt x="21144" y="20420"/>
                        <a:pt x="21035" y="20566"/>
                        <a:pt x="20872" y="20650"/>
                      </a:cubicBezTo>
                      <a:cubicBezTo>
                        <a:pt x="20700" y="20740"/>
                        <a:pt x="20505" y="20769"/>
                        <a:pt x="20268" y="20769"/>
                      </a:cubicBezTo>
                      <a:cubicBezTo>
                        <a:pt x="20072" y="20769"/>
                        <a:pt x="19846" y="20748"/>
                        <a:pt x="19578" y="20725"/>
                      </a:cubicBezTo>
                      <a:cubicBezTo>
                        <a:pt x="19184" y="20688"/>
                        <a:pt x="18692" y="20643"/>
                        <a:pt x="18068" y="20643"/>
                      </a:cubicBezTo>
                      <a:lnTo>
                        <a:pt x="5372" y="20643"/>
                      </a:lnTo>
                      <a:cubicBezTo>
                        <a:pt x="4761" y="20643"/>
                        <a:pt x="4171" y="20650"/>
                        <a:pt x="3625" y="20659"/>
                      </a:cubicBezTo>
                      <a:cubicBezTo>
                        <a:pt x="3173" y="20666"/>
                        <a:pt x="2750" y="20672"/>
                        <a:pt x="2371" y="20672"/>
                      </a:cubicBezTo>
                      <a:cubicBezTo>
                        <a:pt x="1939" y="20672"/>
                        <a:pt x="1565" y="20664"/>
                        <a:pt x="1274" y="20643"/>
                      </a:cubicBezTo>
                      <a:lnTo>
                        <a:pt x="1086" y="20629"/>
                      </a:lnTo>
                      <a:cubicBezTo>
                        <a:pt x="428" y="20580"/>
                        <a:pt x="425" y="20572"/>
                        <a:pt x="345" y="20371"/>
                      </a:cubicBezTo>
                      <a:cubicBezTo>
                        <a:pt x="318" y="20305"/>
                        <a:pt x="315" y="20259"/>
                        <a:pt x="315" y="20215"/>
                      </a:cubicBezTo>
                      <a:cubicBezTo>
                        <a:pt x="315" y="20119"/>
                        <a:pt x="337" y="19833"/>
                        <a:pt x="554" y="19251"/>
                      </a:cubicBezTo>
                      <a:cubicBezTo>
                        <a:pt x="674" y="18931"/>
                        <a:pt x="884" y="18574"/>
                        <a:pt x="1126" y="18160"/>
                      </a:cubicBezTo>
                      <a:cubicBezTo>
                        <a:pt x="1469" y="17573"/>
                        <a:pt x="1897" y="16842"/>
                        <a:pt x="2239" y="15904"/>
                      </a:cubicBezTo>
                      <a:lnTo>
                        <a:pt x="2444" y="15348"/>
                      </a:lnTo>
                      <a:cubicBezTo>
                        <a:pt x="2972" y="13921"/>
                        <a:pt x="3629" y="12149"/>
                        <a:pt x="3984" y="9784"/>
                      </a:cubicBezTo>
                      <a:cubicBezTo>
                        <a:pt x="4278" y="7825"/>
                        <a:pt x="4425" y="4350"/>
                        <a:pt x="4523" y="2049"/>
                      </a:cubicBezTo>
                      <a:cubicBezTo>
                        <a:pt x="4557" y="1246"/>
                        <a:pt x="4587" y="552"/>
                        <a:pt x="4613" y="140"/>
                      </a:cubicBezTo>
                      <a:lnTo>
                        <a:pt x="4302" y="0"/>
                      </a:lnTo>
                      <a:cubicBezTo>
                        <a:pt x="4274" y="433"/>
                        <a:pt x="4246" y="1106"/>
                        <a:pt x="4209" y="1957"/>
                      </a:cubicBezTo>
                      <a:cubicBezTo>
                        <a:pt x="4113" y="4215"/>
                        <a:pt x="3969" y="7624"/>
                        <a:pt x="3691" y="9480"/>
                      </a:cubicBezTo>
                      <a:cubicBezTo>
                        <a:pt x="3360" y="11688"/>
                        <a:pt x="2753" y="13325"/>
                        <a:pt x="2219" y="14767"/>
                      </a:cubicBezTo>
                      <a:lnTo>
                        <a:pt x="2011" y="15330"/>
                      </a:lnTo>
                      <a:cubicBezTo>
                        <a:pt x="1694" y="16198"/>
                        <a:pt x="1302" y="16869"/>
                        <a:pt x="955" y="17462"/>
                      </a:cubicBezTo>
                      <a:cubicBezTo>
                        <a:pt x="696" y="17903"/>
                        <a:pt x="473" y="18282"/>
                        <a:pt x="331" y="18667"/>
                      </a:cubicBezTo>
                      <a:cubicBezTo>
                        <a:pt x="102" y="19278"/>
                        <a:pt x="-3" y="19773"/>
                        <a:pt x="0" y="20227"/>
                      </a:cubicBezTo>
                      <a:cubicBezTo>
                        <a:pt x="1" y="20506"/>
                        <a:pt x="45" y="20762"/>
                        <a:pt x="126" y="20970"/>
                      </a:cubicBezTo>
                      <a:cubicBezTo>
                        <a:pt x="298" y="21402"/>
                        <a:pt x="370" y="21407"/>
                        <a:pt x="1078" y="21460"/>
                      </a:cubicBezTo>
                      <a:lnTo>
                        <a:pt x="1264" y="21475"/>
                      </a:lnTo>
                      <a:cubicBezTo>
                        <a:pt x="1553" y="21495"/>
                        <a:pt x="1920" y="21504"/>
                        <a:pt x="2344" y="21504"/>
                      </a:cubicBezTo>
                      <a:cubicBezTo>
                        <a:pt x="2731" y="21504"/>
                        <a:pt x="3164" y="21497"/>
                        <a:pt x="3628" y="21491"/>
                      </a:cubicBezTo>
                      <a:cubicBezTo>
                        <a:pt x="4172" y="21481"/>
                        <a:pt x="4763" y="21475"/>
                        <a:pt x="5373" y="21475"/>
                      </a:cubicBezTo>
                      <a:lnTo>
                        <a:pt x="18068" y="21475"/>
                      </a:lnTo>
                      <a:cubicBezTo>
                        <a:pt x="18686" y="21475"/>
                        <a:pt x="19175" y="21518"/>
                        <a:pt x="19567" y="21553"/>
                      </a:cubicBezTo>
                      <a:cubicBezTo>
                        <a:pt x="19838" y="21581"/>
                        <a:pt x="20068" y="21600"/>
                        <a:pt x="20271" y="21600"/>
                      </a:cubicBezTo>
                      <a:cubicBezTo>
                        <a:pt x="20526" y="21600"/>
                        <a:pt x="20738" y="21568"/>
                        <a:pt x="20932" y="21465"/>
                      </a:cubicBezTo>
                      <a:cubicBezTo>
                        <a:pt x="21181" y="21338"/>
                        <a:pt x="21358" y="21071"/>
                        <a:pt x="21459" y="20674"/>
                      </a:cubicBezTo>
                      <a:cubicBezTo>
                        <a:pt x="21597" y="20129"/>
                        <a:pt x="21548" y="19501"/>
                        <a:pt x="21529" y="19265"/>
                      </a:cubicBezTo>
                      <a:cubicBezTo>
                        <a:pt x="21494" y="18816"/>
                        <a:pt x="21380" y="18717"/>
                        <a:pt x="21296" y="18643"/>
                      </a:cubicBezTo>
                      <a:cubicBezTo>
                        <a:pt x="21205" y="18566"/>
                        <a:pt x="21052" y="18434"/>
                        <a:pt x="20776" y="17729"/>
                      </a:cubicBezTo>
                      <a:cubicBezTo>
                        <a:pt x="20651" y="17413"/>
                        <a:pt x="20483" y="17022"/>
                        <a:pt x="20291" y="16578"/>
                      </a:cubicBezTo>
                      <a:cubicBezTo>
                        <a:pt x="19666" y="15135"/>
                        <a:pt x="18810" y="13159"/>
                        <a:pt x="18383" y="11141"/>
                      </a:cubicBezTo>
                      <a:cubicBezTo>
                        <a:pt x="17935" y="9023"/>
                        <a:pt x="17651" y="5297"/>
                        <a:pt x="17481" y="3070"/>
                      </a:cubicBezTo>
                      <a:cubicBezTo>
                        <a:pt x="17437" y="2480"/>
                        <a:pt x="17398" y="1980"/>
                        <a:pt x="17365" y="1608"/>
                      </a:cubicBezTo>
                      <a:cubicBezTo>
                        <a:pt x="17329" y="1204"/>
                        <a:pt x="17315" y="962"/>
                        <a:pt x="17311" y="820"/>
                      </a:cubicBezTo>
                      <a:cubicBezTo>
                        <a:pt x="17327" y="804"/>
                        <a:pt x="17344" y="782"/>
                        <a:pt x="17357" y="753"/>
                      </a:cubicBezTo>
                      <a:lnTo>
                        <a:pt x="17428" y="431"/>
                      </a:lnTo>
                      <a:lnTo>
                        <a:pt x="17250" y="376"/>
                      </a:lnTo>
                      <a:lnTo>
                        <a:pt x="17167" y="90"/>
                      </a:lnTo>
                      <a:cubicBezTo>
                        <a:pt x="17193" y="39"/>
                        <a:pt x="17223" y="13"/>
                        <a:pt x="17255" y="13"/>
                      </a:cubicBezTo>
                      <a:cubicBezTo>
                        <a:pt x="17256" y="13"/>
                        <a:pt x="17257" y="13"/>
                        <a:pt x="17259" y="13"/>
                      </a:cubicBezTo>
                      <a:cubicBezTo>
                        <a:pt x="17241" y="5"/>
                        <a:pt x="17224" y="0"/>
                        <a:pt x="17207" y="0"/>
                      </a:cubicBezTo>
                      <a:close/>
                    </a:path>
                  </a:pathLst>
                </a:custGeom>
                <a:solidFill>
                  <a:srgbClr val="AE1E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762;p68">
                  <a:extLst>
                    <a:ext uri="{FF2B5EF4-FFF2-40B4-BE49-F238E27FC236}">
                      <a16:creationId xmlns:a16="http://schemas.microsoft.com/office/drawing/2014/main" id="{60D0D4C9-A00C-9C1C-1D15-7691DE57F63C}"/>
                    </a:ext>
                  </a:extLst>
                </p:cNvPr>
                <p:cNvSpPr/>
                <p:nvPr/>
              </p:nvSpPr>
              <p:spPr>
                <a:xfrm>
                  <a:off x="-1" y="48"/>
                  <a:ext cx="6254102" cy="31320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021" y="171"/>
                      </a:moveTo>
                      <a:cubicBezTo>
                        <a:pt x="21281" y="171"/>
                        <a:pt x="21491" y="503"/>
                        <a:pt x="21491" y="912"/>
                      </a:cubicBezTo>
                      <a:lnTo>
                        <a:pt x="21491" y="20688"/>
                      </a:lnTo>
                      <a:cubicBezTo>
                        <a:pt x="21491" y="21096"/>
                        <a:pt x="21280" y="21428"/>
                        <a:pt x="21021" y="21428"/>
                      </a:cubicBezTo>
                      <a:lnTo>
                        <a:pt x="579" y="21428"/>
                      </a:lnTo>
                      <a:cubicBezTo>
                        <a:pt x="320" y="21428"/>
                        <a:pt x="110" y="21096"/>
                        <a:pt x="109" y="20688"/>
                      </a:cubicBezTo>
                      <a:lnTo>
                        <a:pt x="109" y="912"/>
                      </a:lnTo>
                      <a:cubicBezTo>
                        <a:pt x="110" y="504"/>
                        <a:pt x="320" y="172"/>
                        <a:pt x="579" y="171"/>
                      </a:cubicBezTo>
                      <a:close/>
                      <a:moveTo>
                        <a:pt x="579" y="0"/>
                      </a:moveTo>
                      <a:cubicBezTo>
                        <a:pt x="260" y="0"/>
                        <a:pt x="0" y="408"/>
                        <a:pt x="0" y="912"/>
                      </a:cubicBezTo>
                      <a:lnTo>
                        <a:pt x="0" y="20688"/>
                      </a:lnTo>
                      <a:cubicBezTo>
                        <a:pt x="0" y="21191"/>
                        <a:pt x="260" y="21600"/>
                        <a:pt x="579" y="21600"/>
                      </a:cubicBezTo>
                      <a:lnTo>
                        <a:pt x="21021" y="21600"/>
                      </a:lnTo>
                      <a:cubicBezTo>
                        <a:pt x="21340" y="21600"/>
                        <a:pt x="21600" y="21191"/>
                        <a:pt x="21600" y="20688"/>
                      </a:cubicBezTo>
                      <a:lnTo>
                        <a:pt x="21600" y="912"/>
                      </a:lnTo>
                      <a:cubicBezTo>
                        <a:pt x="21600" y="408"/>
                        <a:pt x="21341" y="0"/>
                        <a:pt x="21021" y="0"/>
                      </a:cubicBezTo>
                      <a:close/>
                    </a:path>
                  </a:pathLst>
                </a:custGeom>
                <a:solidFill>
                  <a:srgbClr val="AE1E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763;p68">
                  <a:extLst>
                    <a:ext uri="{FF2B5EF4-FFF2-40B4-BE49-F238E27FC236}">
                      <a16:creationId xmlns:a16="http://schemas.microsoft.com/office/drawing/2014/main" id="{9FB7BC54-B9A3-F4B6-F478-55907406ED12}"/>
                    </a:ext>
                  </a:extLst>
                </p:cNvPr>
                <p:cNvSpPr/>
                <p:nvPr/>
              </p:nvSpPr>
              <p:spPr>
                <a:xfrm>
                  <a:off x="42284" y="33856"/>
                  <a:ext cx="6169532" cy="3064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102" y="176"/>
                      </a:moveTo>
                      <a:cubicBezTo>
                        <a:pt x="21316" y="176"/>
                        <a:pt x="21489" y="451"/>
                        <a:pt x="21489" y="791"/>
                      </a:cubicBezTo>
                      <a:lnTo>
                        <a:pt x="21489" y="20809"/>
                      </a:lnTo>
                      <a:cubicBezTo>
                        <a:pt x="21489" y="21149"/>
                        <a:pt x="21316" y="21424"/>
                        <a:pt x="21102" y="21425"/>
                      </a:cubicBezTo>
                      <a:lnTo>
                        <a:pt x="498" y="21425"/>
                      </a:lnTo>
                      <a:cubicBezTo>
                        <a:pt x="284" y="21424"/>
                        <a:pt x="111" y="21149"/>
                        <a:pt x="111" y="20809"/>
                      </a:cubicBezTo>
                      <a:lnTo>
                        <a:pt x="111" y="791"/>
                      </a:lnTo>
                      <a:cubicBezTo>
                        <a:pt x="111" y="451"/>
                        <a:pt x="284" y="176"/>
                        <a:pt x="498" y="176"/>
                      </a:cubicBezTo>
                      <a:close/>
                      <a:moveTo>
                        <a:pt x="498" y="0"/>
                      </a:moveTo>
                      <a:cubicBezTo>
                        <a:pt x="223" y="0"/>
                        <a:pt x="0" y="354"/>
                        <a:pt x="0" y="791"/>
                      </a:cubicBezTo>
                      <a:lnTo>
                        <a:pt x="0" y="20809"/>
                      </a:lnTo>
                      <a:cubicBezTo>
                        <a:pt x="0" y="21246"/>
                        <a:pt x="223" y="21599"/>
                        <a:pt x="498" y="21600"/>
                      </a:cubicBezTo>
                      <a:lnTo>
                        <a:pt x="21102" y="21600"/>
                      </a:lnTo>
                      <a:cubicBezTo>
                        <a:pt x="21377" y="21599"/>
                        <a:pt x="21600" y="21246"/>
                        <a:pt x="21600" y="20809"/>
                      </a:cubicBezTo>
                      <a:lnTo>
                        <a:pt x="21600" y="791"/>
                      </a:lnTo>
                      <a:cubicBezTo>
                        <a:pt x="21600" y="354"/>
                        <a:pt x="21377" y="0"/>
                        <a:pt x="21102" y="0"/>
                      </a:cubicBezTo>
                      <a:close/>
                    </a:path>
                  </a:pathLst>
                </a:custGeom>
                <a:solidFill>
                  <a:srgbClr val="AE1E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764;p68">
                  <a:extLst>
                    <a:ext uri="{FF2B5EF4-FFF2-40B4-BE49-F238E27FC236}">
                      <a16:creationId xmlns:a16="http://schemas.microsoft.com/office/drawing/2014/main" id="{165E32F2-5CC3-00C3-B774-A80299410150}"/>
                    </a:ext>
                  </a:extLst>
                </p:cNvPr>
                <p:cNvSpPr/>
                <p:nvPr/>
              </p:nvSpPr>
              <p:spPr>
                <a:xfrm>
                  <a:off x="2085005" y="3693165"/>
                  <a:ext cx="2094111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765;p68">
                  <a:extLst>
                    <a:ext uri="{FF2B5EF4-FFF2-40B4-BE49-F238E27FC236}">
                      <a16:creationId xmlns:a16="http://schemas.microsoft.com/office/drawing/2014/main" id="{F6BA1045-1562-45BF-7B17-DAD57BF6280C}"/>
                    </a:ext>
                  </a:extLst>
                </p:cNvPr>
                <p:cNvSpPr/>
                <p:nvPr/>
              </p:nvSpPr>
              <p:spPr>
                <a:xfrm>
                  <a:off x="2084883" y="3680722"/>
                  <a:ext cx="2094233" cy="24839"/>
                </a:xfrm>
                <a:prstGeom prst="rect">
                  <a:avLst/>
                </a:prstGeom>
                <a:solidFill>
                  <a:srgbClr val="AE1E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" name="Image 4">
                <a:extLst>
                  <a:ext uri="{FF2B5EF4-FFF2-40B4-BE49-F238E27FC236}">
                    <a16:creationId xmlns:a16="http://schemas.microsoft.com/office/drawing/2014/main" id="{8BEE509A-1C1A-4CD5-B257-C7E122380B24}"/>
                  </a:ext>
                </a:extLst>
              </p:cNvPr>
              <p:cNvGrpSpPr/>
              <p:nvPr/>
            </p:nvGrpSpPr>
            <p:grpSpPr>
              <a:xfrm>
                <a:off x="250462" y="185578"/>
                <a:ext cx="5751052" cy="2711568"/>
                <a:chOff x="0" y="0"/>
                <a:chExt cx="5751050" cy="2711566"/>
              </a:xfrm>
            </p:grpSpPr>
            <p:sp>
              <p:nvSpPr>
                <p:cNvPr id="23" name="Rectangle">
                  <a:extLst>
                    <a:ext uri="{FF2B5EF4-FFF2-40B4-BE49-F238E27FC236}">
                      <a16:creationId xmlns:a16="http://schemas.microsoft.com/office/drawing/2014/main" id="{027B4784-C7A0-2101-F127-65631551B6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751051" cy="2711567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4" name="image12.png" descr="image12.png">
                  <a:extLst>
                    <a:ext uri="{FF2B5EF4-FFF2-40B4-BE49-F238E27FC236}">
                      <a16:creationId xmlns:a16="http://schemas.microsoft.com/office/drawing/2014/main" id="{6DC8D450-1AAD-66B3-D4EA-7A71F1532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636" b="7848"/>
                <a:stretch>
                  <a:fillRect/>
                </a:stretch>
              </p:blipFill>
              <p:spPr>
                <a:xfrm>
                  <a:off x="-1" y="-1"/>
                  <a:ext cx="5751052" cy="27115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17" name="Ligne">
              <a:extLst>
                <a:ext uri="{FF2B5EF4-FFF2-40B4-BE49-F238E27FC236}">
                  <a16:creationId xmlns:a16="http://schemas.microsoft.com/office/drawing/2014/main" id="{0F1CC9BD-BBC1-7898-1ABD-0BEE7F2A57AD}"/>
                </a:ext>
              </a:extLst>
            </p:cNvPr>
            <p:cNvSpPr/>
            <p:nvPr/>
          </p:nvSpPr>
          <p:spPr>
            <a:xfrm flipH="1" flipV="1">
              <a:off x="1812531" y="1846858"/>
              <a:ext cx="0" cy="2060867"/>
            </a:xfrm>
            <a:prstGeom prst="line">
              <a:avLst/>
            </a:prstGeom>
            <a:ln w="12700">
              <a:solidFill>
                <a:schemeClr val="accent1"/>
              </a:solidFill>
              <a:custDash>
                <a:ds d="600000" sp="600000"/>
              </a:custDash>
              <a:miter lim="400000"/>
            </a:ln>
          </p:spPr>
          <p:txBody>
            <a:bodyPr lIns="45718" tIns="45718" rIns="45718" bIns="45718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4854749-0646-B39E-23D5-14D2D683B169}"/>
                </a:ext>
              </a:extLst>
            </p:cNvPr>
            <p:cNvSpPr txBox="1"/>
            <p:nvPr/>
          </p:nvSpPr>
          <p:spPr>
            <a:xfrm>
              <a:off x="1538199" y="1515714"/>
              <a:ext cx="112799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Fira Sans Condensed Light"/>
                  <a:cs typeface="Arial"/>
                  <a:sym typeface="Arial"/>
                </a:rPr>
                <a:t>ZABAL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Zone de texte 50">
              <a:extLst>
                <a:ext uri="{FF2B5EF4-FFF2-40B4-BE49-F238E27FC236}">
                  <a16:creationId xmlns:a16="http://schemas.microsoft.com/office/drawing/2014/main" id="{288DB61E-10F9-2249-C7C4-29DA82FA407C}"/>
                </a:ext>
              </a:extLst>
            </p:cNvPr>
            <p:cNvSpPr txBox="1"/>
            <p:nvPr/>
          </p:nvSpPr>
          <p:spPr>
            <a:xfrm>
              <a:off x="644184" y="3062437"/>
              <a:ext cx="1091945" cy="5984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Profil CAPB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kern="0" dirty="0">
                  <a:solidFill>
                    <a:srgbClr val="C0504D"/>
                  </a:solidFill>
                  <a:latin typeface="Roboto Lt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rPr>
                <a:t>278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t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rPr>
                <a:t>Jeux de données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0" name="Zone de texte 50">
              <a:extLst>
                <a:ext uri="{FF2B5EF4-FFF2-40B4-BE49-F238E27FC236}">
                  <a16:creationId xmlns:a16="http://schemas.microsoft.com/office/drawing/2014/main" id="{B31B16C8-C0B8-4A82-7BD6-23A410499E4F}"/>
                </a:ext>
              </a:extLst>
            </p:cNvPr>
            <p:cNvSpPr txBox="1"/>
            <p:nvPr/>
          </p:nvSpPr>
          <p:spPr>
            <a:xfrm>
              <a:off x="1837887" y="3050355"/>
              <a:ext cx="1091945" cy="39559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Profil Public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Roboto Lt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rPr>
                <a:t>161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t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rPr>
                <a:t>Jeux de données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61A2EA1-0B2A-F06E-033C-196ED81A6EC3}"/>
              </a:ext>
            </a:extLst>
          </p:cNvPr>
          <p:cNvGrpSpPr/>
          <p:nvPr/>
        </p:nvGrpSpPr>
        <p:grpSpPr>
          <a:xfrm>
            <a:off x="4804518" y="2856997"/>
            <a:ext cx="6964148" cy="1962366"/>
            <a:chOff x="74657" y="1624491"/>
            <a:chExt cx="5864638" cy="1765996"/>
          </a:xfrm>
        </p:grpSpPr>
        <p:sp>
          <p:nvSpPr>
            <p:cNvPr id="32" name="Google Shape;1085;p38">
              <a:extLst>
                <a:ext uri="{FF2B5EF4-FFF2-40B4-BE49-F238E27FC236}">
                  <a16:creationId xmlns:a16="http://schemas.microsoft.com/office/drawing/2014/main" id="{A7F46204-FC5C-C9E6-3749-9225530B2F7D}"/>
                </a:ext>
              </a:extLst>
            </p:cNvPr>
            <p:cNvSpPr/>
            <p:nvPr/>
          </p:nvSpPr>
          <p:spPr>
            <a:xfrm>
              <a:off x="644080" y="2441710"/>
              <a:ext cx="1" cy="455100"/>
            </a:xfrm>
            <a:prstGeom prst="line">
              <a:avLst/>
            </a:prstGeom>
            <a:ln w="12700">
              <a:solidFill>
                <a:schemeClr val="accent1">
                  <a:satOff val="-4409"/>
                  <a:lumOff val="-10509"/>
                </a:schemeClr>
              </a:solidFill>
            </a:ln>
          </p:spPr>
          <p:txBody>
            <a:bodyPr lIns="0" tIns="0" rIns="0" bIns="0"/>
            <a:lstStyle/>
            <a:p>
              <a:pPr marL="0" marR="0" lvl="0" indent="0" algn="l" defTabSz="1219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1A5E8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A5E8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89;p38">
              <a:extLst>
                <a:ext uri="{FF2B5EF4-FFF2-40B4-BE49-F238E27FC236}">
                  <a16:creationId xmlns:a16="http://schemas.microsoft.com/office/drawing/2014/main" id="{3ECAD58C-F548-5F78-F7BA-2F2C5C5BF4BF}"/>
                </a:ext>
              </a:extLst>
            </p:cNvPr>
            <p:cNvSpPr/>
            <p:nvPr/>
          </p:nvSpPr>
          <p:spPr>
            <a:xfrm flipV="1">
              <a:off x="74657" y="2445109"/>
              <a:ext cx="142836" cy="0"/>
            </a:xfrm>
            <a:prstGeom prst="line">
              <a:avLst/>
            </a:prstGeom>
            <a:ln w="12700">
              <a:solidFill>
                <a:srgbClr val="407742"/>
              </a:solidFill>
              <a:prstDash val="sysDot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1219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1A5E8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A5E8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1093;p38">
              <a:extLst>
                <a:ext uri="{FF2B5EF4-FFF2-40B4-BE49-F238E27FC236}">
                  <a16:creationId xmlns:a16="http://schemas.microsoft.com/office/drawing/2014/main" id="{1D0FB578-408B-A93F-F6FA-61035F778170}"/>
                </a:ext>
              </a:extLst>
            </p:cNvPr>
            <p:cNvGrpSpPr/>
            <p:nvPr/>
          </p:nvGrpSpPr>
          <p:grpSpPr>
            <a:xfrm>
              <a:off x="457343" y="2269126"/>
              <a:ext cx="373501" cy="373501"/>
              <a:chOff x="0" y="0"/>
              <a:chExt cx="373499" cy="373499"/>
            </a:xfrm>
            <a:solidFill>
              <a:schemeClr val="bg2"/>
            </a:solidFill>
          </p:grpSpPr>
          <p:sp>
            <p:nvSpPr>
              <p:cNvPr id="56" name="Google Shape;1094;p38">
                <a:extLst>
                  <a:ext uri="{FF2B5EF4-FFF2-40B4-BE49-F238E27FC236}">
                    <a16:creationId xmlns:a16="http://schemas.microsoft.com/office/drawing/2014/main" id="{C71D45DF-7F96-6CD7-CD4F-DA8A60A9F991}"/>
                  </a:ext>
                </a:extLst>
              </p:cNvPr>
              <p:cNvSpPr/>
              <p:nvPr/>
            </p:nvSpPr>
            <p:spPr>
              <a:xfrm>
                <a:off x="91337" y="91349"/>
                <a:ext cx="190801" cy="1908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95;p38">
                <a:extLst>
                  <a:ext uri="{FF2B5EF4-FFF2-40B4-BE49-F238E27FC236}">
                    <a16:creationId xmlns:a16="http://schemas.microsoft.com/office/drawing/2014/main" id="{46B93999-4EEF-8BA0-333D-6DEEC9719BFE}"/>
                  </a:ext>
                </a:extLst>
              </p:cNvPr>
              <p:cNvSpPr/>
              <p:nvPr/>
            </p:nvSpPr>
            <p:spPr>
              <a:xfrm>
                <a:off x="0" y="0"/>
                <a:ext cx="373500" cy="373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202" y="10800"/>
                    </a:moveTo>
                    <a:cubicBezTo>
                      <a:pt x="2202" y="15549"/>
                      <a:pt x="6051" y="19398"/>
                      <a:pt x="10800" y="19398"/>
                    </a:cubicBezTo>
                    <a:cubicBezTo>
                      <a:pt x="15549" y="19398"/>
                      <a:pt x="19398" y="15549"/>
                      <a:pt x="19398" y="10800"/>
                    </a:cubicBezTo>
                    <a:cubicBezTo>
                      <a:pt x="19398" y="6051"/>
                      <a:pt x="15549" y="2202"/>
                      <a:pt x="10800" y="2202"/>
                    </a:cubicBezTo>
                    <a:cubicBezTo>
                      <a:pt x="6051" y="2202"/>
                      <a:pt x="2202" y="6051"/>
                      <a:pt x="2202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1089;p38">
              <a:extLst>
                <a:ext uri="{FF2B5EF4-FFF2-40B4-BE49-F238E27FC236}">
                  <a16:creationId xmlns:a16="http://schemas.microsoft.com/office/drawing/2014/main" id="{BC0006F0-F6F4-4D90-03EC-B8609127C16F}"/>
                </a:ext>
              </a:extLst>
            </p:cNvPr>
            <p:cNvSpPr/>
            <p:nvPr/>
          </p:nvSpPr>
          <p:spPr>
            <a:xfrm flipV="1">
              <a:off x="211813" y="2445109"/>
              <a:ext cx="5727482" cy="1181"/>
            </a:xfrm>
            <a:prstGeom prst="line">
              <a:avLst/>
            </a:prstGeom>
            <a:ln w="12700">
              <a:solidFill>
                <a:schemeClr val="accent1"/>
              </a:solidFill>
              <a:prstDash val="solid"/>
              <a:tailEnd type="triangle"/>
            </a:ln>
          </p:spPr>
          <p:txBody>
            <a:bodyPr lIns="0" tIns="0" rIns="0" bIns="0"/>
            <a:lstStyle/>
            <a:p>
              <a:pPr marL="0" marR="0" lvl="0" indent="0" algn="l" defTabSz="1219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1A5E8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A5E8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1090;p38">
              <a:extLst>
                <a:ext uri="{FF2B5EF4-FFF2-40B4-BE49-F238E27FC236}">
                  <a16:creationId xmlns:a16="http://schemas.microsoft.com/office/drawing/2014/main" id="{19C9364E-4FC2-FC29-1978-5E4AA1A7B509}"/>
                </a:ext>
              </a:extLst>
            </p:cNvPr>
            <p:cNvGrpSpPr/>
            <p:nvPr/>
          </p:nvGrpSpPr>
          <p:grpSpPr>
            <a:xfrm>
              <a:off x="1497400" y="2265572"/>
              <a:ext cx="373502" cy="373502"/>
              <a:chOff x="75416" y="0"/>
              <a:chExt cx="373500" cy="373500"/>
            </a:xfrm>
          </p:grpSpPr>
          <p:sp>
            <p:nvSpPr>
              <p:cNvPr id="54" name="Google Shape;1091;p38">
                <a:extLst>
                  <a:ext uri="{FF2B5EF4-FFF2-40B4-BE49-F238E27FC236}">
                    <a16:creationId xmlns:a16="http://schemas.microsoft.com/office/drawing/2014/main" id="{EED493E2-D082-08C9-4BA9-34A86AE87E64}"/>
                  </a:ext>
                </a:extLst>
              </p:cNvPr>
              <p:cNvSpPr/>
              <p:nvPr/>
            </p:nvSpPr>
            <p:spPr>
              <a:xfrm>
                <a:off x="166753" y="91349"/>
                <a:ext cx="190801" cy="1908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92;p38">
                <a:extLst>
                  <a:ext uri="{FF2B5EF4-FFF2-40B4-BE49-F238E27FC236}">
                    <a16:creationId xmlns:a16="http://schemas.microsoft.com/office/drawing/2014/main" id="{699D3B0C-080A-BF2D-176E-CDB46FE23B14}"/>
                  </a:ext>
                </a:extLst>
              </p:cNvPr>
              <p:cNvSpPr/>
              <p:nvPr/>
            </p:nvSpPr>
            <p:spPr>
              <a:xfrm>
                <a:off x="75416" y="0"/>
                <a:ext cx="373500" cy="373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202" y="10800"/>
                    </a:moveTo>
                    <a:cubicBezTo>
                      <a:pt x="2202" y="15549"/>
                      <a:pt x="6051" y="19398"/>
                      <a:pt x="10800" y="19398"/>
                    </a:cubicBezTo>
                    <a:cubicBezTo>
                      <a:pt x="15549" y="19398"/>
                      <a:pt x="19398" y="15549"/>
                      <a:pt x="19398" y="10800"/>
                    </a:cubicBezTo>
                    <a:cubicBezTo>
                      <a:pt x="19398" y="6051"/>
                      <a:pt x="15549" y="2202"/>
                      <a:pt x="10800" y="2202"/>
                    </a:cubicBezTo>
                    <a:cubicBezTo>
                      <a:pt x="6051" y="2202"/>
                      <a:pt x="2202" y="6051"/>
                      <a:pt x="2202" y="10800"/>
                    </a:cubicBezTo>
                    <a:close/>
                  </a:path>
                </a:pathLst>
              </a:custGeom>
              <a:solidFill>
                <a:srgbClr val="00C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1093;p38">
              <a:extLst>
                <a:ext uri="{FF2B5EF4-FFF2-40B4-BE49-F238E27FC236}">
                  <a16:creationId xmlns:a16="http://schemas.microsoft.com/office/drawing/2014/main" id="{28C12299-3470-7902-5B47-4461E9D75607}"/>
                </a:ext>
              </a:extLst>
            </p:cNvPr>
            <p:cNvGrpSpPr/>
            <p:nvPr/>
          </p:nvGrpSpPr>
          <p:grpSpPr>
            <a:xfrm>
              <a:off x="2551474" y="2267330"/>
              <a:ext cx="373502" cy="373502"/>
              <a:chOff x="94270" y="0"/>
              <a:chExt cx="373500" cy="373500"/>
            </a:xfrm>
          </p:grpSpPr>
          <p:sp>
            <p:nvSpPr>
              <p:cNvPr id="52" name="Google Shape;1094;p38">
                <a:extLst>
                  <a:ext uri="{FF2B5EF4-FFF2-40B4-BE49-F238E27FC236}">
                    <a16:creationId xmlns:a16="http://schemas.microsoft.com/office/drawing/2014/main" id="{EBEA62CB-33E0-CDFB-B3DC-5B7035EA7CD1}"/>
                  </a:ext>
                </a:extLst>
              </p:cNvPr>
              <p:cNvSpPr/>
              <p:nvPr/>
            </p:nvSpPr>
            <p:spPr>
              <a:xfrm>
                <a:off x="185607" y="91349"/>
                <a:ext cx="190801" cy="1908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095;p38">
                <a:extLst>
                  <a:ext uri="{FF2B5EF4-FFF2-40B4-BE49-F238E27FC236}">
                    <a16:creationId xmlns:a16="http://schemas.microsoft.com/office/drawing/2014/main" id="{0942209B-8A5D-C9F3-47EE-394DD85E0F72}"/>
                  </a:ext>
                </a:extLst>
              </p:cNvPr>
              <p:cNvSpPr/>
              <p:nvPr/>
            </p:nvSpPr>
            <p:spPr>
              <a:xfrm>
                <a:off x="94270" y="0"/>
                <a:ext cx="373500" cy="373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202" y="10800"/>
                    </a:moveTo>
                    <a:cubicBezTo>
                      <a:pt x="2202" y="15549"/>
                      <a:pt x="6051" y="19398"/>
                      <a:pt x="10800" y="19398"/>
                    </a:cubicBezTo>
                    <a:cubicBezTo>
                      <a:pt x="15549" y="19398"/>
                      <a:pt x="19398" y="15549"/>
                      <a:pt x="19398" y="10800"/>
                    </a:cubicBezTo>
                    <a:cubicBezTo>
                      <a:pt x="19398" y="6051"/>
                      <a:pt x="15549" y="2202"/>
                      <a:pt x="10800" y="2202"/>
                    </a:cubicBezTo>
                    <a:cubicBezTo>
                      <a:pt x="6051" y="2202"/>
                      <a:pt x="2202" y="6051"/>
                      <a:pt x="2202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1085;p38">
              <a:extLst>
                <a:ext uri="{FF2B5EF4-FFF2-40B4-BE49-F238E27FC236}">
                  <a16:creationId xmlns:a16="http://schemas.microsoft.com/office/drawing/2014/main" id="{17BB63E4-45E3-C9BF-64A7-F5D784378480}"/>
                </a:ext>
              </a:extLst>
            </p:cNvPr>
            <p:cNvSpPr/>
            <p:nvPr/>
          </p:nvSpPr>
          <p:spPr>
            <a:xfrm>
              <a:off x="1673589" y="2001151"/>
              <a:ext cx="1" cy="455100"/>
            </a:xfrm>
            <a:prstGeom prst="line">
              <a:avLst/>
            </a:prstGeom>
            <a:ln w="12700">
              <a:solidFill>
                <a:schemeClr val="accent1">
                  <a:satOff val="-4409"/>
                  <a:lumOff val="-10509"/>
                </a:schemeClr>
              </a:solidFill>
            </a:ln>
          </p:spPr>
          <p:txBody>
            <a:bodyPr lIns="0" tIns="0" rIns="0" bIns="0"/>
            <a:lstStyle/>
            <a:p>
              <a:pPr marL="0" marR="0" lvl="0" indent="0" algn="l" defTabSz="1219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1A5E8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A5E8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1090;p38">
              <a:extLst>
                <a:ext uri="{FF2B5EF4-FFF2-40B4-BE49-F238E27FC236}">
                  <a16:creationId xmlns:a16="http://schemas.microsoft.com/office/drawing/2014/main" id="{08805E21-9F84-F5BF-823D-73E9919514AA}"/>
                </a:ext>
              </a:extLst>
            </p:cNvPr>
            <p:cNvGrpSpPr/>
            <p:nvPr/>
          </p:nvGrpSpPr>
          <p:grpSpPr>
            <a:xfrm>
              <a:off x="3715070" y="2265573"/>
              <a:ext cx="373501" cy="373501"/>
              <a:chOff x="0" y="0"/>
              <a:chExt cx="373499" cy="373499"/>
            </a:xfrm>
          </p:grpSpPr>
          <p:sp>
            <p:nvSpPr>
              <p:cNvPr id="50" name="Google Shape;1091;p38">
                <a:extLst>
                  <a:ext uri="{FF2B5EF4-FFF2-40B4-BE49-F238E27FC236}">
                    <a16:creationId xmlns:a16="http://schemas.microsoft.com/office/drawing/2014/main" id="{C19EF6D3-1749-1F38-5358-B5C47D1F1D0B}"/>
                  </a:ext>
                </a:extLst>
              </p:cNvPr>
              <p:cNvSpPr/>
              <p:nvPr/>
            </p:nvSpPr>
            <p:spPr>
              <a:xfrm>
                <a:off x="91337" y="91349"/>
                <a:ext cx="190801" cy="1908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92;p38">
                <a:extLst>
                  <a:ext uri="{FF2B5EF4-FFF2-40B4-BE49-F238E27FC236}">
                    <a16:creationId xmlns:a16="http://schemas.microsoft.com/office/drawing/2014/main" id="{A04F6990-A77C-FECA-6840-32715206801F}"/>
                  </a:ext>
                </a:extLst>
              </p:cNvPr>
              <p:cNvSpPr/>
              <p:nvPr/>
            </p:nvSpPr>
            <p:spPr>
              <a:xfrm>
                <a:off x="0" y="0"/>
                <a:ext cx="373500" cy="373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202" y="10800"/>
                    </a:moveTo>
                    <a:cubicBezTo>
                      <a:pt x="2202" y="15549"/>
                      <a:pt x="6051" y="19398"/>
                      <a:pt x="10800" y="19398"/>
                    </a:cubicBezTo>
                    <a:cubicBezTo>
                      <a:pt x="15549" y="19398"/>
                      <a:pt x="19398" y="15549"/>
                      <a:pt x="19398" y="10800"/>
                    </a:cubicBezTo>
                    <a:cubicBezTo>
                      <a:pt x="19398" y="6051"/>
                      <a:pt x="15549" y="2202"/>
                      <a:pt x="10800" y="2202"/>
                    </a:cubicBezTo>
                    <a:cubicBezTo>
                      <a:pt x="6051" y="2202"/>
                      <a:pt x="2202" y="6051"/>
                      <a:pt x="2202" y="10800"/>
                    </a:cubicBezTo>
                    <a:close/>
                  </a:path>
                </a:pathLst>
              </a:custGeom>
              <a:solidFill>
                <a:srgbClr val="00C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1219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1085;p38">
              <a:extLst>
                <a:ext uri="{FF2B5EF4-FFF2-40B4-BE49-F238E27FC236}">
                  <a16:creationId xmlns:a16="http://schemas.microsoft.com/office/drawing/2014/main" id="{A56E98E4-0F88-86FD-FE4F-662C32B193A9}"/>
                </a:ext>
              </a:extLst>
            </p:cNvPr>
            <p:cNvSpPr/>
            <p:nvPr/>
          </p:nvSpPr>
          <p:spPr>
            <a:xfrm>
              <a:off x="2737646" y="2455309"/>
              <a:ext cx="1" cy="455100"/>
            </a:xfrm>
            <a:prstGeom prst="line">
              <a:avLst/>
            </a:prstGeom>
            <a:ln w="12700">
              <a:solidFill>
                <a:schemeClr val="accent1">
                  <a:satOff val="-4409"/>
                  <a:lumOff val="-10509"/>
                </a:schemeClr>
              </a:solidFill>
            </a:ln>
          </p:spPr>
          <p:txBody>
            <a:bodyPr lIns="0" tIns="0" rIns="0" bIns="0"/>
            <a:lstStyle/>
            <a:p>
              <a:pPr marL="0" marR="0" lvl="0" indent="0" algn="l" defTabSz="1219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1A5E8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A5E8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38">
              <a:extLst>
                <a:ext uri="{FF2B5EF4-FFF2-40B4-BE49-F238E27FC236}">
                  <a16:creationId xmlns:a16="http://schemas.microsoft.com/office/drawing/2014/main" id="{87A66BC3-67AB-093C-4731-5C7D557CA023}"/>
                </a:ext>
              </a:extLst>
            </p:cNvPr>
            <p:cNvSpPr/>
            <p:nvPr/>
          </p:nvSpPr>
          <p:spPr>
            <a:xfrm>
              <a:off x="3896130" y="1939938"/>
              <a:ext cx="1" cy="455100"/>
            </a:xfrm>
            <a:prstGeom prst="line">
              <a:avLst/>
            </a:prstGeom>
            <a:ln w="12700">
              <a:solidFill>
                <a:schemeClr val="accent1">
                  <a:satOff val="-4409"/>
                  <a:lumOff val="-10509"/>
                </a:schemeClr>
              </a:solidFill>
            </a:ln>
          </p:spPr>
          <p:txBody>
            <a:bodyPr lIns="0" tIns="0" rIns="0" bIns="0"/>
            <a:lstStyle/>
            <a:p>
              <a:pPr marL="0" marR="0" lvl="0" indent="0" algn="l" defTabSz="1219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1A5E8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A5E8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D404427-5C71-4626-DFEB-CD3D33F88BCB}"/>
                </a:ext>
              </a:extLst>
            </p:cNvPr>
            <p:cNvSpPr txBox="1"/>
            <p:nvPr/>
          </p:nvSpPr>
          <p:spPr>
            <a:xfrm>
              <a:off x="1120011" y="1712929"/>
              <a:ext cx="1095754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  <a:sym typeface="Calibri"/>
                </a:rPr>
                <a:t>Plateforme active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  <a:sym typeface="Calibri"/>
                </a:rPr>
                <a:t>pour la CAPB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8EF71AE-D860-F1B5-A3CD-2946972A103C}"/>
                </a:ext>
              </a:extLst>
            </p:cNvPr>
            <p:cNvSpPr txBox="1"/>
            <p:nvPr/>
          </p:nvSpPr>
          <p:spPr>
            <a:xfrm>
              <a:off x="142501" y="2900053"/>
              <a:ext cx="1051005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  <a:sym typeface="Calibri"/>
                </a:rPr>
                <a:t>Début du projet 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  <a:sym typeface="Calibri"/>
                </a:rPr>
                <a:t>ZABAL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9104D74-9DBD-F4BF-D5D3-23322B64D797}"/>
                </a:ext>
              </a:extLst>
            </p:cNvPr>
            <p:cNvSpPr txBox="1"/>
            <p:nvPr/>
          </p:nvSpPr>
          <p:spPr>
            <a:xfrm>
              <a:off x="2060935" y="2891928"/>
              <a:ext cx="1420101" cy="498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  <a:sym typeface="Calibri"/>
                </a:rPr>
                <a:t>Ouverture de la plateforme au public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Calibri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5D146AC-C943-50AB-981F-C48CE5921005}"/>
                </a:ext>
              </a:extLst>
            </p:cNvPr>
            <p:cNvSpPr txBox="1"/>
            <p:nvPr/>
          </p:nvSpPr>
          <p:spPr>
            <a:xfrm>
              <a:off x="3382646" y="1624491"/>
              <a:ext cx="1051005" cy="360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  <a:sym typeface="Calibri"/>
                </a:rPr>
                <a:t>Préparation du RGA 2020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9E12053-CFA0-0B5A-3312-FAAFDF4DDFAC}"/>
                </a:ext>
              </a:extLst>
            </p:cNvPr>
            <p:cNvSpPr txBox="1"/>
            <p:nvPr/>
          </p:nvSpPr>
          <p:spPr>
            <a:xfrm>
              <a:off x="1379520" y="2610095"/>
              <a:ext cx="713050" cy="199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CFCC"/>
                  </a:solidFill>
                  <a:effectLst/>
                  <a:uLnTx/>
                  <a:uFillTx/>
                  <a:latin typeface="Share Tech"/>
                  <a:cs typeface="Calibri"/>
                  <a:sym typeface="Calibri"/>
                </a:rPr>
                <a:t>Avril 2020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CFCC"/>
                </a:solidFill>
                <a:effectLst/>
                <a:uLnTx/>
                <a:uFillTx/>
                <a:latin typeface="Share Tech"/>
                <a:cs typeface="Calibri"/>
                <a:sym typeface="Calibri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E351444-C44F-B102-6E83-0AB424BDCD91}"/>
                </a:ext>
              </a:extLst>
            </p:cNvPr>
            <p:cNvSpPr txBox="1"/>
            <p:nvPr/>
          </p:nvSpPr>
          <p:spPr>
            <a:xfrm>
              <a:off x="3182402" y="2603474"/>
              <a:ext cx="1451494" cy="235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CFCC"/>
                  </a:solidFill>
                  <a:effectLst/>
                  <a:uLnTx/>
                  <a:uFillTx/>
                  <a:latin typeface="Share Tech"/>
                  <a:cs typeface="Calibri"/>
                  <a:sym typeface="Calibri"/>
                </a:rPr>
                <a:t>2022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CFCC"/>
                </a:solidFill>
                <a:effectLst/>
                <a:uLnTx/>
                <a:uFillTx/>
                <a:latin typeface="Share Tech"/>
                <a:cs typeface="Calibri"/>
                <a:sym typeface="Calibri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8549AE3-18E4-D2D8-511F-CB846357BFF4}"/>
                </a:ext>
              </a:extLst>
            </p:cNvPr>
            <p:cNvSpPr txBox="1"/>
            <p:nvPr/>
          </p:nvSpPr>
          <p:spPr>
            <a:xfrm>
              <a:off x="321513" y="2090303"/>
              <a:ext cx="871993" cy="221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Roboto Lt"/>
                  <a:cs typeface="Times New Roman" panose="02020603050405020304" pitchFamily="18" charset="0"/>
                  <a:sym typeface="Calibri"/>
                </a:rPr>
                <a:t>Février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Share Tech"/>
                  <a:cs typeface="Calibri"/>
                  <a:sym typeface="Calibri"/>
                </a:rPr>
                <a:t> </a:t>
              </a: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Roboto Lt"/>
                  <a:cs typeface="Times New Roman" panose="02020603050405020304" pitchFamily="18" charset="0"/>
                  <a:sym typeface="Calibri"/>
                </a:rPr>
                <a:t>2020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Roboto Lt"/>
                <a:cs typeface="Times New Roman" panose="02020603050405020304" pitchFamily="18" charset="0"/>
                <a:sym typeface="Share Tech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9480084-E90D-305E-E9F7-652CE3CDFC96}"/>
                </a:ext>
              </a:extLst>
            </p:cNvPr>
            <p:cNvSpPr txBox="1"/>
            <p:nvPr/>
          </p:nvSpPr>
          <p:spPr>
            <a:xfrm>
              <a:off x="2576738" y="2077407"/>
              <a:ext cx="941019" cy="221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Roboto Lt"/>
                  <a:cs typeface="Times New Roman" panose="02020603050405020304" pitchFamily="18" charset="0"/>
                  <a:sym typeface="Calibri"/>
                </a:rPr>
                <a:t>2021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Roboto Lt"/>
                <a:cs typeface="Times New Roman" panose="02020603050405020304" pitchFamily="18" charset="0"/>
                <a:sym typeface="Share Tech"/>
              </a:endParaRPr>
            </a:p>
          </p:txBody>
        </p:sp>
      </p:grpSp>
      <p:sp>
        <p:nvSpPr>
          <p:cNvPr id="2" name="ZoneTexte 3">
            <a:extLst>
              <a:ext uri="{FF2B5EF4-FFF2-40B4-BE49-F238E27FC236}">
                <a16:creationId xmlns:a16="http://schemas.microsoft.com/office/drawing/2014/main" id="{329AD01C-865A-83A2-9047-0253FF5D5F44}"/>
              </a:ext>
            </a:extLst>
          </p:cNvPr>
          <p:cNvSpPr txBox="1"/>
          <p:nvPr/>
        </p:nvSpPr>
        <p:spPr>
          <a:xfrm>
            <a:off x="423333" y="1375212"/>
            <a:ext cx="11482340" cy="800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rPr lang="fr-FR"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Outil informatique accessible à tous et transparent, qui propose plus de 161 jeux de données brutes à télécharger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1 partie des données sont ouvertes au public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1 partie des données sont privées, très utiles pour l’équipe agri en interne de la CAPB </a:t>
            </a:r>
          </a:p>
        </p:txBody>
      </p:sp>
      <p:sp>
        <p:nvSpPr>
          <p:cNvPr id="11" name="Google Shape;1094;p38">
            <a:extLst>
              <a:ext uri="{FF2B5EF4-FFF2-40B4-BE49-F238E27FC236}">
                <a16:creationId xmlns:a16="http://schemas.microsoft.com/office/drawing/2014/main" id="{A76CD855-DEA4-4D31-B2B0-B444CFEC496C}"/>
              </a:ext>
            </a:extLst>
          </p:cNvPr>
          <p:cNvSpPr/>
          <p:nvPr/>
        </p:nvSpPr>
        <p:spPr>
          <a:xfrm>
            <a:off x="10611211" y="3649740"/>
            <a:ext cx="226574" cy="2120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095;p38">
            <a:extLst>
              <a:ext uri="{FF2B5EF4-FFF2-40B4-BE49-F238E27FC236}">
                <a16:creationId xmlns:a16="http://schemas.microsoft.com/office/drawing/2014/main" id="{7AD5EDEB-ADC4-B8A6-2EC2-49E36E2A01C9}"/>
              </a:ext>
            </a:extLst>
          </p:cNvPr>
          <p:cNvSpPr/>
          <p:nvPr/>
        </p:nvSpPr>
        <p:spPr>
          <a:xfrm>
            <a:off x="10502749" y="3548233"/>
            <a:ext cx="443527" cy="415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2" y="10800"/>
                </a:moveTo>
                <a:cubicBezTo>
                  <a:pt x="2202" y="15549"/>
                  <a:pt x="6051" y="19398"/>
                  <a:pt x="10800" y="19398"/>
                </a:cubicBezTo>
                <a:cubicBezTo>
                  <a:pt x="15549" y="19398"/>
                  <a:pt x="19398" y="15549"/>
                  <a:pt x="19398" y="10800"/>
                </a:cubicBezTo>
                <a:cubicBezTo>
                  <a:pt x="19398" y="6051"/>
                  <a:pt x="15549" y="2202"/>
                  <a:pt x="10800" y="2202"/>
                </a:cubicBezTo>
                <a:cubicBezTo>
                  <a:pt x="6051" y="2202"/>
                  <a:pt x="2202" y="6051"/>
                  <a:pt x="2202" y="1080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85;p38">
            <a:extLst>
              <a:ext uri="{FF2B5EF4-FFF2-40B4-BE49-F238E27FC236}">
                <a16:creationId xmlns:a16="http://schemas.microsoft.com/office/drawing/2014/main" id="{789014C1-7464-0AAA-6DF4-10CCE741E941}"/>
              </a:ext>
            </a:extLst>
          </p:cNvPr>
          <p:cNvSpPr/>
          <p:nvPr/>
        </p:nvSpPr>
        <p:spPr>
          <a:xfrm>
            <a:off x="10714583" y="3757115"/>
            <a:ext cx="1" cy="505705"/>
          </a:xfrm>
          <a:prstGeom prst="line">
            <a:avLst/>
          </a:prstGeom>
          <a:ln w="12700">
            <a:solidFill>
              <a:schemeClr val="accent1">
                <a:satOff val="-4409"/>
                <a:lumOff val="-10509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A5E8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A5E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B656A17-3C2F-1458-636F-BEBE68FF429C}"/>
              </a:ext>
            </a:extLst>
          </p:cNvPr>
          <p:cNvSpPr txBox="1"/>
          <p:nvPr/>
        </p:nvSpPr>
        <p:spPr>
          <a:xfrm>
            <a:off x="9920243" y="4242284"/>
            <a:ext cx="168634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DataViz Challenge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Calibri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2B66BD6-F91A-30A8-1C48-0BAABB57D155}"/>
              </a:ext>
            </a:extLst>
          </p:cNvPr>
          <p:cNvSpPr txBox="1"/>
          <p:nvPr/>
        </p:nvSpPr>
        <p:spPr>
          <a:xfrm>
            <a:off x="10531461" y="3291011"/>
            <a:ext cx="111744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Roboto Lt"/>
                <a:cs typeface="Times New Roman" panose="02020603050405020304" pitchFamily="18" charset="0"/>
                <a:sym typeface="Calibri"/>
              </a:rPr>
              <a:t>2023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 Lt"/>
              <a:cs typeface="Times New Roman" panose="02020603050405020304" pitchFamily="18" charset="0"/>
              <a:sym typeface="Share Tech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FCDBB89F-52C3-1CB5-C723-D19F9A2E6ED1}"/>
              </a:ext>
            </a:extLst>
          </p:cNvPr>
          <p:cNvSpPr txBox="1"/>
          <p:nvPr/>
        </p:nvSpPr>
        <p:spPr>
          <a:xfrm>
            <a:off x="6573963" y="5098379"/>
            <a:ext cx="328265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fr-FR" sz="1400" dirty="0"/>
              <a:t>Chronologie des évènements clés de la plateforme ZABAL</a:t>
            </a:r>
          </a:p>
        </p:txBody>
      </p:sp>
    </p:spTree>
    <p:extLst>
      <p:ext uri="{BB962C8B-B14F-4D97-AF65-F5344CB8AC3E}">
        <p14:creationId xmlns:p14="http://schemas.microsoft.com/office/powerpoint/2010/main" val="62973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58C44F-5AB9-4C93-90E1-0122D1A21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7" name="Image 4" descr="Image 4">
            <a:extLst>
              <a:ext uri="{FF2B5EF4-FFF2-40B4-BE49-F238E27FC236}">
                <a16:creationId xmlns:a16="http://schemas.microsoft.com/office/drawing/2014/main" id="{4CC44D8B-2B88-4AC6-9EE9-F3A2128B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3"/>
          <a:stretch/>
        </p:blipFill>
        <p:spPr>
          <a:xfrm>
            <a:off x="4888706" y="1588"/>
            <a:ext cx="7303294" cy="11794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DA142BB-4E38-4A68-81CB-54C9F5E0018E}"/>
              </a:ext>
            </a:extLst>
          </p:cNvPr>
          <p:cNvSpPr txBox="1">
            <a:spLocks/>
          </p:cNvSpPr>
          <p:nvPr/>
        </p:nvSpPr>
        <p:spPr>
          <a:xfrm>
            <a:off x="0" y="174050"/>
            <a:ext cx="8901113" cy="102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C5191A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ZABAL: Sa composition</a:t>
            </a:r>
          </a:p>
          <a:p>
            <a:r>
              <a:rPr lang="fr-FR" dirty="0"/>
              <a:t>Partie observatoire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638BDB7C-F473-DF41-50C9-5CC11175F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53" y="1308348"/>
            <a:ext cx="4028247" cy="537560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E41F1F9E-3B39-8C1D-03B3-00A2735E2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089" y="1406218"/>
            <a:ext cx="3594528" cy="53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58C44F-5AB9-4C93-90E1-0122D1A21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7" name="Image 4" descr="Image 4">
            <a:extLst>
              <a:ext uri="{FF2B5EF4-FFF2-40B4-BE49-F238E27FC236}">
                <a16:creationId xmlns:a16="http://schemas.microsoft.com/office/drawing/2014/main" id="{4CC44D8B-2B88-4AC6-9EE9-F3A2128B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3"/>
          <a:stretch/>
        </p:blipFill>
        <p:spPr>
          <a:xfrm>
            <a:off x="4888706" y="1588"/>
            <a:ext cx="7303294" cy="11794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DA142BB-4E38-4A68-81CB-54C9F5E0018E}"/>
              </a:ext>
            </a:extLst>
          </p:cNvPr>
          <p:cNvSpPr txBox="1">
            <a:spLocks/>
          </p:cNvSpPr>
          <p:nvPr/>
        </p:nvSpPr>
        <p:spPr>
          <a:xfrm>
            <a:off x="0" y="174050"/>
            <a:ext cx="8901113" cy="102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C5191A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Exemple d’observatoire :</a:t>
            </a:r>
          </a:p>
          <a:p>
            <a:r>
              <a:rPr lang="fr-FR" dirty="0"/>
              <a:t>L’AOP vin d’Irouléguy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56ED72-A79A-E94D-D54A-7CF2F90B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9" y="1431088"/>
            <a:ext cx="3569465" cy="53094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00F481-8436-6D73-365B-06878EEF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56" y="1696559"/>
            <a:ext cx="3445424" cy="5043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8ABD62-E76A-CC2F-4685-CE231B6F5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8" y="1696559"/>
            <a:ext cx="3241674" cy="5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58C44F-5AB9-4C93-90E1-0122D1A21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7" name="Image 4" descr="Image 4">
            <a:extLst>
              <a:ext uri="{FF2B5EF4-FFF2-40B4-BE49-F238E27FC236}">
                <a16:creationId xmlns:a16="http://schemas.microsoft.com/office/drawing/2014/main" id="{4CC44D8B-2B88-4AC6-9EE9-F3A2128B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3"/>
          <a:stretch/>
        </p:blipFill>
        <p:spPr>
          <a:xfrm>
            <a:off x="4888706" y="1588"/>
            <a:ext cx="7303294" cy="11794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DA142BB-4E38-4A68-81CB-54C9F5E0018E}"/>
              </a:ext>
            </a:extLst>
          </p:cNvPr>
          <p:cNvSpPr txBox="1">
            <a:spLocks/>
          </p:cNvSpPr>
          <p:nvPr/>
        </p:nvSpPr>
        <p:spPr>
          <a:xfrm>
            <a:off x="0" y="174050"/>
            <a:ext cx="8901113" cy="102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C5191A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Dataviz challenge</a:t>
            </a:r>
          </a:p>
        </p:txBody>
      </p:sp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B83E042D-5485-39D1-2116-0221BCC3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48224"/>
            <a:ext cx="5974823" cy="4225662"/>
          </a:xfrm>
          <a:prstGeom prst="rect">
            <a:avLst/>
          </a:prstGeom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7F68DDF7-44B5-BD99-9585-4FD5E2BE8F7B}"/>
              </a:ext>
            </a:extLst>
          </p:cNvPr>
          <p:cNvSpPr txBox="1"/>
          <p:nvPr/>
        </p:nvSpPr>
        <p:spPr>
          <a:xfrm>
            <a:off x="423333" y="1375212"/>
            <a:ext cx="5598776" cy="2739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rPr lang="fr-FR" sz="1800" dirty="0">
                <a:solidFill>
                  <a:schemeClr val="accent1">
                    <a:satOff val="-4409"/>
                    <a:lumOff val="-10509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Challenge </a:t>
            </a:r>
            <a:r>
              <a:rPr lang="fr-FR"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de visualisation </a:t>
            </a:r>
          </a:p>
          <a:p>
            <a:r>
              <a:rPr lang="fr-FR" sz="1400" dirty="0"/>
              <a:t>Sur </a:t>
            </a:r>
            <a:r>
              <a:rPr lang="fr-FR" sz="14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thème du Recensement Général Agricole 2020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Toute personne est invitée à aller sur la plateforme ZABAL, à télécharger les données du RGA 2020 et à proposer une infographie, un tableau de bord, un observatoire ou tout support sur le thème de l’agriculture basque et son évolution.</a:t>
            </a:r>
          </a:p>
          <a:p>
            <a:endParaRPr lang="fr-FR" sz="1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endParaRPr lang="fr-FR" sz="1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endParaRPr lang="fr-FR" sz="1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fr-FR" sz="1400" dirty="0">
                <a:hlinkClick r:id="rId4"/>
              </a:rPr>
              <a:t>https://zabal-agriculture.opendata-paysbasque.fr/pages/dataviz_challenge/</a:t>
            </a:r>
            <a:endParaRPr lang="fr-FR" sz="1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8956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58C44F-5AB9-4C93-90E1-0122D1A21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7" name="Image 4" descr="Image 4">
            <a:extLst>
              <a:ext uri="{FF2B5EF4-FFF2-40B4-BE49-F238E27FC236}">
                <a16:creationId xmlns:a16="http://schemas.microsoft.com/office/drawing/2014/main" id="{4CC44D8B-2B88-4AC6-9EE9-F3A2128B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3"/>
          <a:stretch/>
        </p:blipFill>
        <p:spPr>
          <a:xfrm>
            <a:off x="4888706" y="1588"/>
            <a:ext cx="7303294" cy="117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3">
            <a:extLst>
              <a:ext uri="{FF2B5EF4-FFF2-40B4-BE49-F238E27FC236}">
                <a16:creationId xmlns:a16="http://schemas.microsoft.com/office/drawing/2014/main" id="{B8796C03-B71E-0ECB-0208-FAB7C3BD8FE0}"/>
              </a:ext>
            </a:extLst>
          </p:cNvPr>
          <p:cNvSpPr txBox="1"/>
          <p:nvPr/>
        </p:nvSpPr>
        <p:spPr>
          <a:xfrm>
            <a:off x="2687834" y="1751352"/>
            <a:ext cx="863213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https://zabal-agriculture.opendata-paysbasque.fr/pages/accueil-zabal/</a:t>
            </a:r>
          </a:p>
        </p:txBody>
      </p:sp>
      <p:grpSp>
        <p:nvGrpSpPr>
          <p:cNvPr id="4" name="Groupe 5">
            <a:extLst>
              <a:ext uri="{FF2B5EF4-FFF2-40B4-BE49-F238E27FC236}">
                <a16:creationId xmlns:a16="http://schemas.microsoft.com/office/drawing/2014/main" id="{7EF78020-784C-9302-A0C6-58C567A6D60C}"/>
              </a:ext>
            </a:extLst>
          </p:cNvPr>
          <p:cNvGrpSpPr/>
          <p:nvPr/>
        </p:nvGrpSpPr>
        <p:grpSpPr>
          <a:xfrm>
            <a:off x="2968951" y="2446128"/>
            <a:ext cx="6254101" cy="3765317"/>
            <a:chOff x="0" y="48"/>
            <a:chExt cx="6254100" cy="3765315"/>
          </a:xfrm>
        </p:grpSpPr>
        <p:grpSp>
          <p:nvGrpSpPr>
            <p:cNvPr id="5" name="Google Shape;1759;p68">
              <a:extLst>
                <a:ext uri="{FF2B5EF4-FFF2-40B4-BE49-F238E27FC236}">
                  <a16:creationId xmlns:a16="http://schemas.microsoft.com/office/drawing/2014/main" id="{C2F923B6-F0ED-24F0-39FF-25E17A69B4E8}"/>
                </a:ext>
              </a:extLst>
            </p:cNvPr>
            <p:cNvGrpSpPr/>
            <p:nvPr/>
          </p:nvGrpSpPr>
          <p:grpSpPr>
            <a:xfrm>
              <a:off x="-1" y="48"/>
              <a:ext cx="6254102" cy="3765317"/>
              <a:chOff x="0" y="48"/>
              <a:chExt cx="6254100" cy="3765315"/>
            </a:xfrm>
          </p:grpSpPr>
          <p:sp>
            <p:nvSpPr>
              <p:cNvPr id="12" name="Google Shape;1760;p68">
                <a:extLst>
                  <a:ext uri="{FF2B5EF4-FFF2-40B4-BE49-F238E27FC236}">
                    <a16:creationId xmlns:a16="http://schemas.microsoft.com/office/drawing/2014/main" id="{565A69E2-C999-11A8-843D-5039155B8DC0}"/>
                  </a:ext>
                </a:extLst>
              </p:cNvPr>
              <p:cNvSpPr/>
              <p:nvPr/>
            </p:nvSpPr>
            <p:spPr>
              <a:xfrm>
                <a:off x="213743" y="156888"/>
                <a:ext cx="5831808" cy="2816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3" y="191"/>
                    </a:moveTo>
                    <a:lnTo>
                      <a:pt x="21483" y="21408"/>
                    </a:lnTo>
                    <a:lnTo>
                      <a:pt x="117" y="21408"/>
                    </a:lnTo>
                    <a:lnTo>
                      <a:pt x="117" y="191"/>
                    </a:lnTo>
                    <a:close/>
                    <a:moveTo>
                      <a:pt x="59" y="0"/>
                    </a:moveTo>
                    <a:cubicBezTo>
                      <a:pt x="26" y="0"/>
                      <a:pt x="0" y="43"/>
                      <a:pt x="0" y="96"/>
                    </a:cubicBezTo>
                    <a:lnTo>
                      <a:pt x="0" y="21504"/>
                    </a:lnTo>
                    <a:cubicBezTo>
                      <a:pt x="0" y="21557"/>
                      <a:pt x="26" y="21600"/>
                      <a:pt x="59" y="21600"/>
                    </a:cubicBezTo>
                    <a:lnTo>
                      <a:pt x="21542" y="21600"/>
                    </a:lnTo>
                    <a:cubicBezTo>
                      <a:pt x="21574" y="21600"/>
                      <a:pt x="21600" y="21557"/>
                      <a:pt x="21600" y="21504"/>
                    </a:cubicBezTo>
                    <a:lnTo>
                      <a:pt x="21600" y="96"/>
                    </a:lnTo>
                    <a:cubicBezTo>
                      <a:pt x="21600" y="43"/>
                      <a:pt x="21574" y="0"/>
                      <a:pt x="21542" y="0"/>
                    </a:cubicBezTo>
                    <a:close/>
                  </a:path>
                </a:pathLst>
              </a:custGeom>
              <a:solidFill>
                <a:srgbClr val="AE1E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1761;p68">
                <a:extLst>
                  <a:ext uri="{FF2B5EF4-FFF2-40B4-BE49-F238E27FC236}">
                    <a16:creationId xmlns:a16="http://schemas.microsoft.com/office/drawing/2014/main" id="{5EE34A56-3E9E-2C43-085D-468F6FC9D128}"/>
                  </a:ext>
                </a:extLst>
              </p:cNvPr>
              <p:cNvSpPr/>
              <p:nvPr/>
            </p:nvSpPr>
            <p:spPr>
              <a:xfrm>
                <a:off x="2046564" y="3117555"/>
                <a:ext cx="2156134" cy="647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extrusionOk="0">
                    <a:moveTo>
                      <a:pt x="17207" y="0"/>
                    </a:moveTo>
                    <a:cubicBezTo>
                      <a:pt x="17147" y="0"/>
                      <a:pt x="17097" y="55"/>
                      <a:pt x="17058" y="164"/>
                    </a:cubicBezTo>
                    <a:cubicBezTo>
                      <a:pt x="16971" y="407"/>
                      <a:pt x="16971" y="819"/>
                      <a:pt x="17058" y="1798"/>
                    </a:cubicBezTo>
                    <a:cubicBezTo>
                      <a:pt x="17090" y="2161"/>
                      <a:pt x="17128" y="2655"/>
                      <a:pt x="17172" y="3231"/>
                    </a:cubicBezTo>
                    <a:cubicBezTo>
                      <a:pt x="17356" y="5654"/>
                      <a:pt x="17635" y="9313"/>
                      <a:pt x="18108" y="11545"/>
                    </a:cubicBezTo>
                    <a:cubicBezTo>
                      <a:pt x="18562" y="13691"/>
                      <a:pt x="19442" y="15719"/>
                      <a:pt x="20084" y="17203"/>
                    </a:cubicBezTo>
                    <a:cubicBezTo>
                      <a:pt x="20272" y="17638"/>
                      <a:pt x="20436" y="18016"/>
                      <a:pt x="20557" y="18326"/>
                    </a:cubicBezTo>
                    <a:cubicBezTo>
                      <a:pt x="20885" y="19164"/>
                      <a:pt x="21088" y="19341"/>
                      <a:pt x="21199" y="19434"/>
                    </a:cubicBezTo>
                    <a:cubicBezTo>
                      <a:pt x="21207" y="19440"/>
                      <a:pt x="21215" y="19448"/>
                      <a:pt x="21223" y="19455"/>
                    </a:cubicBezTo>
                    <a:cubicBezTo>
                      <a:pt x="21242" y="19707"/>
                      <a:pt x="21252" y="19994"/>
                      <a:pt x="21197" y="20212"/>
                    </a:cubicBezTo>
                    <a:cubicBezTo>
                      <a:pt x="21144" y="20420"/>
                      <a:pt x="21035" y="20566"/>
                      <a:pt x="20872" y="20650"/>
                    </a:cubicBezTo>
                    <a:cubicBezTo>
                      <a:pt x="20700" y="20740"/>
                      <a:pt x="20505" y="20769"/>
                      <a:pt x="20268" y="20769"/>
                    </a:cubicBezTo>
                    <a:cubicBezTo>
                      <a:pt x="20072" y="20769"/>
                      <a:pt x="19846" y="20748"/>
                      <a:pt x="19578" y="20725"/>
                    </a:cubicBezTo>
                    <a:cubicBezTo>
                      <a:pt x="19184" y="20688"/>
                      <a:pt x="18692" y="20643"/>
                      <a:pt x="18068" y="20643"/>
                    </a:cubicBezTo>
                    <a:lnTo>
                      <a:pt x="5372" y="20643"/>
                    </a:lnTo>
                    <a:cubicBezTo>
                      <a:pt x="4761" y="20643"/>
                      <a:pt x="4171" y="20650"/>
                      <a:pt x="3625" y="20659"/>
                    </a:cubicBezTo>
                    <a:cubicBezTo>
                      <a:pt x="3173" y="20666"/>
                      <a:pt x="2750" y="20672"/>
                      <a:pt x="2371" y="20672"/>
                    </a:cubicBezTo>
                    <a:cubicBezTo>
                      <a:pt x="1939" y="20672"/>
                      <a:pt x="1565" y="20664"/>
                      <a:pt x="1274" y="20643"/>
                    </a:cubicBezTo>
                    <a:lnTo>
                      <a:pt x="1086" y="20629"/>
                    </a:lnTo>
                    <a:cubicBezTo>
                      <a:pt x="428" y="20580"/>
                      <a:pt x="425" y="20572"/>
                      <a:pt x="345" y="20371"/>
                    </a:cubicBezTo>
                    <a:cubicBezTo>
                      <a:pt x="318" y="20305"/>
                      <a:pt x="315" y="20259"/>
                      <a:pt x="315" y="20215"/>
                    </a:cubicBezTo>
                    <a:cubicBezTo>
                      <a:pt x="315" y="20119"/>
                      <a:pt x="337" y="19833"/>
                      <a:pt x="554" y="19251"/>
                    </a:cubicBezTo>
                    <a:cubicBezTo>
                      <a:pt x="674" y="18931"/>
                      <a:pt x="884" y="18574"/>
                      <a:pt x="1126" y="18160"/>
                    </a:cubicBezTo>
                    <a:cubicBezTo>
                      <a:pt x="1469" y="17573"/>
                      <a:pt x="1897" y="16842"/>
                      <a:pt x="2239" y="15904"/>
                    </a:cubicBezTo>
                    <a:lnTo>
                      <a:pt x="2444" y="15348"/>
                    </a:lnTo>
                    <a:cubicBezTo>
                      <a:pt x="2972" y="13921"/>
                      <a:pt x="3629" y="12149"/>
                      <a:pt x="3984" y="9784"/>
                    </a:cubicBezTo>
                    <a:cubicBezTo>
                      <a:pt x="4278" y="7825"/>
                      <a:pt x="4425" y="4350"/>
                      <a:pt x="4523" y="2049"/>
                    </a:cubicBezTo>
                    <a:cubicBezTo>
                      <a:pt x="4557" y="1246"/>
                      <a:pt x="4587" y="552"/>
                      <a:pt x="4613" y="140"/>
                    </a:cubicBezTo>
                    <a:lnTo>
                      <a:pt x="4302" y="0"/>
                    </a:lnTo>
                    <a:cubicBezTo>
                      <a:pt x="4274" y="433"/>
                      <a:pt x="4246" y="1106"/>
                      <a:pt x="4209" y="1957"/>
                    </a:cubicBezTo>
                    <a:cubicBezTo>
                      <a:pt x="4113" y="4215"/>
                      <a:pt x="3969" y="7624"/>
                      <a:pt x="3691" y="9480"/>
                    </a:cubicBezTo>
                    <a:cubicBezTo>
                      <a:pt x="3360" y="11688"/>
                      <a:pt x="2753" y="13325"/>
                      <a:pt x="2219" y="14767"/>
                    </a:cubicBezTo>
                    <a:lnTo>
                      <a:pt x="2011" y="15330"/>
                    </a:lnTo>
                    <a:cubicBezTo>
                      <a:pt x="1694" y="16198"/>
                      <a:pt x="1302" y="16869"/>
                      <a:pt x="955" y="17462"/>
                    </a:cubicBezTo>
                    <a:cubicBezTo>
                      <a:pt x="696" y="17903"/>
                      <a:pt x="473" y="18282"/>
                      <a:pt x="331" y="18667"/>
                    </a:cubicBezTo>
                    <a:cubicBezTo>
                      <a:pt x="102" y="19278"/>
                      <a:pt x="-3" y="19773"/>
                      <a:pt x="0" y="20227"/>
                    </a:cubicBezTo>
                    <a:cubicBezTo>
                      <a:pt x="1" y="20506"/>
                      <a:pt x="45" y="20762"/>
                      <a:pt x="126" y="20970"/>
                    </a:cubicBezTo>
                    <a:cubicBezTo>
                      <a:pt x="298" y="21402"/>
                      <a:pt x="370" y="21407"/>
                      <a:pt x="1078" y="21460"/>
                    </a:cubicBezTo>
                    <a:lnTo>
                      <a:pt x="1264" y="21475"/>
                    </a:lnTo>
                    <a:cubicBezTo>
                      <a:pt x="1553" y="21495"/>
                      <a:pt x="1920" y="21504"/>
                      <a:pt x="2344" y="21504"/>
                    </a:cubicBezTo>
                    <a:cubicBezTo>
                      <a:pt x="2731" y="21504"/>
                      <a:pt x="3164" y="21497"/>
                      <a:pt x="3628" y="21491"/>
                    </a:cubicBezTo>
                    <a:cubicBezTo>
                      <a:pt x="4172" y="21481"/>
                      <a:pt x="4763" y="21475"/>
                      <a:pt x="5373" y="21475"/>
                    </a:cubicBezTo>
                    <a:lnTo>
                      <a:pt x="18068" y="21475"/>
                    </a:lnTo>
                    <a:cubicBezTo>
                      <a:pt x="18686" y="21475"/>
                      <a:pt x="19175" y="21518"/>
                      <a:pt x="19567" y="21553"/>
                    </a:cubicBezTo>
                    <a:cubicBezTo>
                      <a:pt x="19838" y="21581"/>
                      <a:pt x="20068" y="21600"/>
                      <a:pt x="20271" y="21600"/>
                    </a:cubicBezTo>
                    <a:cubicBezTo>
                      <a:pt x="20526" y="21600"/>
                      <a:pt x="20738" y="21568"/>
                      <a:pt x="20932" y="21465"/>
                    </a:cubicBezTo>
                    <a:cubicBezTo>
                      <a:pt x="21181" y="21338"/>
                      <a:pt x="21358" y="21071"/>
                      <a:pt x="21459" y="20674"/>
                    </a:cubicBezTo>
                    <a:cubicBezTo>
                      <a:pt x="21597" y="20129"/>
                      <a:pt x="21548" y="19501"/>
                      <a:pt x="21529" y="19265"/>
                    </a:cubicBezTo>
                    <a:cubicBezTo>
                      <a:pt x="21494" y="18816"/>
                      <a:pt x="21380" y="18717"/>
                      <a:pt x="21296" y="18643"/>
                    </a:cubicBezTo>
                    <a:cubicBezTo>
                      <a:pt x="21205" y="18566"/>
                      <a:pt x="21052" y="18434"/>
                      <a:pt x="20776" y="17729"/>
                    </a:cubicBezTo>
                    <a:cubicBezTo>
                      <a:pt x="20651" y="17413"/>
                      <a:pt x="20483" y="17022"/>
                      <a:pt x="20291" y="16578"/>
                    </a:cubicBezTo>
                    <a:cubicBezTo>
                      <a:pt x="19666" y="15135"/>
                      <a:pt x="18810" y="13159"/>
                      <a:pt x="18383" y="11141"/>
                    </a:cubicBezTo>
                    <a:cubicBezTo>
                      <a:pt x="17935" y="9023"/>
                      <a:pt x="17651" y="5297"/>
                      <a:pt x="17481" y="3070"/>
                    </a:cubicBezTo>
                    <a:cubicBezTo>
                      <a:pt x="17437" y="2480"/>
                      <a:pt x="17398" y="1980"/>
                      <a:pt x="17365" y="1608"/>
                    </a:cubicBezTo>
                    <a:cubicBezTo>
                      <a:pt x="17329" y="1204"/>
                      <a:pt x="17315" y="962"/>
                      <a:pt x="17311" y="820"/>
                    </a:cubicBezTo>
                    <a:cubicBezTo>
                      <a:pt x="17327" y="804"/>
                      <a:pt x="17344" y="782"/>
                      <a:pt x="17357" y="753"/>
                    </a:cubicBezTo>
                    <a:lnTo>
                      <a:pt x="17428" y="431"/>
                    </a:lnTo>
                    <a:lnTo>
                      <a:pt x="17250" y="376"/>
                    </a:lnTo>
                    <a:lnTo>
                      <a:pt x="17167" y="90"/>
                    </a:lnTo>
                    <a:cubicBezTo>
                      <a:pt x="17193" y="39"/>
                      <a:pt x="17223" y="13"/>
                      <a:pt x="17255" y="13"/>
                    </a:cubicBezTo>
                    <a:cubicBezTo>
                      <a:pt x="17256" y="13"/>
                      <a:pt x="17257" y="13"/>
                      <a:pt x="17259" y="13"/>
                    </a:cubicBezTo>
                    <a:cubicBezTo>
                      <a:pt x="17241" y="5"/>
                      <a:pt x="17224" y="0"/>
                      <a:pt x="17207" y="0"/>
                    </a:cubicBezTo>
                    <a:close/>
                  </a:path>
                </a:pathLst>
              </a:custGeom>
              <a:solidFill>
                <a:srgbClr val="AE1E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1762;p68">
                <a:extLst>
                  <a:ext uri="{FF2B5EF4-FFF2-40B4-BE49-F238E27FC236}">
                    <a16:creationId xmlns:a16="http://schemas.microsoft.com/office/drawing/2014/main" id="{1EB04D7C-A1E3-ECD0-7986-5B407960EE73}"/>
                  </a:ext>
                </a:extLst>
              </p:cNvPr>
              <p:cNvSpPr/>
              <p:nvPr/>
            </p:nvSpPr>
            <p:spPr>
              <a:xfrm>
                <a:off x="-1" y="48"/>
                <a:ext cx="6254102" cy="3132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1" y="171"/>
                    </a:moveTo>
                    <a:cubicBezTo>
                      <a:pt x="21281" y="171"/>
                      <a:pt x="21491" y="503"/>
                      <a:pt x="21491" y="912"/>
                    </a:cubicBezTo>
                    <a:lnTo>
                      <a:pt x="21491" y="20688"/>
                    </a:lnTo>
                    <a:cubicBezTo>
                      <a:pt x="21491" y="21096"/>
                      <a:pt x="21280" y="21428"/>
                      <a:pt x="21021" y="21428"/>
                    </a:cubicBezTo>
                    <a:lnTo>
                      <a:pt x="579" y="21428"/>
                    </a:lnTo>
                    <a:cubicBezTo>
                      <a:pt x="320" y="21428"/>
                      <a:pt x="110" y="21096"/>
                      <a:pt x="109" y="20688"/>
                    </a:cubicBezTo>
                    <a:lnTo>
                      <a:pt x="109" y="912"/>
                    </a:lnTo>
                    <a:cubicBezTo>
                      <a:pt x="110" y="504"/>
                      <a:pt x="320" y="172"/>
                      <a:pt x="579" y="171"/>
                    </a:cubicBezTo>
                    <a:close/>
                    <a:moveTo>
                      <a:pt x="579" y="0"/>
                    </a:moveTo>
                    <a:cubicBezTo>
                      <a:pt x="260" y="0"/>
                      <a:pt x="0" y="408"/>
                      <a:pt x="0" y="912"/>
                    </a:cubicBezTo>
                    <a:lnTo>
                      <a:pt x="0" y="20688"/>
                    </a:lnTo>
                    <a:cubicBezTo>
                      <a:pt x="0" y="21191"/>
                      <a:pt x="260" y="21600"/>
                      <a:pt x="579" y="21600"/>
                    </a:cubicBezTo>
                    <a:lnTo>
                      <a:pt x="21021" y="21600"/>
                    </a:lnTo>
                    <a:cubicBezTo>
                      <a:pt x="21340" y="21600"/>
                      <a:pt x="21600" y="21191"/>
                      <a:pt x="21600" y="20688"/>
                    </a:cubicBezTo>
                    <a:lnTo>
                      <a:pt x="21600" y="912"/>
                    </a:lnTo>
                    <a:cubicBezTo>
                      <a:pt x="21600" y="408"/>
                      <a:pt x="21341" y="0"/>
                      <a:pt x="21021" y="0"/>
                    </a:cubicBezTo>
                    <a:close/>
                  </a:path>
                </a:pathLst>
              </a:custGeom>
              <a:solidFill>
                <a:srgbClr val="AE1E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1763;p68">
                <a:extLst>
                  <a:ext uri="{FF2B5EF4-FFF2-40B4-BE49-F238E27FC236}">
                    <a16:creationId xmlns:a16="http://schemas.microsoft.com/office/drawing/2014/main" id="{69221AA8-DBFC-5B22-675A-1FC4671F5C19}"/>
                  </a:ext>
                </a:extLst>
              </p:cNvPr>
              <p:cNvSpPr/>
              <p:nvPr/>
            </p:nvSpPr>
            <p:spPr>
              <a:xfrm>
                <a:off x="42284" y="33856"/>
                <a:ext cx="6169532" cy="3064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2" y="176"/>
                    </a:moveTo>
                    <a:cubicBezTo>
                      <a:pt x="21316" y="176"/>
                      <a:pt x="21489" y="451"/>
                      <a:pt x="21489" y="791"/>
                    </a:cubicBezTo>
                    <a:lnTo>
                      <a:pt x="21489" y="20809"/>
                    </a:lnTo>
                    <a:cubicBezTo>
                      <a:pt x="21489" y="21149"/>
                      <a:pt x="21316" y="21424"/>
                      <a:pt x="21102" y="21425"/>
                    </a:cubicBezTo>
                    <a:lnTo>
                      <a:pt x="498" y="21425"/>
                    </a:lnTo>
                    <a:cubicBezTo>
                      <a:pt x="284" y="21424"/>
                      <a:pt x="111" y="21149"/>
                      <a:pt x="111" y="20809"/>
                    </a:cubicBezTo>
                    <a:lnTo>
                      <a:pt x="111" y="791"/>
                    </a:lnTo>
                    <a:cubicBezTo>
                      <a:pt x="111" y="451"/>
                      <a:pt x="284" y="176"/>
                      <a:pt x="498" y="176"/>
                    </a:cubicBezTo>
                    <a:close/>
                    <a:moveTo>
                      <a:pt x="498" y="0"/>
                    </a:moveTo>
                    <a:cubicBezTo>
                      <a:pt x="223" y="0"/>
                      <a:pt x="0" y="354"/>
                      <a:pt x="0" y="791"/>
                    </a:cubicBezTo>
                    <a:lnTo>
                      <a:pt x="0" y="20809"/>
                    </a:lnTo>
                    <a:cubicBezTo>
                      <a:pt x="0" y="21246"/>
                      <a:pt x="223" y="21599"/>
                      <a:pt x="498" y="21600"/>
                    </a:cubicBezTo>
                    <a:lnTo>
                      <a:pt x="21102" y="21600"/>
                    </a:lnTo>
                    <a:cubicBezTo>
                      <a:pt x="21377" y="21599"/>
                      <a:pt x="21600" y="21246"/>
                      <a:pt x="21600" y="20809"/>
                    </a:cubicBezTo>
                    <a:lnTo>
                      <a:pt x="21600" y="791"/>
                    </a:lnTo>
                    <a:cubicBezTo>
                      <a:pt x="21600" y="354"/>
                      <a:pt x="21377" y="0"/>
                      <a:pt x="21102" y="0"/>
                    </a:cubicBezTo>
                    <a:close/>
                  </a:path>
                </a:pathLst>
              </a:custGeom>
              <a:solidFill>
                <a:srgbClr val="AE1E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1764;p68">
                <a:extLst>
                  <a:ext uri="{FF2B5EF4-FFF2-40B4-BE49-F238E27FC236}">
                    <a16:creationId xmlns:a16="http://schemas.microsoft.com/office/drawing/2014/main" id="{17CAFC9A-FA9D-9C90-41E4-A1EE5F8CD4C1}"/>
                  </a:ext>
                </a:extLst>
              </p:cNvPr>
              <p:cNvSpPr/>
              <p:nvPr/>
            </p:nvSpPr>
            <p:spPr>
              <a:xfrm>
                <a:off x="2085005" y="3693165"/>
                <a:ext cx="209411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1765;p68">
                <a:extLst>
                  <a:ext uri="{FF2B5EF4-FFF2-40B4-BE49-F238E27FC236}">
                    <a16:creationId xmlns:a16="http://schemas.microsoft.com/office/drawing/2014/main" id="{F062B15A-BEF9-F919-3636-E572FD9D353D}"/>
                  </a:ext>
                </a:extLst>
              </p:cNvPr>
              <p:cNvSpPr/>
              <p:nvPr/>
            </p:nvSpPr>
            <p:spPr>
              <a:xfrm>
                <a:off x="2084883" y="3680722"/>
                <a:ext cx="2094233" cy="24839"/>
              </a:xfrm>
              <a:prstGeom prst="rect">
                <a:avLst/>
              </a:prstGeom>
              <a:solidFill>
                <a:srgbClr val="AE1E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" name="Image 4">
              <a:extLst>
                <a:ext uri="{FF2B5EF4-FFF2-40B4-BE49-F238E27FC236}">
                  <a16:creationId xmlns:a16="http://schemas.microsoft.com/office/drawing/2014/main" id="{D2463DBB-5F75-D31D-A1AA-F05E4FD6BD0D}"/>
                </a:ext>
              </a:extLst>
            </p:cNvPr>
            <p:cNvGrpSpPr/>
            <p:nvPr/>
          </p:nvGrpSpPr>
          <p:grpSpPr>
            <a:xfrm>
              <a:off x="250462" y="185578"/>
              <a:ext cx="5751052" cy="2711568"/>
              <a:chOff x="0" y="0"/>
              <a:chExt cx="5751050" cy="2711566"/>
            </a:xfrm>
          </p:grpSpPr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BC609E27-7093-F6DB-885D-09E0CF2379DE}"/>
                  </a:ext>
                </a:extLst>
              </p:cNvPr>
              <p:cNvSpPr/>
              <p:nvPr/>
            </p:nvSpPr>
            <p:spPr>
              <a:xfrm>
                <a:off x="0" y="0"/>
                <a:ext cx="5751051" cy="271156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11" name="image12.png" descr="image12.png">
                <a:extLst>
                  <a:ext uri="{FF2B5EF4-FFF2-40B4-BE49-F238E27FC236}">
                    <a16:creationId xmlns:a16="http://schemas.microsoft.com/office/drawing/2014/main" id="{6DB29319-B1E8-B24C-53A2-4B30F69DF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36" b="7848"/>
              <a:stretch>
                <a:fillRect/>
              </a:stretch>
            </p:blipFill>
            <p:spPr>
              <a:xfrm>
                <a:off x="-1" y="-1"/>
                <a:ext cx="5751052" cy="27115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1C0D536F-75CB-BDF9-79CF-BE03F2E45BE2}"/>
              </a:ext>
            </a:extLst>
          </p:cNvPr>
          <p:cNvSpPr txBox="1">
            <a:spLocks/>
          </p:cNvSpPr>
          <p:nvPr/>
        </p:nvSpPr>
        <p:spPr>
          <a:xfrm>
            <a:off x="0" y="174050"/>
            <a:ext cx="8901113" cy="102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C5191A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Lien de la plateforme ZABAL</a:t>
            </a:r>
          </a:p>
        </p:txBody>
      </p:sp>
    </p:spTree>
    <p:extLst>
      <p:ext uri="{BB962C8B-B14F-4D97-AF65-F5344CB8AC3E}">
        <p14:creationId xmlns:p14="http://schemas.microsoft.com/office/powerpoint/2010/main" val="3992910104"/>
      </p:ext>
    </p:extLst>
  </p:cSld>
  <p:clrMapOvr>
    <a:masterClrMapping/>
  </p:clrMapOvr>
</p:sld>
</file>

<file path=ppt/theme/theme1.xml><?xml version="1.0" encoding="utf-8"?>
<a:theme xmlns:a="http://schemas.openxmlformats.org/drawingml/2006/main" name="titre 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xte colon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bleu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re rou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nd rou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e image angle blan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e image à gau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xte vague ble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xte image angle blanc colon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xte angles rou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27006</TotalTime>
  <Words>226</Words>
  <Application>Microsoft Office PowerPoint</Application>
  <PresentationFormat>Grand écran</PresentationFormat>
  <Paragraphs>53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6</vt:i4>
      </vt:variant>
    </vt:vector>
  </HeadingPairs>
  <TitlesOfParts>
    <vt:vector size="28" baseType="lpstr">
      <vt:lpstr>Arial</vt:lpstr>
      <vt:lpstr>Calibri</vt:lpstr>
      <vt:lpstr>Calibri Light</vt:lpstr>
      <vt:lpstr>DMSans</vt:lpstr>
      <vt:lpstr>Fira Sans Condensed Light</vt:lpstr>
      <vt:lpstr>Gotham Bold</vt:lpstr>
      <vt:lpstr>Helvetica</vt:lpstr>
      <vt:lpstr>Proxima Nova</vt:lpstr>
      <vt:lpstr>Proxima Nova Extrabold</vt:lpstr>
      <vt:lpstr>Proxima Nova Medium</vt:lpstr>
      <vt:lpstr>Roboto Lt</vt:lpstr>
      <vt:lpstr>Share Tech</vt:lpstr>
      <vt:lpstr>titre bleu</vt:lpstr>
      <vt:lpstr>titre bleu image</vt:lpstr>
      <vt:lpstr>titre rouge image</vt:lpstr>
      <vt:lpstr>fond rouge</vt:lpstr>
      <vt:lpstr>texte image angle blanc</vt:lpstr>
      <vt:lpstr>texte image à gauche</vt:lpstr>
      <vt:lpstr>texte vague bleue</vt:lpstr>
      <vt:lpstr>texte image angle blanc colonnes</vt:lpstr>
      <vt:lpstr>texte angles rouge</vt:lpstr>
      <vt:lpstr>texte colonnes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Marie DUCOURAU</cp:lastModifiedBy>
  <cp:revision>252</cp:revision>
  <dcterms:created xsi:type="dcterms:W3CDTF">2021-10-19T15:22:10Z</dcterms:created>
  <dcterms:modified xsi:type="dcterms:W3CDTF">2023-06-13T14:22:33Z</dcterms:modified>
</cp:coreProperties>
</file>