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5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5" r:id="rId25"/>
    <p:sldId id="296" r:id="rId26"/>
    <p:sldId id="297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</p:sldIdLst>
  <p:sldSz cx="12192000" cy="6858000"/>
  <p:notesSz cx="6858000" cy="9144000"/>
  <p:embeddedFontLst>
    <p:embeddedFont>
      <p:font typeface="Open Sans" panose="020B060402020202020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ip9YXHSHAx7Sj60/XxuyTBc2ZD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63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b2da91ca02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b2da91ca02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aa2b2ebde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aa2b2ebde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b2da91ca02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b2da91ca02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a2b2ebd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a2b2ebd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a2b2ebde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a2b2ebde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b2da91ca02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b2da91ca02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2da91ca02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b2da91ca02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2da91ca02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b2da91ca02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2da91ca02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b2da91ca02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2da91ca02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2da91ca02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2da91ca02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b2da91ca02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b2da91ca02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b2da91ca02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b2da91ca02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b2da91ca02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2da91ca02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b2da91ca02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2da91ca02_0_539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90" name="Google Shape;90;gb2da91ca02_0_539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91" name="Google Shape;91;gb2da91ca02_0_5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2da91ca02_0_54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4" name="Google Shape;94;gb2da91ca02_0_5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2da91ca02_0_54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b2da91ca02_0_54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gb2da91ca02_0_54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2da91ca02_0_55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b2da91ca02_0_55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2" name="Google Shape;102;gb2da91ca02_0_550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3" name="Google Shape;103;gb2da91ca02_0_55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2da91ca02_0_55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b2da91ca02_0_55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2da91ca02_0_55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09" name="Google Shape;109;gb2da91ca02_0_55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0" name="Google Shape;110;gb2da91ca02_0_5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2da91ca02_0_562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3" name="Google Shape;113;gb2da91ca02_0_56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2da91ca02_0_56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b2da91ca02_0_565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17" name="Google Shape;117;gb2da91ca02_0_565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8" name="Google Shape;118;gb2da91ca02_0_565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gb2da91ca02_0_5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2da91ca02_0_571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22" name="Google Shape;122;gb2da91ca02_0_57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2da91ca02_0_574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5" name="Google Shape;125;gb2da91ca02_0_574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gb2da91ca02_0_57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2da91ca02_0_57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2da91ca02_0_53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gb2da91ca02_0_53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gb2da91ca02_0_53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innovation-secours.idhall.com/" TargetMode="External"/><Relationship Id="rId3" Type="http://schemas.openxmlformats.org/officeDocument/2006/relationships/image" Target="../media/image17.png"/><Relationship Id="rId7" Type="http://schemas.openxmlformats.org/officeDocument/2006/relationships/slide" Target="slide3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34.xml"/><Relationship Id="rId10" Type="http://schemas.openxmlformats.org/officeDocument/2006/relationships/image" Target="../media/image16.jpg"/><Relationship Id="rId4" Type="http://schemas.openxmlformats.org/officeDocument/2006/relationships/slide" Target="slide31.xm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cebook.com/sdis77" TargetMode="External"/><Relationship Id="rId4" Type="http://schemas.openxmlformats.org/officeDocument/2006/relationships/hyperlink" Target="http://www.sdis77.fr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7.png"/><Relationship Id="rId7" Type="http://schemas.openxmlformats.org/officeDocument/2006/relationships/slide" Target="slide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novation-secours.idhall.com/" TargetMode="External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7.png"/><Relationship Id="rId7" Type="http://schemas.openxmlformats.org/officeDocument/2006/relationships/slide" Target="slide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slide" Target="slide22.xml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slide" Target="slide22.xm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slide" Target="slide22.xml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1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hyperlink" Target="https://innovation-secours.idhall.com/" TargetMode="External"/><Relationship Id="rId4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"/>
          <p:cNvSpPr txBox="1"/>
          <p:nvPr/>
        </p:nvSpPr>
        <p:spPr>
          <a:xfrm>
            <a:off x="118809" y="5331553"/>
            <a:ext cx="16738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Groupement Nord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 txBox="1"/>
          <p:nvPr/>
        </p:nvSpPr>
        <p:spPr>
          <a:xfrm>
            <a:off x="108481" y="6116929"/>
            <a:ext cx="152474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dk1"/>
                </a:solidFill>
              </a:rPr>
              <a:t>Janvier 2021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5" y="115665"/>
            <a:ext cx="1643622" cy="1404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5767" y="0"/>
            <a:ext cx="969798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b2da91ca02_0_387"/>
          <p:cNvSpPr txBox="1">
            <a:spLocks noGrp="1"/>
          </p:cNvSpPr>
          <p:nvPr>
            <p:ph type="title"/>
          </p:nvPr>
        </p:nvSpPr>
        <p:spPr>
          <a:xfrm>
            <a:off x="2269133" y="339367"/>
            <a:ext cx="9871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Innovation</a:t>
            </a:r>
            <a:endParaRPr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1" name="Google Shape;251;gb2da91ca02_0_3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34" y="6334214"/>
            <a:ext cx="1049733" cy="3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b2da91ca02_0_3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01" y="6136680"/>
            <a:ext cx="1049733" cy="31492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b2da91ca02_0_387"/>
          <p:cNvSpPr/>
          <p:nvPr/>
        </p:nvSpPr>
        <p:spPr>
          <a:xfrm>
            <a:off x="167" y="0"/>
            <a:ext cx="1905300" cy="6858000"/>
          </a:xfrm>
          <a:prstGeom prst="rect">
            <a:avLst/>
          </a:prstGeom>
          <a:solidFill>
            <a:srgbClr val="110E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4" name="Google Shape;254;gb2da91ca02_0_3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01" y="6136680"/>
            <a:ext cx="1049733" cy="3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b2da91ca02_0_387" title="ligne courte"/>
          <p:cNvPicPr preferRelativeResize="0"/>
          <p:nvPr/>
        </p:nvPicPr>
        <p:blipFill rotWithShape="1">
          <a:blip r:embed="rId4">
            <a:alphaModFix/>
          </a:blip>
          <a:srcRect l="14355" r="14363"/>
          <a:stretch/>
        </p:blipFill>
        <p:spPr>
          <a:xfrm>
            <a:off x="2112667" y="1153533"/>
            <a:ext cx="596900" cy="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b2da91ca02_0_387"/>
          <p:cNvSpPr txBox="1">
            <a:spLocks noGrp="1"/>
          </p:cNvSpPr>
          <p:nvPr>
            <p:ph type="body" idx="1"/>
          </p:nvPr>
        </p:nvSpPr>
        <p:spPr>
          <a:xfrm>
            <a:off x="2025567" y="1581467"/>
            <a:ext cx="980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 b="1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“ L’innovation n’est pas un flash de génie.</a:t>
            </a:r>
            <a:endParaRPr sz="2500"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fr-FR" sz="2500" b="1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C’est un travail difficile.</a:t>
            </a:r>
            <a:endParaRPr sz="2500"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fr-FR" sz="2500" b="1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Et ce travail devrait être organisé comme une activité régulière de chaque unité de l’organisation, et ce à chaque niveau du management.”</a:t>
            </a:r>
            <a:endParaRPr sz="2500"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fr-FR" sz="2300" b="1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Peter DRUCKER</a:t>
            </a:r>
            <a:r>
              <a:rPr lang="fr-FR" sz="2500" b="1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fr-FR" sz="1900" b="1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Théoricien du management</a:t>
            </a:r>
            <a:endParaRPr sz="1900"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sz="19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7" name="Google Shape;257;gb2da91ca02_0_3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40779" y="0"/>
            <a:ext cx="2851220" cy="1581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a2b2ebde0_0_12"/>
          <p:cNvSpPr txBox="1">
            <a:spLocks noGrp="1"/>
          </p:cNvSpPr>
          <p:nvPr>
            <p:ph type="title"/>
          </p:nvPr>
        </p:nvSpPr>
        <p:spPr>
          <a:xfrm>
            <a:off x="2269133" y="339367"/>
            <a:ext cx="9871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Innovation</a:t>
            </a:r>
            <a:endParaRPr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3" name="Google Shape;263;gaa2b2ebde0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34" y="6334214"/>
            <a:ext cx="1049733" cy="3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aa2b2ebde0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01" y="6136680"/>
            <a:ext cx="1049733" cy="31492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aa2b2ebde0_0_12"/>
          <p:cNvSpPr/>
          <p:nvPr/>
        </p:nvSpPr>
        <p:spPr>
          <a:xfrm>
            <a:off x="167" y="0"/>
            <a:ext cx="1905300" cy="6858000"/>
          </a:xfrm>
          <a:prstGeom prst="rect">
            <a:avLst/>
          </a:prstGeom>
          <a:solidFill>
            <a:srgbClr val="110E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6" name="Google Shape;266;gaa2b2ebde0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01" y="6136680"/>
            <a:ext cx="1049733" cy="3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aa2b2ebde0_0_12" title="ligne courte"/>
          <p:cNvPicPr preferRelativeResize="0"/>
          <p:nvPr/>
        </p:nvPicPr>
        <p:blipFill rotWithShape="1">
          <a:blip r:embed="rId4">
            <a:alphaModFix/>
          </a:blip>
          <a:srcRect l="14355" r="14363"/>
          <a:stretch/>
        </p:blipFill>
        <p:spPr>
          <a:xfrm>
            <a:off x="2112667" y="1153533"/>
            <a:ext cx="596900" cy="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aa2b2ebde0_0_12"/>
          <p:cNvSpPr txBox="1">
            <a:spLocks noGrp="1"/>
          </p:cNvSpPr>
          <p:nvPr>
            <p:ph type="body" idx="1"/>
          </p:nvPr>
        </p:nvSpPr>
        <p:spPr>
          <a:xfrm>
            <a:off x="2025567" y="1581467"/>
            <a:ext cx="980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 b="1" u="sng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Innovation de cycle long :</a:t>
            </a:r>
            <a:endParaRPr sz="22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110E54"/>
              </a:buClr>
              <a:buSzPts val="2200"/>
              <a:buFont typeface="Open Sans"/>
              <a:buChar char="●"/>
            </a:pPr>
            <a:r>
              <a:rPr lang="fr-FR" sz="2200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Innovation dirigée</a:t>
            </a:r>
            <a:endParaRPr sz="22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E54"/>
              </a:buClr>
              <a:buSzPts val="2200"/>
              <a:buFont typeface="Open Sans"/>
              <a:buChar char="●"/>
            </a:pPr>
            <a:r>
              <a:rPr lang="fr-FR" sz="2200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Recherche et développement</a:t>
            </a:r>
            <a:endParaRPr sz="2500" b="1" u="sng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2500" b="1" u="sng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2500" b="1" u="sng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22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2500" b="1" u="sng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sz="2500" b="1" u="sng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sz="19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9" name="Google Shape;269;gaa2b2ebde0_0_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4549" y="671625"/>
            <a:ext cx="5109149" cy="339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b2da91ca02_0_398"/>
          <p:cNvSpPr txBox="1">
            <a:spLocks noGrp="1"/>
          </p:cNvSpPr>
          <p:nvPr>
            <p:ph type="title"/>
          </p:nvPr>
        </p:nvSpPr>
        <p:spPr>
          <a:xfrm>
            <a:off x="2269133" y="339367"/>
            <a:ext cx="9871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Innovation</a:t>
            </a:r>
            <a:endParaRPr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5" name="Google Shape;275;gb2da91ca02_0_3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34" y="6334214"/>
            <a:ext cx="1049733" cy="3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b2da91ca02_0_3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01" y="6136680"/>
            <a:ext cx="1049733" cy="31492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b2da91ca02_0_398"/>
          <p:cNvSpPr/>
          <p:nvPr/>
        </p:nvSpPr>
        <p:spPr>
          <a:xfrm>
            <a:off x="167" y="0"/>
            <a:ext cx="1905300" cy="6858000"/>
          </a:xfrm>
          <a:prstGeom prst="rect">
            <a:avLst/>
          </a:prstGeom>
          <a:solidFill>
            <a:srgbClr val="110E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8" name="Google Shape;278;gb2da91ca02_0_3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01" y="6136680"/>
            <a:ext cx="1049733" cy="3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b2da91ca02_0_398" title="ligne courte"/>
          <p:cNvPicPr preferRelativeResize="0"/>
          <p:nvPr/>
        </p:nvPicPr>
        <p:blipFill rotWithShape="1">
          <a:blip r:embed="rId4">
            <a:alphaModFix/>
          </a:blip>
          <a:srcRect l="14355" r="14363"/>
          <a:stretch/>
        </p:blipFill>
        <p:spPr>
          <a:xfrm>
            <a:off x="2112667" y="1153533"/>
            <a:ext cx="596900" cy="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b2da91ca02_0_398"/>
          <p:cNvSpPr txBox="1">
            <a:spLocks noGrp="1"/>
          </p:cNvSpPr>
          <p:nvPr>
            <p:ph type="body" idx="1"/>
          </p:nvPr>
        </p:nvSpPr>
        <p:spPr>
          <a:xfrm>
            <a:off x="2025567" y="1581467"/>
            <a:ext cx="980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 b="1" u="sng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Innovation de cycle court :</a:t>
            </a:r>
            <a:endParaRPr sz="2500" b="1" u="sng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110E54"/>
              </a:buClr>
              <a:buSzPts val="2200"/>
              <a:buFont typeface="Open Sans"/>
              <a:buChar char="●"/>
            </a:pPr>
            <a:r>
              <a:rPr lang="fr-FR" sz="2200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Innovation ouverte</a:t>
            </a:r>
            <a:endParaRPr sz="22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E54"/>
              </a:buClr>
              <a:buSzPts val="2200"/>
              <a:buFont typeface="Open Sans"/>
              <a:buChar char="●"/>
            </a:pPr>
            <a:r>
              <a:rPr lang="fr-FR" sz="2200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Innovation participative</a:t>
            </a:r>
            <a:endParaRPr sz="22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E54"/>
              </a:buClr>
              <a:buSzPts val="2200"/>
              <a:buFont typeface="Open Sans"/>
              <a:buChar char="●"/>
            </a:pPr>
            <a:r>
              <a:rPr lang="fr-FR" sz="2200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Intrapreneuriat</a:t>
            </a:r>
            <a:endParaRPr sz="22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E54"/>
              </a:buClr>
              <a:buSzPts val="2200"/>
              <a:buFont typeface="Open Sans"/>
              <a:buChar char="●"/>
            </a:pPr>
            <a:r>
              <a:rPr lang="fr-FR" sz="2200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Extrapreneuriat</a:t>
            </a:r>
            <a:endParaRPr sz="22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E54"/>
              </a:buClr>
              <a:buSzPts val="2200"/>
              <a:buFont typeface="Open Sans"/>
              <a:buChar char="●"/>
            </a:pPr>
            <a:r>
              <a:rPr lang="fr-FR" sz="2200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Sérendipité </a:t>
            </a:r>
            <a:endParaRPr sz="22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22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2500" b="1" u="sng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sz="2500" b="1" u="sng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sz="19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1" name="Google Shape;281;gb2da91ca02_0_3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5175" y="1581475"/>
            <a:ext cx="5250024" cy="321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aa2b2ebde0_0_0"/>
          <p:cNvSpPr txBox="1">
            <a:spLocks noGrp="1"/>
          </p:cNvSpPr>
          <p:nvPr>
            <p:ph type="title"/>
          </p:nvPr>
        </p:nvSpPr>
        <p:spPr>
          <a:xfrm>
            <a:off x="2269133" y="339367"/>
            <a:ext cx="9871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Innovation</a:t>
            </a:r>
            <a:endParaRPr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7" name="Google Shape;287;gaa2b2ebde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34" y="6334214"/>
            <a:ext cx="1049733" cy="3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aa2b2ebde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01" y="6136680"/>
            <a:ext cx="1049733" cy="31492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aa2b2ebde0_0_0"/>
          <p:cNvSpPr/>
          <p:nvPr/>
        </p:nvSpPr>
        <p:spPr>
          <a:xfrm>
            <a:off x="167" y="0"/>
            <a:ext cx="1905300" cy="6858000"/>
          </a:xfrm>
          <a:prstGeom prst="rect">
            <a:avLst/>
          </a:prstGeom>
          <a:solidFill>
            <a:srgbClr val="110E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0" name="Google Shape;290;gaa2b2ebde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01" y="6136680"/>
            <a:ext cx="1049733" cy="3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aa2b2ebde0_0_0" title="ligne courte"/>
          <p:cNvPicPr preferRelativeResize="0"/>
          <p:nvPr/>
        </p:nvPicPr>
        <p:blipFill rotWithShape="1">
          <a:blip r:embed="rId4">
            <a:alphaModFix/>
          </a:blip>
          <a:srcRect l="14355" r="14363"/>
          <a:stretch/>
        </p:blipFill>
        <p:spPr>
          <a:xfrm>
            <a:off x="2112667" y="1153533"/>
            <a:ext cx="596900" cy="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aa2b2ebde0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8617" y="1153517"/>
            <a:ext cx="5450334" cy="5450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aa2b2ebde0_0_35"/>
          <p:cNvSpPr txBox="1">
            <a:spLocks noGrp="1"/>
          </p:cNvSpPr>
          <p:nvPr>
            <p:ph type="title"/>
          </p:nvPr>
        </p:nvSpPr>
        <p:spPr>
          <a:xfrm>
            <a:off x="2269133" y="339367"/>
            <a:ext cx="9871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Innovation dans le secteur du secours</a:t>
            </a:r>
            <a:endParaRPr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3" name="Google Shape;333;gaa2b2ebde0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34" y="6334214"/>
            <a:ext cx="1049733" cy="3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aa2b2ebde0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01" y="6136680"/>
            <a:ext cx="1049733" cy="31492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aa2b2ebde0_0_35"/>
          <p:cNvSpPr/>
          <p:nvPr/>
        </p:nvSpPr>
        <p:spPr>
          <a:xfrm>
            <a:off x="167" y="0"/>
            <a:ext cx="1905300" cy="6858000"/>
          </a:xfrm>
          <a:prstGeom prst="rect">
            <a:avLst/>
          </a:prstGeom>
          <a:solidFill>
            <a:srgbClr val="110E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6" name="Google Shape;336;gaa2b2ebde0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01" y="6136680"/>
            <a:ext cx="1049733" cy="3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aa2b2ebde0_0_35" title="ligne courte"/>
          <p:cNvPicPr preferRelativeResize="0"/>
          <p:nvPr/>
        </p:nvPicPr>
        <p:blipFill rotWithShape="1">
          <a:blip r:embed="rId4">
            <a:alphaModFix/>
          </a:blip>
          <a:srcRect l="14355" r="14363"/>
          <a:stretch/>
        </p:blipFill>
        <p:spPr>
          <a:xfrm>
            <a:off x="2112667" y="1153533"/>
            <a:ext cx="596900" cy="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gaa2b2ebde0_0_35"/>
          <p:cNvSpPr txBox="1">
            <a:spLocks noGrp="1"/>
          </p:cNvSpPr>
          <p:nvPr>
            <p:ph type="body" idx="1"/>
          </p:nvPr>
        </p:nvSpPr>
        <p:spPr>
          <a:xfrm>
            <a:off x="1905467" y="1611742"/>
            <a:ext cx="980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2500"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sz="19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9" name="Google Shape;339;gaa2b2ebde0_0_35"/>
          <p:cNvSpPr txBox="1">
            <a:spLocks noGrp="1"/>
          </p:cNvSpPr>
          <p:nvPr>
            <p:ph type="body" idx="1"/>
          </p:nvPr>
        </p:nvSpPr>
        <p:spPr>
          <a:xfrm>
            <a:off x="2025567" y="1581467"/>
            <a:ext cx="980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 b="1" u="sng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Des forces</a:t>
            </a:r>
            <a:endParaRPr sz="22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110E54"/>
              </a:buClr>
              <a:buSzPts val="2200"/>
              <a:buFont typeface="Open Sans"/>
              <a:buChar char="●"/>
            </a:pPr>
            <a:r>
              <a:rPr lang="fr-FR" sz="2200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Capacités d'adaptation et créativité </a:t>
            </a:r>
            <a:endParaRPr sz="22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E54"/>
              </a:buClr>
              <a:buSzPts val="2200"/>
              <a:buFont typeface="Open Sans"/>
              <a:buChar char="●"/>
            </a:pPr>
            <a:r>
              <a:rPr lang="fr-FR" sz="2200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La double vie</a:t>
            </a:r>
            <a:endParaRPr sz="22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22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500" b="1" u="sng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Des faiblesses</a:t>
            </a:r>
            <a:endParaRPr sz="22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110E54"/>
              </a:buClr>
              <a:buSzPts val="2200"/>
              <a:buFont typeface="Open Sans"/>
              <a:buChar char="●"/>
            </a:pPr>
            <a:r>
              <a:rPr lang="fr-FR" sz="2200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Difficultés à considérer le sujet</a:t>
            </a:r>
            <a:endParaRPr sz="22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E54"/>
              </a:buClr>
              <a:buSzPts val="2200"/>
              <a:buFont typeface="Open Sans"/>
              <a:buChar char="●"/>
            </a:pPr>
            <a:r>
              <a:rPr lang="fr-FR" sz="2200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Morcellement des organisations </a:t>
            </a:r>
            <a:endParaRPr sz="22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E54"/>
              </a:buClr>
              <a:buSzPts val="2200"/>
              <a:buFont typeface="Open Sans"/>
              <a:buChar char="●"/>
            </a:pPr>
            <a:r>
              <a:rPr lang="fr-FR" sz="2200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Sujet trop souvent restreint </a:t>
            </a:r>
            <a:endParaRPr sz="22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2500" b="1" u="sng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2500" b="1" u="sng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22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2500" b="1" u="sng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sz="2500" b="1" u="sng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sz="19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b2da91ca02_0_619"/>
          <p:cNvSpPr txBox="1">
            <a:spLocks noGrp="1"/>
          </p:cNvSpPr>
          <p:nvPr>
            <p:ph type="title"/>
          </p:nvPr>
        </p:nvSpPr>
        <p:spPr>
          <a:xfrm>
            <a:off x="2269133" y="339367"/>
            <a:ext cx="9871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Les piliers fondamentaux</a:t>
            </a:r>
            <a:endParaRPr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7" name="Google Shape;357;gb2da91ca02_0_6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34" y="6334214"/>
            <a:ext cx="1049733" cy="3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gb2da91ca02_0_6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01" y="6136680"/>
            <a:ext cx="1049733" cy="31492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gb2da91ca02_0_619"/>
          <p:cNvSpPr/>
          <p:nvPr/>
        </p:nvSpPr>
        <p:spPr>
          <a:xfrm>
            <a:off x="167" y="0"/>
            <a:ext cx="1905300" cy="6858000"/>
          </a:xfrm>
          <a:prstGeom prst="rect">
            <a:avLst/>
          </a:prstGeom>
          <a:solidFill>
            <a:srgbClr val="110E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0" name="Google Shape;360;gb2da91ca02_0_6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01" y="6136680"/>
            <a:ext cx="1049733" cy="3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gb2da91ca02_0_619" title="ligne courte"/>
          <p:cNvPicPr preferRelativeResize="0"/>
          <p:nvPr/>
        </p:nvPicPr>
        <p:blipFill rotWithShape="1">
          <a:blip r:embed="rId4">
            <a:alphaModFix/>
          </a:blip>
          <a:srcRect l="14355" r="14363"/>
          <a:stretch/>
        </p:blipFill>
        <p:spPr>
          <a:xfrm>
            <a:off x="2112667" y="1153533"/>
            <a:ext cx="596900" cy="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b2da91ca02_0_619"/>
          <p:cNvSpPr txBox="1">
            <a:spLocks noGrp="1"/>
          </p:cNvSpPr>
          <p:nvPr>
            <p:ph type="body" idx="1"/>
          </p:nvPr>
        </p:nvSpPr>
        <p:spPr>
          <a:xfrm>
            <a:off x="2025567" y="1896400"/>
            <a:ext cx="980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1E1954"/>
                </a:solidFill>
                <a:latin typeface="Open Sans"/>
                <a:ea typeface="Open Sans"/>
                <a:cs typeface="Open Sans"/>
                <a:sym typeface="Open Sans"/>
              </a:rPr>
              <a:t>Avoir des équipes avec des profils variés</a:t>
            </a:r>
            <a:endParaRPr b="1">
              <a:solidFill>
                <a:srgbClr val="1E19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1E1954"/>
                </a:solidFill>
                <a:latin typeface="Open Sans"/>
                <a:ea typeface="Open Sans"/>
                <a:cs typeface="Open Sans"/>
                <a:sym typeface="Open Sans"/>
              </a:rPr>
              <a:t>Créer des espaces de liberté et d’expressions</a:t>
            </a:r>
            <a:endParaRPr b="1">
              <a:solidFill>
                <a:srgbClr val="1E19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1E1954"/>
                </a:solidFill>
                <a:latin typeface="Open Sans"/>
                <a:ea typeface="Open Sans"/>
                <a:cs typeface="Open Sans"/>
                <a:sym typeface="Open Sans"/>
              </a:rPr>
              <a:t>Créer des espaces de rencontres</a:t>
            </a:r>
            <a:endParaRPr b="1">
              <a:solidFill>
                <a:srgbClr val="1E19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1E1954"/>
                </a:solidFill>
                <a:latin typeface="Open Sans"/>
                <a:ea typeface="Open Sans"/>
                <a:cs typeface="Open Sans"/>
                <a:sym typeface="Open Sans"/>
              </a:rPr>
              <a:t>Permettre l’erreur et valoriser l’essai</a:t>
            </a:r>
            <a:endParaRPr b="1">
              <a:solidFill>
                <a:srgbClr val="1E19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1E1954"/>
                </a:solidFill>
                <a:latin typeface="Open Sans"/>
                <a:ea typeface="Open Sans"/>
                <a:cs typeface="Open Sans"/>
                <a:sym typeface="Open Sans"/>
              </a:rPr>
              <a:t>Identifier les compétences des équipes</a:t>
            </a:r>
            <a:endParaRPr b="1">
              <a:solidFill>
                <a:srgbClr val="1E19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b="1">
              <a:solidFill>
                <a:srgbClr val="1E19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lvl="0" indent="0" algn="l" rtl="0">
              <a:lnSpc>
                <a:spcPct val="20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2500"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sz="19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1741" y="256694"/>
            <a:ext cx="1658489" cy="1172812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2"/>
          <p:cNvSpPr txBox="1"/>
          <p:nvPr/>
        </p:nvSpPr>
        <p:spPr>
          <a:xfrm>
            <a:off x="4446003" y="397014"/>
            <a:ext cx="426388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DE TITRE</a:t>
            </a:r>
            <a:endParaRPr sz="3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7" name="Google Shape;4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17" y="5453399"/>
            <a:ext cx="1401579" cy="11975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8" name="Google Shape;498;p2"/>
          <p:cNvCxnSpPr/>
          <p:nvPr/>
        </p:nvCxnSpPr>
        <p:spPr>
          <a:xfrm rot="10800000" flipH="1">
            <a:off x="1846053" y="6511444"/>
            <a:ext cx="9649021" cy="3600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99" name="Google Shape;499;p2" descr="RÃ©sultat de recherche d'images pour &quot;clipart idÃ©e machine Ã  cafÃ©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59107" y="3374420"/>
            <a:ext cx="4309547" cy="2154774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2"/>
          <p:cNvSpPr/>
          <p:nvPr/>
        </p:nvSpPr>
        <p:spPr>
          <a:xfrm>
            <a:off x="2862592" y="1177289"/>
            <a:ext cx="4001985" cy="1173931"/>
          </a:xfrm>
          <a:prstGeom prst="wedgeEllipseCallout">
            <a:avLst>
              <a:gd name="adj1" fmla="val 10028"/>
              <a:gd name="adj2" fmla="val 137358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Combien d’idées restent au stade de la machine à café ?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2"/>
          <p:cNvSpPr/>
          <p:nvPr/>
        </p:nvSpPr>
        <p:spPr>
          <a:xfrm>
            <a:off x="418270" y="3396419"/>
            <a:ext cx="2827523" cy="950026"/>
          </a:xfrm>
          <a:prstGeom prst="wedgeEllipseCallout">
            <a:avLst>
              <a:gd name="adj1" fmla="val 81645"/>
              <a:gd name="adj2" fmla="val 78750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 si je pouvais résoudre mes difficultés ?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2"/>
          <p:cNvSpPr/>
          <p:nvPr/>
        </p:nvSpPr>
        <p:spPr>
          <a:xfrm>
            <a:off x="8431248" y="1575436"/>
            <a:ext cx="2828306" cy="1230673"/>
          </a:xfrm>
          <a:prstGeom prst="wedgeEllipseCallout">
            <a:avLst>
              <a:gd name="adj1" fmla="val -57781"/>
              <a:gd name="adj2" fmla="val 95308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 pourtant j’ai des compétences, et si on me laissait faire un peu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2"/>
          <p:cNvSpPr/>
          <p:nvPr/>
        </p:nvSpPr>
        <p:spPr>
          <a:xfrm>
            <a:off x="8896165" y="4545545"/>
            <a:ext cx="3098675" cy="1815707"/>
          </a:xfrm>
          <a:prstGeom prst="wedgeEllipseCallout">
            <a:avLst>
              <a:gd name="adj1" fmla="val -63188"/>
              <a:gd name="adj2" fmla="val -44178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CIS voisin a fait un truc super, et comme on ne le savait pas, on a refait la même chose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2"/>
          <p:cNvSpPr/>
          <p:nvPr/>
        </p:nvSpPr>
        <p:spPr>
          <a:xfrm>
            <a:off x="316761" y="299322"/>
            <a:ext cx="309065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Le constat</a:t>
            </a:r>
            <a:endParaRPr sz="5400" b="1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1741" y="256694"/>
            <a:ext cx="1658489" cy="117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8719" y="2410275"/>
            <a:ext cx="4345006" cy="284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517" y="5453399"/>
            <a:ext cx="1401579" cy="11975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2" name="Google Shape;512;p3"/>
          <p:cNvCxnSpPr/>
          <p:nvPr/>
        </p:nvCxnSpPr>
        <p:spPr>
          <a:xfrm rot="10800000" flipH="1">
            <a:off x="1846053" y="6511444"/>
            <a:ext cx="9649021" cy="3600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3" name="Google Shape;513;p3"/>
          <p:cNvSpPr/>
          <p:nvPr/>
        </p:nvSpPr>
        <p:spPr>
          <a:xfrm>
            <a:off x="765175" y="3381725"/>
            <a:ext cx="2066306" cy="127066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Identifier ses problèmes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3"/>
          <p:cNvSpPr/>
          <p:nvPr/>
        </p:nvSpPr>
        <p:spPr>
          <a:xfrm>
            <a:off x="2693486" y="1260529"/>
            <a:ext cx="2227284" cy="1324099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Trouver des idées, des solutions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"/>
          <p:cNvSpPr/>
          <p:nvPr/>
        </p:nvSpPr>
        <p:spPr>
          <a:xfrm>
            <a:off x="8976383" y="3487618"/>
            <a:ext cx="2074883" cy="1236017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Valoriser mes idées et mes compétences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"/>
          <p:cNvSpPr/>
          <p:nvPr/>
        </p:nvSpPr>
        <p:spPr>
          <a:xfrm>
            <a:off x="7078864" y="721397"/>
            <a:ext cx="2478737" cy="1416217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Passer du concept à la réalité, mettre en œuvre mes idées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"/>
          <p:cNvSpPr/>
          <p:nvPr/>
        </p:nvSpPr>
        <p:spPr>
          <a:xfrm>
            <a:off x="5045242" y="5441783"/>
            <a:ext cx="2478737" cy="1416217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Partager les idées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" descr="RÃ©sultat de recherche d'images pour &quot;clipart innovation participative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" descr="RÃ©sultat de recherche d'images pour &quot;clipart innovation participative&quot;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3" descr="RÃ©sultat de recherche d'images pour &quot;clipart innovation participative&quot;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3"/>
          <p:cNvSpPr/>
          <p:nvPr/>
        </p:nvSpPr>
        <p:spPr>
          <a:xfrm>
            <a:off x="441915" y="299322"/>
            <a:ext cx="491711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Pour quoi faire ?</a:t>
            </a:r>
            <a:endParaRPr sz="5400" b="1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3"/>
          <p:cNvSpPr/>
          <p:nvPr/>
        </p:nvSpPr>
        <p:spPr>
          <a:xfrm rot="-2942958">
            <a:off x="1808802" y="2801374"/>
            <a:ext cx="1389413" cy="12438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"/>
          <p:cNvSpPr/>
          <p:nvPr/>
        </p:nvSpPr>
        <p:spPr>
          <a:xfrm>
            <a:off x="4915466" y="1650670"/>
            <a:ext cx="2163398" cy="14704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3"/>
          <p:cNvSpPr/>
          <p:nvPr/>
        </p:nvSpPr>
        <p:spPr>
          <a:xfrm rot="-7224096" flipH="1">
            <a:off x="8784946" y="2605885"/>
            <a:ext cx="1869249" cy="152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"/>
          <p:cNvSpPr/>
          <p:nvPr/>
        </p:nvSpPr>
        <p:spPr>
          <a:xfrm rot="8358309">
            <a:off x="7253538" y="5305097"/>
            <a:ext cx="2444740" cy="15354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"/>
          <p:cNvSpPr txBox="1"/>
          <p:nvPr/>
        </p:nvSpPr>
        <p:spPr>
          <a:xfrm>
            <a:off x="4446003" y="397014"/>
            <a:ext cx="426388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DE TITRE</a:t>
            </a:r>
            <a:endParaRPr sz="3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Google Shape;53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17" y="5453399"/>
            <a:ext cx="1401579" cy="11975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2" name="Google Shape;532;p4"/>
          <p:cNvCxnSpPr/>
          <p:nvPr/>
        </p:nvCxnSpPr>
        <p:spPr>
          <a:xfrm rot="10800000" flipH="1">
            <a:off x="1846053" y="6511444"/>
            <a:ext cx="9649021" cy="3600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3" name="Google Shape;533;p4"/>
          <p:cNvSpPr/>
          <p:nvPr/>
        </p:nvSpPr>
        <p:spPr>
          <a:xfrm>
            <a:off x="7106267" y="5003563"/>
            <a:ext cx="2340125" cy="1236017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Valoriser les idées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4"/>
          <p:cNvSpPr/>
          <p:nvPr/>
        </p:nvSpPr>
        <p:spPr>
          <a:xfrm>
            <a:off x="3066313" y="4928828"/>
            <a:ext cx="2478737" cy="1416217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Une démarche au niveau du groupement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4" descr="RÃ©sultat de recherche d'images pour &quot;clipart innovation participative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4" descr="RÃ©sultat de recherche d'images pour &quot;clipart innovation participative&quot;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4" descr="RÃ©sultat de recherche d'images pour &quot;clipart innovation participative&quot;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8" name="Google Shape;538;p4" descr="RÃ©sultat de recherche d'images pour &quot;clipart sortir ducadre de travail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6003" y="2118140"/>
            <a:ext cx="3933825" cy="2771776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4"/>
          <p:cNvSpPr/>
          <p:nvPr/>
        </p:nvSpPr>
        <p:spPr>
          <a:xfrm>
            <a:off x="307975" y="2686572"/>
            <a:ext cx="2279587" cy="1283903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 cadre le plus souple possible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4"/>
          <p:cNvSpPr/>
          <p:nvPr/>
        </p:nvSpPr>
        <p:spPr>
          <a:xfrm>
            <a:off x="2605967" y="1179660"/>
            <a:ext cx="2604616" cy="1283903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Quels objectifs ?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1" name="Google Shape;54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21741" y="256694"/>
            <a:ext cx="1658489" cy="1172812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4"/>
          <p:cNvSpPr/>
          <p:nvPr/>
        </p:nvSpPr>
        <p:spPr>
          <a:xfrm>
            <a:off x="577409" y="299322"/>
            <a:ext cx="256935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Le cadre</a:t>
            </a:r>
            <a:endParaRPr sz="5400" b="1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4"/>
          <p:cNvSpPr/>
          <p:nvPr/>
        </p:nvSpPr>
        <p:spPr>
          <a:xfrm>
            <a:off x="6514862" y="845031"/>
            <a:ext cx="2604616" cy="1283903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Comment faire ?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4"/>
          <p:cNvSpPr/>
          <p:nvPr/>
        </p:nvSpPr>
        <p:spPr>
          <a:xfrm>
            <a:off x="8709890" y="2797901"/>
            <a:ext cx="2604616" cy="1283903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Avec quel outil ?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17" y="5453399"/>
            <a:ext cx="1401579" cy="11975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0" name="Google Shape;550;p5"/>
          <p:cNvCxnSpPr/>
          <p:nvPr/>
        </p:nvCxnSpPr>
        <p:spPr>
          <a:xfrm rot="10800000" flipH="1">
            <a:off x="1846053" y="6511444"/>
            <a:ext cx="9649021" cy="3600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1" name="Google Shape;551;p5" descr="RÃ©sultat de recherche d'images pour &quot;clipart innovation participative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5" descr="RÃ©sultat de recherche d'images pour &quot;clipart innovation participative&quot;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5" descr="RÃ©sultat de recherche d'images pour &quot;clipart innovation participative&quot;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5"/>
          <p:cNvSpPr/>
          <p:nvPr/>
        </p:nvSpPr>
        <p:spPr>
          <a:xfrm>
            <a:off x="3008740" y="1482085"/>
            <a:ext cx="2220467" cy="1093145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Présentation et lancement de la démarche dans les CIS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5"/>
          <p:cNvSpPr/>
          <p:nvPr/>
        </p:nvSpPr>
        <p:spPr>
          <a:xfrm>
            <a:off x="5525172" y="1146754"/>
            <a:ext cx="2692452" cy="124987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Création d’une équipe en charge de dynamiser l’innovation participative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5"/>
          <p:cNvSpPr/>
          <p:nvPr/>
        </p:nvSpPr>
        <p:spPr>
          <a:xfrm>
            <a:off x="8071523" y="1772169"/>
            <a:ext cx="2547911" cy="120641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Journée d’acculturation en association avec ATRAKSIS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5"/>
          <p:cNvSpPr/>
          <p:nvPr/>
        </p:nvSpPr>
        <p:spPr>
          <a:xfrm>
            <a:off x="9437344" y="3996764"/>
            <a:ext cx="2457300" cy="1721841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Lancement de la démarche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8">
                <a:extLst>
                  <a:ext uri="{A12FA001-AC4F-418D-AE19-62706E023703}">
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</a:ext>
                </a:extLst>
              </a:hlinkClick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Lancement de la plate-forme numérique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5"/>
          <p:cNvSpPr/>
          <p:nvPr/>
        </p:nvSpPr>
        <p:spPr>
          <a:xfrm>
            <a:off x="6294592" y="5386411"/>
            <a:ext cx="2453348" cy="116056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Journée de l’innovation au groupement Nord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5"/>
          <p:cNvSpPr/>
          <p:nvPr/>
        </p:nvSpPr>
        <p:spPr>
          <a:xfrm>
            <a:off x="3332366" y="5353138"/>
            <a:ext cx="2266294" cy="117771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Retour d’expérience et amélioration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5"/>
          <p:cNvSpPr/>
          <p:nvPr/>
        </p:nvSpPr>
        <p:spPr>
          <a:xfrm>
            <a:off x="4678211" y="1219947"/>
            <a:ext cx="1009403" cy="29737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5"/>
          <p:cNvSpPr/>
          <p:nvPr/>
        </p:nvSpPr>
        <p:spPr>
          <a:xfrm rot="-10127974" flipH="1">
            <a:off x="7177014" y="2463702"/>
            <a:ext cx="1009403" cy="338931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5"/>
          <p:cNvSpPr/>
          <p:nvPr/>
        </p:nvSpPr>
        <p:spPr>
          <a:xfrm rot="3965871">
            <a:off x="10278206" y="2687717"/>
            <a:ext cx="2140705" cy="896398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5"/>
          <p:cNvSpPr/>
          <p:nvPr/>
        </p:nvSpPr>
        <p:spPr>
          <a:xfrm rot="8603785">
            <a:off x="8640927" y="5458395"/>
            <a:ext cx="1091951" cy="29737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5"/>
          <p:cNvSpPr/>
          <p:nvPr/>
        </p:nvSpPr>
        <p:spPr>
          <a:xfrm flipH="1">
            <a:off x="5210832" y="5168981"/>
            <a:ext cx="1456087" cy="407236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5" descr="Image associÃ©e"/>
          <p:cNvSpPr/>
          <p:nvPr/>
        </p:nvSpPr>
        <p:spPr>
          <a:xfrm>
            <a:off x="612775" y="-2379795"/>
            <a:ext cx="2997324" cy="299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6" name="Google Shape;566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2234" y="2844932"/>
            <a:ext cx="4936426" cy="2303665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5"/>
          <p:cNvSpPr/>
          <p:nvPr/>
        </p:nvSpPr>
        <p:spPr>
          <a:xfrm>
            <a:off x="5362809" y="2335383"/>
            <a:ext cx="1010143" cy="811262"/>
          </a:xfrm>
          <a:prstGeom prst="wedgeEllipseCallout">
            <a:avLst>
              <a:gd name="adj1" fmla="val -85261"/>
              <a:gd name="adj2" fmla="val -45822"/>
            </a:avLst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Juin 2019 et été 2020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5"/>
          <p:cNvSpPr/>
          <p:nvPr/>
        </p:nvSpPr>
        <p:spPr>
          <a:xfrm>
            <a:off x="8121400" y="973649"/>
            <a:ext cx="1193185" cy="447133"/>
          </a:xfrm>
          <a:prstGeom prst="wedgeEllipseCallout">
            <a:avLst>
              <a:gd name="adj1" fmla="val -52204"/>
              <a:gd name="adj2" fmla="val 66608"/>
            </a:avLst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Oct. 2020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5"/>
          <p:cNvSpPr/>
          <p:nvPr/>
        </p:nvSpPr>
        <p:spPr>
          <a:xfrm>
            <a:off x="7621718" y="3029587"/>
            <a:ext cx="1272406" cy="557942"/>
          </a:xfrm>
          <a:prstGeom prst="wedgeEllipseCallout">
            <a:avLst>
              <a:gd name="adj1" fmla="val 36696"/>
              <a:gd name="adj2" fmla="val -69999"/>
            </a:avLst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Dec. 2020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5"/>
          <p:cNvSpPr/>
          <p:nvPr/>
        </p:nvSpPr>
        <p:spPr>
          <a:xfrm>
            <a:off x="8369085" y="4334113"/>
            <a:ext cx="976394" cy="677327"/>
          </a:xfrm>
          <a:prstGeom prst="wedgeEllipseCallout">
            <a:avLst>
              <a:gd name="adj1" fmla="val 62255"/>
              <a:gd name="adj2" fmla="val -34271"/>
            </a:avLst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Déc. 2020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5"/>
          <p:cNvSpPr/>
          <p:nvPr/>
        </p:nvSpPr>
        <p:spPr>
          <a:xfrm>
            <a:off x="9049047" y="5954974"/>
            <a:ext cx="1286877" cy="689892"/>
          </a:xfrm>
          <a:prstGeom prst="wedgeEllipseCallout">
            <a:avLst>
              <a:gd name="adj1" fmla="val -74430"/>
              <a:gd name="adj2" fmla="val -25864"/>
            </a:avLst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définir (juin 2020)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5"/>
          <p:cNvSpPr/>
          <p:nvPr/>
        </p:nvSpPr>
        <p:spPr>
          <a:xfrm>
            <a:off x="2209856" y="5881662"/>
            <a:ext cx="976394" cy="677327"/>
          </a:xfrm>
          <a:prstGeom prst="wedgeEllipseCallout">
            <a:avLst>
              <a:gd name="adj1" fmla="val 62255"/>
              <a:gd name="adj2" fmla="val -34271"/>
            </a:avLst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Tous les ans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3" name="Google Shape;573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321741" y="256694"/>
            <a:ext cx="1658489" cy="1172812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5"/>
          <p:cNvSpPr/>
          <p:nvPr/>
        </p:nvSpPr>
        <p:spPr>
          <a:xfrm>
            <a:off x="997645" y="37517"/>
            <a:ext cx="850296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Lancement et mise en œuvre</a:t>
            </a:r>
            <a:endParaRPr sz="5400" b="1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5"/>
          <p:cNvSpPr/>
          <p:nvPr/>
        </p:nvSpPr>
        <p:spPr>
          <a:xfrm>
            <a:off x="325939" y="1184663"/>
            <a:ext cx="2220467" cy="1093145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Acculturation et confiance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5"/>
          <p:cNvSpPr/>
          <p:nvPr/>
        </p:nvSpPr>
        <p:spPr>
          <a:xfrm>
            <a:off x="157162" y="2294839"/>
            <a:ext cx="1010143" cy="811262"/>
          </a:xfrm>
          <a:prstGeom prst="wedgeEllipseCallout">
            <a:avLst>
              <a:gd name="adj1" fmla="val 25246"/>
              <a:gd name="adj2" fmla="val -57532"/>
            </a:avLst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Depuis 2018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5"/>
          <p:cNvSpPr/>
          <p:nvPr/>
        </p:nvSpPr>
        <p:spPr>
          <a:xfrm rot="1141027">
            <a:off x="2337226" y="1286325"/>
            <a:ext cx="1009403" cy="29737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2da91ca02_0_300"/>
          <p:cNvSpPr txBox="1">
            <a:spLocks noGrp="1"/>
          </p:cNvSpPr>
          <p:nvPr>
            <p:ph type="title"/>
          </p:nvPr>
        </p:nvSpPr>
        <p:spPr>
          <a:xfrm>
            <a:off x="2223033" y="316300"/>
            <a:ext cx="9871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Quelques mots d’introduction</a:t>
            </a:r>
            <a:endParaRPr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0" name="Google Shape;150;gb2da91ca02_0_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34" y="6334214"/>
            <a:ext cx="1049733" cy="3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b2da91ca02_0_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01" y="6136680"/>
            <a:ext cx="1049733" cy="314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b2da91ca02_0_300"/>
          <p:cNvSpPr/>
          <p:nvPr/>
        </p:nvSpPr>
        <p:spPr>
          <a:xfrm>
            <a:off x="167" y="0"/>
            <a:ext cx="1905300" cy="6858000"/>
          </a:xfrm>
          <a:prstGeom prst="rect">
            <a:avLst/>
          </a:prstGeom>
          <a:solidFill>
            <a:srgbClr val="110E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gb2da91ca02_0_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01" y="6136680"/>
            <a:ext cx="1049733" cy="3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b2da91ca02_0_300" title="ligne courte"/>
          <p:cNvPicPr preferRelativeResize="0"/>
          <p:nvPr/>
        </p:nvPicPr>
        <p:blipFill rotWithShape="1">
          <a:blip r:embed="rId4">
            <a:alphaModFix/>
          </a:blip>
          <a:srcRect l="14355" r="14363"/>
          <a:stretch/>
        </p:blipFill>
        <p:spPr>
          <a:xfrm>
            <a:off x="2112667" y="1153533"/>
            <a:ext cx="596900" cy="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b2da91ca02_0_3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12767" y="1283100"/>
            <a:ext cx="8203737" cy="537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7731" y="2374124"/>
            <a:ext cx="2897065" cy="2475372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6"/>
          <p:cNvSpPr txBox="1"/>
          <p:nvPr/>
        </p:nvSpPr>
        <p:spPr>
          <a:xfrm>
            <a:off x="2967486" y="6154441"/>
            <a:ext cx="6832121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 Départemental d’Incendie et de Secours de Seine-et-Marne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56 avenue de Corbeil - BP 109 - 77001 MELUN Cedex – 01 60 56 83 00 – </a:t>
            </a:r>
            <a:r>
              <a:rPr lang="fr-FR" sz="105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www.sdis77.fr</a:t>
            </a:r>
            <a:r>
              <a:rPr lang="fr-FR"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fr-FR" sz="105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www.facebook.com/sdis77</a:t>
            </a:r>
            <a:r>
              <a:rPr lang="fr-FR"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0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17" y="5453399"/>
            <a:ext cx="1401579" cy="11975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9" name="Google Shape;589;p7"/>
          <p:cNvCxnSpPr/>
          <p:nvPr/>
        </p:nvCxnSpPr>
        <p:spPr>
          <a:xfrm rot="10800000" flipH="1">
            <a:off x="1846053" y="6511444"/>
            <a:ext cx="9649021" cy="3600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0" name="Google Shape;590;p7" descr="RÃ©sultat de recherche d'images pour &quot;clipart innovation participative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7" descr="RÃ©sultat de recherche d'images pour &quot;clipart innovation participative&quot;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7" descr="RÃ©sultat de recherche d'images pour &quot;clipart innovation participative&quot;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7"/>
          <p:cNvSpPr/>
          <p:nvPr/>
        </p:nvSpPr>
        <p:spPr>
          <a:xfrm>
            <a:off x="1532604" y="1640270"/>
            <a:ext cx="2220467" cy="1093145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grands concepts de l’innovation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7"/>
          <p:cNvSpPr/>
          <p:nvPr/>
        </p:nvSpPr>
        <p:spPr>
          <a:xfrm>
            <a:off x="1368097" y="2952466"/>
            <a:ext cx="2692452" cy="124987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Exemple d’innovation participative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7"/>
          <p:cNvSpPr/>
          <p:nvPr/>
        </p:nvSpPr>
        <p:spPr>
          <a:xfrm rot="1520228">
            <a:off x="9275310" y="1826477"/>
            <a:ext cx="2894236" cy="1630552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Pour qui 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chefs de centre et adjoints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chefs de section et personnels GN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ambassadeurs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7"/>
          <p:cNvSpPr/>
          <p:nvPr/>
        </p:nvSpPr>
        <p:spPr>
          <a:xfrm>
            <a:off x="4402026" y="5533950"/>
            <a:ext cx="3604553" cy="1157098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Travail en groupe et temps d’échange: comment impulser la démarche dans mon centre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7"/>
          <p:cNvSpPr/>
          <p:nvPr/>
        </p:nvSpPr>
        <p:spPr>
          <a:xfrm>
            <a:off x="1434644" y="4346805"/>
            <a:ext cx="2318427" cy="1267111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démarche d’innovation participative au groupement Nord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7"/>
          <p:cNvSpPr/>
          <p:nvPr/>
        </p:nvSpPr>
        <p:spPr>
          <a:xfrm>
            <a:off x="4060549" y="1662549"/>
            <a:ext cx="4893446" cy="97920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contexte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besoin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Quelle utilité 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positionner dans une démarche plus globale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7"/>
          <p:cNvSpPr/>
          <p:nvPr/>
        </p:nvSpPr>
        <p:spPr>
          <a:xfrm>
            <a:off x="4280663" y="3016188"/>
            <a:ext cx="4893446" cy="97920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gendarmerie nationale : </a:t>
            </a:r>
            <a:r>
              <a:rPr lang="fr-FR" sz="1600" u="sng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Wik’innovation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L’armée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Ce qui a déjà été fait au groupement Nord 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7"/>
          <p:cNvSpPr/>
          <p:nvPr/>
        </p:nvSpPr>
        <p:spPr>
          <a:xfrm>
            <a:off x="515126" y="1787909"/>
            <a:ext cx="671347" cy="543968"/>
          </a:xfrm>
          <a:prstGeom prst="flowChartMagneticTape">
            <a:avLst/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1h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7"/>
          <p:cNvSpPr/>
          <p:nvPr/>
        </p:nvSpPr>
        <p:spPr>
          <a:xfrm>
            <a:off x="307975" y="3219868"/>
            <a:ext cx="966554" cy="543968"/>
          </a:xfrm>
          <a:prstGeom prst="flowChartMagneticTape">
            <a:avLst/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2h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7"/>
          <p:cNvSpPr/>
          <p:nvPr/>
        </p:nvSpPr>
        <p:spPr>
          <a:xfrm>
            <a:off x="307975" y="4628118"/>
            <a:ext cx="929901" cy="543968"/>
          </a:xfrm>
          <a:prstGeom prst="flowChartMagneticTape">
            <a:avLst/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2h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7"/>
          <p:cNvSpPr/>
          <p:nvPr/>
        </p:nvSpPr>
        <p:spPr>
          <a:xfrm>
            <a:off x="4280663" y="4346805"/>
            <a:ext cx="4893446" cy="97920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Présentation du cadre général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Présentation de la plate-forme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Echange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7"/>
          <p:cNvSpPr/>
          <p:nvPr/>
        </p:nvSpPr>
        <p:spPr>
          <a:xfrm>
            <a:off x="3421566" y="5803296"/>
            <a:ext cx="953857" cy="543968"/>
          </a:xfrm>
          <a:prstGeom prst="flowChartMagneticTape">
            <a:avLst/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1h30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7">
            <a:hlinkClick r:id="rId7" action="ppaction://hlinksldjump"/>
          </p:cNvPr>
          <p:cNvSpPr/>
          <p:nvPr/>
        </p:nvSpPr>
        <p:spPr>
          <a:xfrm>
            <a:off x="11210717" y="6231284"/>
            <a:ext cx="568713" cy="20703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43618" y="60000"/>
                </a:moveTo>
                <a:lnTo>
                  <a:pt x="76382" y="15000"/>
                </a:lnTo>
                <a:lnTo>
                  <a:pt x="76382" y="105000"/>
                </a:lnTo>
                <a:close/>
              </a:path>
              <a:path w="120000" h="120000" fill="darken" extrusionOk="0">
                <a:moveTo>
                  <a:pt x="43618" y="60000"/>
                </a:moveTo>
                <a:lnTo>
                  <a:pt x="76382" y="15000"/>
                </a:lnTo>
                <a:lnTo>
                  <a:pt x="76382" y="105000"/>
                </a:lnTo>
                <a:close/>
              </a:path>
              <a:path w="120000" h="120000" fill="none" extrusionOk="0">
                <a:moveTo>
                  <a:pt x="43618" y="60000"/>
                </a:moveTo>
                <a:lnTo>
                  <a:pt x="76382" y="15000"/>
                </a:lnTo>
                <a:lnTo>
                  <a:pt x="76382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6" name="Google Shape;606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21741" y="256694"/>
            <a:ext cx="1658489" cy="1172812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7"/>
          <p:cNvSpPr/>
          <p:nvPr/>
        </p:nvSpPr>
        <p:spPr>
          <a:xfrm>
            <a:off x="-55529" y="358885"/>
            <a:ext cx="104325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La journée d’acculturation à l’innovation participative</a:t>
            </a:r>
            <a:endParaRPr sz="3600" b="1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Google Shape;61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17" y="5453399"/>
            <a:ext cx="1401579" cy="11975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3" name="Google Shape;613;p8"/>
          <p:cNvCxnSpPr/>
          <p:nvPr/>
        </p:nvCxnSpPr>
        <p:spPr>
          <a:xfrm rot="10800000" flipH="1">
            <a:off x="1846053" y="6511444"/>
            <a:ext cx="9649021" cy="3600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4" name="Google Shape;614;p8" descr="RÃ©sultat de recherche d'images pour &quot;clipart innovation participative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8" descr="RÃ©sultat de recherche d'images pour &quot;clipart innovation participative&quot;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8" descr="RÃ©sultat de recherche d'images pour &quot;clipart innovation participative&quot;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8"/>
          <p:cNvSpPr/>
          <p:nvPr/>
        </p:nvSpPr>
        <p:spPr>
          <a:xfrm rot="-1377487">
            <a:off x="661677" y="2159011"/>
            <a:ext cx="2356272" cy="1510657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Préparation opérationnelle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8" name="Google Shape;61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21741" y="256694"/>
            <a:ext cx="1658489" cy="1172812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8"/>
          <p:cNvSpPr/>
          <p:nvPr/>
        </p:nvSpPr>
        <p:spPr>
          <a:xfrm>
            <a:off x="3049174" y="2215090"/>
            <a:ext cx="3839773" cy="109900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Flash code pour les manœuvres à Mitry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INC BOX à Coulommiers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Local Formation à Meaux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8"/>
          <p:cNvSpPr/>
          <p:nvPr/>
        </p:nvSpPr>
        <p:spPr>
          <a:xfrm>
            <a:off x="103517" y="189638"/>
            <a:ext cx="1000238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Exemples d’innovation participative au GN</a:t>
            </a:r>
            <a:endParaRPr sz="4800" b="1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8"/>
          <p:cNvSpPr/>
          <p:nvPr/>
        </p:nvSpPr>
        <p:spPr>
          <a:xfrm rot="-1377487">
            <a:off x="1495788" y="4426582"/>
            <a:ext cx="2356272" cy="1510657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Technique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8"/>
          <p:cNvSpPr/>
          <p:nvPr/>
        </p:nvSpPr>
        <p:spPr>
          <a:xfrm rot="-1377487">
            <a:off x="8801623" y="1807372"/>
            <a:ext cx="2356272" cy="1510657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RH, QVS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8"/>
          <p:cNvSpPr/>
          <p:nvPr/>
        </p:nvSpPr>
        <p:spPr>
          <a:xfrm>
            <a:off x="3975401" y="4552944"/>
            <a:ext cx="3660433" cy="127783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columérienne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réapprovisionnement en AD Blue (Coulommiers)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L’application MATOS (Saint Germain)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8"/>
          <p:cNvSpPr/>
          <p:nvPr/>
        </p:nvSpPr>
        <p:spPr>
          <a:xfrm>
            <a:off x="8407021" y="3590868"/>
            <a:ext cx="3397760" cy="127783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L’évaluation à 360° (Coulommiers et bientôt Meaux)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L’outil de covoiturage sur Workplace (Meaux)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8">
            <a:hlinkClick r:id="rId8" action="ppaction://hlinksldjump"/>
          </p:cNvPr>
          <p:cNvSpPr/>
          <p:nvPr/>
        </p:nvSpPr>
        <p:spPr>
          <a:xfrm>
            <a:off x="11359198" y="6175169"/>
            <a:ext cx="445583" cy="336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26039" y="60000"/>
                </a:moveTo>
                <a:lnTo>
                  <a:pt x="93961" y="15000"/>
                </a:lnTo>
                <a:lnTo>
                  <a:pt x="93961" y="105000"/>
                </a:lnTo>
                <a:close/>
              </a:path>
              <a:path w="120000" h="120000" fill="darken" extrusionOk="0">
                <a:moveTo>
                  <a:pt x="26039" y="60000"/>
                </a:moveTo>
                <a:lnTo>
                  <a:pt x="93961" y="15000"/>
                </a:lnTo>
                <a:lnTo>
                  <a:pt x="93961" y="105000"/>
                </a:lnTo>
                <a:close/>
              </a:path>
              <a:path w="120000" h="120000" fill="none" extrusionOk="0">
                <a:moveTo>
                  <a:pt x="26039" y="60000"/>
                </a:moveTo>
                <a:lnTo>
                  <a:pt x="93961" y="15000"/>
                </a:lnTo>
                <a:lnTo>
                  <a:pt x="93961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17" y="5453399"/>
            <a:ext cx="1401579" cy="11975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Google Shape;643;p10"/>
          <p:cNvCxnSpPr/>
          <p:nvPr/>
        </p:nvCxnSpPr>
        <p:spPr>
          <a:xfrm rot="10800000" flipH="1">
            <a:off x="1846053" y="6511444"/>
            <a:ext cx="9649021" cy="3600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4" name="Google Shape;644;p10" descr="RÃ©sultat de recherche d'images pour &quot;clipart innovation participative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0" descr="RÃ©sultat de recherche d'images pour &quot;clipart innovation participative&quot;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0" descr="RÃ©sultat de recherche d'images pour &quot;clipart innovation participative&quot;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7" name="Google Shape;64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21741" y="256694"/>
            <a:ext cx="1658489" cy="1172812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10"/>
          <p:cNvSpPr/>
          <p:nvPr/>
        </p:nvSpPr>
        <p:spPr>
          <a:xfrm>
            <a:off x="103517" y="189638"/>
            <a:ext cx="1021822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Exemples d’innovation participative au GN</a:t>
            </a:r>
            <a:endParaRPr sz="4000" b="1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10">
            <a:hlinkClick r:id="rId5" action="ppaction://hlinksldjump"/>
          </p:cNvPr>
          <p:cNvSpPr/>
          <p:nvPr/>
        </p:nvSpPr>
        <p:spPr>
          <a:xfrm>
            <a:off x="11625943" y="6256475"/>
            <a:ext cx="354287" cy="29097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23042" y="60000"/>
                </a:moveTo>
                <a:lnTo>
                  <a:pt x="96958" y="15000"/>
                </a:lnTo>
                <a:lnTo>
                  <a:pt x="96958" y="105000"/>
                </a:lnTo>
                <a:close/>
              </a:path>
              <a:path w="120000" h="120000" fill="darken" extrusionOk="0">
                <a:moveTo>
                  <a:pt x="23042" y="60000"/>
                </a:moveTo>
                <a:lnTo>
                  <a:pt x="96958" y="15000"/>
                </a:lnTo>
                <a:lnTo>
                  <a:pt x="96958" y="105000"/>
                </a:lnTo>
                <a:close/>
              </a:path>
              <a:path w="120000" h="120000" fill="none" extrusionOk="0">
                <a:moveTo>
                  <a:pt x="23042" y="60000"/>
                </a:moveTo>
                <a:lnTo>
                  <a:pt x="96958" y="15000"/>
                </a:lnTo>
                <a:lnTo>
                  <a:pt x="96958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0" name="Google Shape;650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33874" y="828976"/>
            <a:ext cx="2712758" cy="5860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08173" y="926824"/>
            <a:ext cx="2667000" cy="57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17" y="5453399"/>
            <a:ext cx="1401579" cy="11975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7" name="Google Shape;657;p11"/>
          <p:cNvCxnSpPr/>
          <p:nvPr/>
        </p:nvCxnSpPr>
        <p:spPr>
          <a:xfrm rot="10800000" flipH="1">
            <a:off x="1846053" y="6511444"/>
            <a:ext cx="9649021" cy="3600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8" name="Google Shape;658;p11" descr="RÃ©sultat de recherche d'images pour &quot;clipart innovation participative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1" descr="RÃ©sultat de recherche d'images pour &quot;clipart innovation participative&quot;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1" descr="RÃ©sultat de recherche d'images pour &quot;clipart innovation participative&quot;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1" name="Google Shape;66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21741" y="256694"/>
            <a:ext cx="1658489" cy="1172812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11"/>
          <p:cNvSpPr/>
          <p:nvPr/>
        </p:nvSpPr>
        <p:spPr>
          <a:xfrm>
            <a:off x="103517" y="189638"/>
            <a:ext cx="1021822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Exemples d’innovation participative au GN</a:t>
            </a:r>
            <a:endParaRPr sz="4000" b="1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1">
            <a:hlinkClick r:id="rId5" action="ppaction://hlinksldjump"/>
          </p:cNvPr>
          <p:cNvSpPr/>
          <p:nvPr/>
        </p:nvSpPr>
        <p:spPr>
          <a:xfrm>
            <a:off x="11625943" y="6256475"/>
            <a:ext cx="354287" cy="29097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23042" y="60000"/>
                </a:moveTo>
                <a:lnTo>
                  <a:pt x="96958" y="15000"/>
                </a:lnTo>
                <a:lnTo>
                  <a:pt x="96958" y="105000"/>
                </a:lnTo>
                <a:close/>
              </a:path>
              <a:path w="120000" h="120000" fill="darken" extrusionOk="0">
                <a:moveTo>
                  <a:pt x="23042" y="60000"/>
                </a:moveTo>
                <a:lnTo>
                  <a:pt x="96958" y="15000"/>
                </a:lnTo>
                <a:lnTo>
                  <a:pt x="96958" y="105000"/>
                </a:lnTo>
                <a:close/>
              </a:path>
              <a:path w="120000" h="120000" fill="none" extrusionOk="0">
                <a:moveTo>
                  <a:pt x="23042" y="60000"/>
                </a:moveTo>
                <a:lnTo>
                  <a:pt x="96958" y="15000"/>
                </a:lnTo>
                <a:lnTo>
                  <a:pt x="96958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4" name="Google Shape;66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8563" y="1012367"/>
            <a:ext cx="9144000" cy="5661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17" y="5453399"/>
            <a:ext cx="1401579" cy="11975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0" name="Google Shape;670;p12"/>
          <p:cNvCxnSpPr/>
          <p:nvPr/>
        </p:nvCxnSpPr>
        <p:spPr>
          <a:xfrm rot="10800000" flipH="1">
            <a:off x="1846053" y="6511444"/>
            <a:ext cx="9649021" cy="3600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1" name="Google Shape;671;p12" descr="RÃ©sultat de recherche d'images pour &quot;clipart innovation participative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2" descr="RÃ©sultat de recherche d'images pour &quot;clipart innovation participative&quot;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2" descr="RÃ©sultat de recherche d'images pour &quot;clipart innovation participative&quot;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4" name="Google Shape;67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21741" y="256694"/>
            <a:ext cx="1658489" cy="1172812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12"/>
          <p:cNvSpPr/>
          <p:nvPr/>
        </p:nvSpPr>
        <p:spPr>
          <a:xfrm>
            <a:off x="103517" y="189638"/>
            <a:ext cx="1021822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Exemples d’innovation participative au GN</a:t>
            </a:r>
            <a:endParaRPr sz="4000" b="1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12">
            <a:hlinkClick r:id="rId5" action="ppaction://hlinksldjump"/>
          </p:cNvPr>
          <p:cNvSpPr/>
          <p:nvPr/>
        </p:nvSpPr>
        <p:spPr>
          <a:xfrm>
            <a:off x="11625943" y="6256475"/>
            <a:ext cx="354287" cy="29097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23042" y="60000"/>
                </a:moveTo>
                <a:lnTo>
                  <a:pt x="96958" y="15000"/>
                </a:lnTo>
                <a:lnTo>
                  <a:pt x="96958" y="105000"/>
                </a:lnTo>
                <a:close/>
              </a:path>
              <a:path w="120000" h="120000" fill="darken" extrusionOk="0">
                <a:moveTo>
                  <a:pt x="23042" y="60000"/>
                </a:moveTo>
                <a:lnTo>
                  <a:pt x="96958" y="15000"/>
                </a:lnTo>
                <a:lnTo>
                  <a:pt x="96958" y="105000"/>
                </a:lnTo>
                <a:close/>
              </a:path>
              <a:path w="120000" h="120000" fill="none" extrusionOk="0">
                <a:moveTo>
                  <a:pt x="23042" y="60000"/>
                </a:moveTo>
                <a:lnTo>
                  <a:pt x="96958" y="15000"/>
                </a:lnTo>
                <a:lnTo>
                  <a:pt x="96958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7" name="Google Shape;677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46053" y="897524"/>
            <a:ext cx="3911621" cy="5209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81357" y="897524"/>
            <a:ext cx="3901086" cy="5195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17" y="5453399"/>
            <a:ext cx="1401579" cy="11975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6" name="Google Shape;696;p14"/>
          <p:cNvCxnSpPr/>
          <p:nvPr/>
        </p:nvCxnSpPr>
        <p:spPr>
          <a:xfrm rot="10800000" flipH="1">
            <a:off x="1846053" y="6511444"/>
            <a:ext cx="9649021" cy="3600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97" name="Google Shape;697;p14" descr="RÃ©sultat de recherche d'images pour &quot;clipart innovation participative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4" descr="RÃ©sultat de recherche d'images pour &quot;clipart innovation participative&quot;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4" descr="RÃ©sultat de recherche d'images pour &quot;clipart innovation participative&quot;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4"/>
          <p:cNvSpPr/>
          <p:nvPr/>
        </p:nvSpPr>
        <p:spPr>
          <a:xfrm rot="-1377487">
            <a:off x="1034078" y="2549557"/>
            <a:ext cx="2356272" cy="1510657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Objectifs recherchés et thématiques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4"/>
          <p:cNvSpPr/>
          <p:nvPr/>
        </p:nvSpPr>
        <p:spPr>
          <a:xfrm>
            <a:off x="4060549" y="1662549"/>
            <a:ext cx="4893446" cy="97920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Objectif : permettre à chacun de faire part d’idée pour solutionner une ou des problématiques et en favoriser la mise en oeuvre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2" name="Google Shape;70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21741" y="256694"/>
            <a:ext cx="1658489" cy="1172812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14"/>
          <p:cNvSpPr/>
          <p:nvPr/>
        </p:nvSpPr>
        <p:spPr>
          <a:xfrm>
            <a:off x="4060549" y="2909313"/>
            <a:ext cx="4893446" cy="161518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Cadre et domaine concerné 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Cadre de vie dans les CIS (journée de garde, infra…)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Opération et la préparation opérationnelle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ressources humaines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14"/>
          <p:cNvSpPr/>
          <p:nvPr/>
        </p:nvSpPr>
        <p:spPr>
          <a:xfrm>
            <a:off x="567373" y="143774"/>
            <a:ext cx="433945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Le cadre général</a:t>
            </a:r>
            <a:endParaRPr sz="4800" b="1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14">
            <a:hlinkClick r:id="rId5"/>
          </p:cNvPr>
          <p:cNvSpPr/>
          <p:nvPr/>
        </p:nvSpPr>
        <p:spPr>
          <a:xfrm rot="1440806">
            <a:off x="9514759" y="2986164"/>
            <a:ext cx="2274137" cy="1442866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Un document cadre</a:t>
            </a:r>
            <a:endParaRPr sz="1800" b="1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71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17" y="5453399"/>
            <a:ext cx="1401579" cy="11975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1" name="Google Shape;711;p15"/>
          <p:cNvCxnSpPr/>
          <p:nvPr/>
        </p:nvCxnSpPr>
        <p:spPr>
          <a:xfrm rot="10800000" flipH="1">
            <a:off x="1846053" y="6511444"/>
            <a:ext cx="9649021" cy="3600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2" name="Google Shape;712;p15" descr="RÃ©sultat de recherche d'images pour &quot;clipart innovation participative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15" descr="RÃ©sultat de recherche d'images pour &quot;clipart innovation participative&quot;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15" descr="RÃ©sultat de recherche d'images pour &quot;clipart innovation participative&quot;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15"/>
          <p:cNvSpPr/>
          <p:nvPr/>
        </p:nvSpPr>
        <p:spPr>
          <a:xfrm rot="-1377487">
            <a:off x="1133628" y="2499367"/>
            <a:ext cx="2274137" cy="144286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plate-forme numérique de l’innovation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15"/>
          <p:cNvSpPr/>
          <p:nvPr/>
        </p:nvSpPr>
        <p:spPr>
          <a:xfrm>
            <a:off x="4060549" y="1662548"/>
            <a:ext cx="4893446" cy="108065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Comment remonter une idée sans être bloqué par les différents niveaux hiérarchique, sans avoir à prendre rendez-vous avec mon chef de centre ou de groupement ?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" name="Google Shape;71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21741" y="256694"/>
            <a:ext cx="1658489" cy="1172812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15"/>
          <p:cNvSpPr/>
          <p:nvPr/>
        </p:nvSpPr>
        <p:spPr>
          <a:xfrm>
            <a:off x="4060549" y="2909312"/>
            <a:ext cx="4893446" cy="235967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Disposer d’un outil qui permet à chacun de donner son idée, la partager et d’en proposer la mise en œuvre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 outil simple d’utilisation qui facilité la réactivité et la fluidité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 outil utilisé sans aucun frein hiérarchique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15"/>
          <p:cNvSpPr/>
          <p:nvPr/>
        </p:nvSpPr>
        <p:spPr>
          <a:xfrm>
            <a:off x="4060549" y="5430793"/>
            <a:ext cx="4893446" cy="108065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Cet outil : la plate-forme numérique de l’innovation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15"/>
          <p:cNvSpPr/>
          <p:nvPr/>
        </p:nvSpPr>
        <p:spPr>
          <a:xfrm rot="5400000">
            <a:off x="2525772" y="4815500"/>
            <a:ext cx="2042556" cy="1068779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15"/>
          <p:cNvSpPr/>
          <p:nvPr/>
        </p:nvSpPr>
        <p:spPr>
          <a:xfrm>
            <a:off x="567373" y="143774"/>
            <a:ext cx="433945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Le cadre général</a:t>
            </a:r>
            <a:endParaRPr sz="4800" b="1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15">
            <a:hlinkClick r:id="rId5"/>
          </p:cNvPr>
          <p:cNvSpPr/>
          <p:nvPr/>
        </p:nvSpPr>
        <p:spPr>
          <a:xfrm rot="1440806">
            <a:off x="9514759" y="2986164"/>
            <a:ext cx="2274137" cy="1442866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Un document cadre</a:t>
            </a:r>
            <a:endParaRPr sz="1800" b="1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Google Shape;72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17" y="5453399"/>
            <a:ext cx="1401579" cy="11975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8" name="Google Shape;728;p16"/>
          <p:cNvCxnSpPr/>
          <p:nvPr/>
        </p:nvCxnSpPr>
        <p:spPr>
          <a:xfrm rot="10800000" flipH="1">
            <a:off x="1846053" y="6511444"/>
            <a:ext cx="9649021" cy="3600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9" name="Google Shape;729;p16" descr="RÃ©sultat de recherche d'images pour &quot;clipart innovation participative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16" descr="RÃ©sultat de recherche d'images pour &quot;clipart innovation participative&quot;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16" descr="RÃ©sultat de recherche d'images pour &quot;clipart innovation participative&quot;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16"/>
          <p:cNvSpPr/>
          <p:nvPr/>
        </p:nvSpPr>
        <p:spPr>
          <a:xfrm rot="-1377487">
            <a:off x="1133628" y="2499367"/>
            <a:ext cx="2274137" cy="144286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mise en œuvre de la démarche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16"/>
          <p:cNvSpPr/>
          <p:nvPr/>
        </p:nvSpPr>
        <p:spPr>
          <a:xfrm>
            <a:off x="4060549" y="1134602"/>
            <a:ext cx="4893446" cy="63641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déclaration d’idée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4" name="Google Shape;73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21741" y="256694"/>
            <a:ext cx="1658489" cy="1172812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16"/>
          <p:cNvSpPr/>
          <p:nvPr/>
        </p:nvSpPr>
        <p:spPr>
          <a:xfrm>
            <a:off x="4060549" y="1827416"/>
            <a:ext cx="4893446" cy="14630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sélection des idées par le club des ambassadeurs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Une dizaine d’ambassadeurs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ou 3 chefs de centre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chef de groupement ou son adjoint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chefs de sections éventuellement concernés</a:t>
            </a:r>
            <a:endParaRPr/>
          </a:p>
        </p:txBody>
      </p:sp>
      <p:sp>
        <p:nvSpPr>
          <p:cNvPr id="736" name="Google Shape;736;p16"/>
          <p:cNvSpPr/>
          <p:nvPr/>
        </p:nvSpPr>
        <p:spPr>
          <a:xfrm>
            <a:off x="4060549" y="3396511"/>
            <a:ext cx="4893446" cy="146087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mise en œuvre de l’idée 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En collaboration groupement/centre/innovateur et personnes compétentes dans le domaine + éventuellement service EM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16">
            <a:hlinkClick r:id="rId5"/>
          </p:cNvPr>
          <p:cNvSpPr/>
          <p:nvPr/>
        </p:nvSpPr>
        <p:spPr>
          <a:xfrm rot="1440806">
            <a:off x="9514759" y="2986164"/>
            <a:ext cx="2274137" cy="1442866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Un document cadre</a:t>
            </a:r>
            <a:endParaRPr sz="1800" b="1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16"/>
          <p:cNvSpPr/>
          <p:nvPr/>
        </p:nvSpPr>
        <p:spPr>
          <a:xfrm>
            <a:off x="567373" y="143774"/>
            <a:ext cx="433945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Le cadre général</a:t>
            </a:r>
            <a:endParaRPr sz="4800" b="1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17" y="5453399"/>
            <a:ext cx="1401579" cy="11975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4" name="Google Shape;744;p17"/>
          <p:cNvCxnSpPr/>
          <p:nvPr/>
        </p:nvCxnSpPr>
        <p:spPr>
          <a:xfrm rot="10800000" flipH="1">
            <a:off x="1846053" y="6511444"/>
            <a:ext cx="9649021" cy="3600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5" name="Google Shape;745;p17" descr="RÃ©sultat de recherche d'images pour &quot;clipart innovation participative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17" descr="RÃ©sultat de recherche d'images pour &quot;clipart innovation participative&quot;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17" descr="RÃ©sultat de recherche d'images pour &quot;clipart innovation participative&quot;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17"/>
          <p:cNvSpPr/>
          <p:nvPr/>
        </p:nvSpPr>
        <p:spPr>
          <a:xfrm rot="-1377487">
            <a:off x="1203512" y="1233446"/>
            <a:ext cx="2274137" cy="144286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équipes de mise en œuvre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9" name="Google Shape;74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21741" y="256694"/>
            <a:ext cx="1658489" cy="1172812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17"/>
          <p:cNvSpPr/>
          <p:nvPr/>
        </p:nvSpPr>
        <p:spPr>
          <a:xfrm>
            <a:off x="5365937" y="110862"/>
            <a:ext cx="4893446" cy="272058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L’équipe « innovation participative » du GN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Missions :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Gérer les inscriptions sur la plate-forme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Réceptionner les idées (retour et délai)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Organiser et planifier le club des ambassadeurs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Suivre la mise en œuvre des idées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Réaliser les pré-analyse d’opportunité avec les ambassadeurs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Communiquer sur les idées mises en oeuvre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17"/>
          <p:cNvSpPr/>
          <p:nvPr/>
        </p:nvSpPr>
        <p:spPr>
          <a:xfrm>
            <a:off x="6893779" y="3440000"/>
            <a:ext cx="4893446" cy="153326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chefs de centre et adjoints </a:t>
            </a:r>
            <a:endParaRPr sz="16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Accompagner et impulser la démarche à l’échelon local avec les ambassadeurs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Donner du temps à l’innovation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Lancer des expérimentations locales le cas échéant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17"/>
          <p:cNvSpPr/>
          <p:nvPr/>
        </p:nvSpPr>
        <p:spPr>
          <a:xfrm>
            <a:off x="567373" y="143774"/>
            <a:ext cx="433945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Le cadre général</a:t>
            </a:r>
            <a:endParaRPr sz="4800" b="1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17"/>
          <p:cNvSpPr/>
          <p:nvPr/>
        </p:nvSpPr>
        <p:spPr>
          <a:xfrm>
            <a:off x="1777117" y="2831448"/>
            <a:ext cx="4893446" cy="398417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ambassadeurs </a:t>
            </a:r>
            <a:endParaRPr sz="16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Accompagner et impulser la démarche à l’échelon local avec le chef de centre et les adjoints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Communiquer et accompagner la mise en œuvre de la démarche et de la plate-forme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Réalise les pré-analyses d’opportunité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Participer à la sélection des idées à l’échelon du groupement 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Accompagner les innovateurs et leur proposer, avec le chef de centre, des expérimentations locales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Partager avec les ambassadeurs des autres centres</a:t>
            </a:r>
            <a:endParaRPr/>
          </a:p>
          <a:p>
            <a:pPr marL="285750" marR="0" lvl="0" indent="-1841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2da91ca02_0_320"/>
          <p:cNvSpPr txBox="1">
            <a:spLocks noGrp="1"/>
          </p:cNvSpPr>
          <p:nvPr>
            <p:ph type="title"/>
          </p:nvPr>
        </p:nvSpPr>
        <p:spPr>
          <a:xfrm>
            <a:off x="2269133" y="339367"/>
            <a:ext cx="9871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Intelligence collective</a:t>
            </a:r>
            <a:endParaRPr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gb2da91ca02_0_320"/>
          <p:cNvSpPr txBox="1">
            <a:spLocks noGrp="1"/>
          </p:cNvSpPr>
          <p:nvPr>
            <p:ph type="body" idx="1"/>
          </p:nvPr>
        </p:nvSpPr>
        <p:spPr>
          <a:xfrm>
            <a:off x="2025567" y="1581467"/>
            <a:ext cx="9871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Capacités intellectuelles et cognitives d’un collectif</a:t>
            </a:r>
            <a:endParaRPr sz="2800"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fr-FR" sz="2800" b="1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Résolution de problèmes complexes et globaux</a:t>
            </a:r>
            <a:endParaRPr sz="2800"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2800"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sz="19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2" name="Google Shape;162;gb2da91ca02_0_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34" y="6334214"/>
            <a:ext cx="1049733" cy="3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b2da91ca02_0_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01" y="6136680"/>
            <a:ext cx="1049733" cy="31492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b2da91ca02_0_320"/>
          <p:cNvSpPr/>
          <p:nvPr/>
        </p:nvSpPr>
        <p:spPr>
          <a:xfrm>
            <a:off x="167" y="0"/>
            <a:ext cx="1905300" cy="6858000"/>
          </a:xfrm>
          <a:prstGeom prst="rect">
            <a:avLst/>
          </a:prstGeom>
          <a:solidFill>
            <a:srgbClr val="110E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Google Shape;165;gb2da91ca02_0_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01" y="6136680"/>
            <a:ext cx="1049733" cy="3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b2da91ca02_0_320" title="ligne courte"/>
          <p:cNvPicPr preferRelativeResize="0"/>
          <p:nvPr/>
        </p:nvPicPr>
        <p:blipFill rotWithShape="1">
          <a:blip r:embed="rId4">
            <a:alphaModFix/>
          </a:blip>
          <a:srcRect l="14355" r="14363"/>
          <a:stretch/>
        </p:blipFill>
        <p:spPr>
          <a:xfrm>
            <a:off x="2112667" y="1153533"/>
            <a:ext cx="596900" cy="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b2da91ca02_0_3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7685" y="3795969"/>
            <a:ext cx="4586967" cy="2655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17" y="5453399"/>
            <a:ext cx="1401579" cy="11975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9" name="Google Shape;759;p18"/>
          <p:cNvCxnSpPr/>
          <p:nvPr/>
        </p:nvCxnSpPr>
        <p:spPr>
          <a:xfrm rot="10800000" flipH="1">
            <a:off x="1846053" y="6511444"/>
            <a:ext cx="9649021" cy="3600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60" name="Google Shape;760;p18" descr="RÃ©sultat de recherche d'images pour &quot;clipart innovation participative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18" descr="RÃ©sultat de recherche d'images pour &quot;clipart innovation participative&quot;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18" descr="RÃ©sultat de recherche d'images pour &quot;clipart innovation participative&quot;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18"/>
          <p:cNvSpPr/>
          <p:nvPr/>
        </p:nvSpPr>
        <p:spPr>
          <a:xfrm rot="-1377487">
            <a:off x="1133628" y="2499367"/>
            <a:ext cx="2274137" cy="144286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Valorisation et partage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4" name="Google Shape;76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21741" y="256694"/>
            <a:ext cx="1658489" cy="1172812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18"/>
          <p:cNvSpPr/>
          <p:nvPr/>
        </p:nvSpPr>
        <p:spPr>
          <a:xfrm>
            <a:off x="3879456" y="3582298"/>
            <a:ext cx="4893446" cy="147954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Via la plate-forme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Une communication semestrielle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journées de l’innovation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18">
            <a:hlinkClick r:id="rId5"/>
          </p:cNvPr>
          <p:cNvSpPr/>
          <p:nvPr/>
        </p:nvSpPr>
        <p:spPr>
          <a:xfrm rot="1440806">
            <a:off x="9514759" y="2986164"/>
            <a:ext cx="2274137" cy="1442866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Un document cadre</a:t>
            </a:r>
            <a:endParaRPr sz="1800" b="1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18"/>
          <p:cNvSpPr/>
          <p:nvPr/>
        </p:nvSpPr>
        <p:spPr>
          <a:xfrm>
            <a:off x="567373" y="143774"/>
            <a:ext cx="433945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Le cadre général</a:t>
            </a:r>
            <a:endParaRPr sz="4800" b="1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18"/>
          <p:cNvSpPr/>
          <p:nvPr/>
        </p:nvSpPr>
        <p:spPr>
          <a:xfrm>
            <a:off x="3879456" y="1684593"/>
            <a:ext cx="4893446" cy="147954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Mesure de l’impact 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Renforce l’existant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Améliore l’existant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-"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Réinvente l’existant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18">
            <a:hlinkClick r:id="rId6" action="ppaction://hlinksldjump"/>
          </p:cNvPr>
          <p:cNvSpPr/>
          <p:nvPr/>
        </p:nvSpPr>
        <p:spPr>
          <a:xfrm>
            <a:off x="11210717" y="6231284"/>
            <a:ext cx="568713" cy="20703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43618" y="60000"/>
                </a:moveTo>
                <a:lnTo>
                  <a:pt x="76382" y="15000"/>
                </a:lnTo>
                <a:lnTo>
                  <a:pt x="76382" y="105000"/>
                </a:lnTo>
                <a:close/>
              </a:path>
              <a:path w="120000" h="120000" fill="darken" extrusionOk="0">
                <a:moveTo>
                  <a:pt x="43618" y="60000"/>
                </a:moveTo>
                <a:lnTo>
                  <a:pt x="76382" y="15000"/>
                </a:lnTo>
                <a:lnTo>
                  <a:pt x="76382" y="105000"/>
                </a:lnTo>
                <a:close/>
              </a:path>
              <a:path w="120000" h="120000" fill="none" extrusionOk="0">
                <a:moveTo>
                  <a:pt x="43618" y="60000"/>
                </a:moveTo>
                <a:lnTo>
                  <a:pt x="76382" y="15000"/>
                </a:lnTo>
                <a:lnTo>
                  <a:pt x="76382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9"/>
          <p:cNvSpPr txBox="1"/>
          <p:nvPr/>
        </p:nvSpPr>
        <p:spPr>
          <a:xfrm>
            <a:off x="4446003" y="397014"/>
            <a:ext cx="426388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DE TITRE</a:t>
            </a:r>
            <a:endParaRPr sz="3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9" descr="RÃ©sultat de recherche d'images pour &quot;clipart innovation participative&quot;"/>
          <p:cNvSpPr/>
          <p:nvPr/>
        </p:nvSpPr>
        <p:spPr>
          <a:xfrm>
            <a:off x="867538" y="-79118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19" descr="RÃ©sultat de recherche d'images pour &quot;clipart innovation participative&quot;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19" descr="RÃ©sultat de recherche d'images pour &quot;clipart innovation participative&quot;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8" name="Google Shape;778;p19"/>
          <p:cNvGrpSpPr/>
          <p:nvPr/>
        </p:nvGrpSpPr>
        <p:grpSpPr>
          <a:xfrm>
            <a:off x="-20631" y="2345489"/>
            <a:ext cx="1523848" cy="4465011"/>
            <a:chOff x="57150" y="1228106"/>
            <a:chExt cx="1508166" cy="4912311"/>
          </a:xfrm>
        </p:grpSpPr>
        <p:sp>
          <p:nvSpPr>
            <p:cNvPr id="779" name="Google Shape;779;p19"/>
            <p:cNvSpPr/>
            <p:nvPr/>
          </p:nvSpPr>
          <p:spPr>
            <a:xfrm>
              <a:off x="57150" y="1228106"/>
              <a:ext cx="1508166" cy="4912311"/>
            </a:xfrm>
            <a:prstGeom prst="rect">
              <a:avLst/>
            </a:prstGeom>
            <a:solidFill>
              <a:srgbClr val="FFFF00"/>
            </a:solidFill>
            <a:ln w="635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80" name="Google Shape;780;p19" descr="RÃ©sultat de recherche d'images pour &quot;clipart personnage idÃ©e&quot;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1829" y="4556187"/>
              <a:ext cx="1066614" cy="1310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1" name="Google Shape;781;p19" descr="RÃ©sultat de recherche d'images pour &quot;clipart groupe idÃ©e&quot;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6848" y="1828800"/>
              <a:ext cx="1181595" cy="11815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2" name="Google Shape;782;p19"/>
            <p:cNvSpPr txBox="1"/>
            <p:nvPr/>
          </p:nvSpPr>
          <p:spPr>
            <a:xfrm>
              <a:off x="238704" y="1318160"/>
              <a:ext cx="1053173" cy="3693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 centre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9"/>
            <p:cNvSpPr txBox="1"/>
            <p:nvPr/>
          </p:nvSpPr>
          <p:spPr>
            <a:xfrm>
              <a:off x="254348" y="4023755"/>
              <a:ext cx="1096710" cy="3693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L’individu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4" name="Google Shape;784;p19"/>
          <p:cNvSpPr txBox="1"/>
          <p:nvPr/>
        </p:nvSpPr>
        <p:spPr>
          <a:xfrm>
            <a:off x="2357384" y="3755489"/>
            <a:ext cx="1415859" cy="1084577"/>
          </a:xfrm>
          <a:prstGeom prst="rect">
            <a:avLst/>
          </a:prstGeom>
          <a:noFill/>
          <a:ln w="635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Outil de remontée des idées et des compétences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19"/>
          <p:cNvSpPr txBox="1"/>
          <p:nvPr/>
        </p:nvSpPr>
        <p:spPr>
          <a:xfrm>
            <a:off x="4740828" y="3584207"/>
            <a:ext cx="1369862" cy="1332480"/>
          </a:xfrm>
          <a:prstGeom prst="rect">
            <a:avLst/>
          </a:prstGeom>
          <a:noFill/>
          <a:ln w="635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Organisation des idées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Identification des compétences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6" name="Google Shape;786;p19"/>
          <p:cNvCxnSpPr>
            <a:stCxn id="785" idx="3"/>
          </p:cNvCxnSpPr>
          <p:nvPr/>
        </p:nvCxnSpPr>
        <p:spPr>
          <a:xfrm>
            <a:off x="6110690" y="4250447"/>
            <a:ext cx="1191900" cy="17700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87" name="Google Shape;787;p19"/>
          <p:cNvSpPr txBox="1"/>
          <p:nvPr/>
        </p:nvSpPr>
        <p:spPr>
          <a:xfrm>
            <a:off x="7269147" y="3634691"/>
            <a:ext cx="1103887" cy="1077218"/>
          </a:xfrm>
          <a:prstGeom prst="rect">
            <a:avLst/>
          </a:prstGeom>
          <a:noFill/>
          <a:ln w="635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Trier par pertinence et faisabilité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8" name="Google Shape;788;p19"/>
          <p:cNvCxnSpPr/>
          <p:nvPr/>
        </p:nvCxnSpPr>
        <p:spPr>
          <a:xfrm rot="10800000" flipH="1">
            <a:off x="8390785" y="4268137"/>
            <a:ext cx="1269875" cy="16917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89" name="Google Shape;789;p19"/>
          <p:cNvSpPr txBox="1"/>
          <p:nvPr/>
        </p:nvSpPr>
        <p:spPr>
          <a:xfrm>
            <a:off x="9660660" y="3710160"/>
            <a:ext cx="1115889" cy="1084577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Idée retenue ou non et pourquoi</a:t>
            </a:r>
            <a:endParaRPr/>
          </a:p>
        </p:txBody>
      </p:sp>
      <p:cxnSp>
        <p:nvCxnSpPr>
          <p:cNvPr id="790" name="Google Shape;790;p19"/>
          <p:cNvCxnSpPr>
            <a:stCxn id="789" idx="0"/>
          </p:cNvCxnSpPr>
          <p:nvPr/>
        </p:nvCxnSpPr>
        <p:spPr>
          <a:xfrm rot="10800000" flipH="1">
            <a:off x="10218605" y="3171960"/>
            <a:ext cx="207900" cy="538200"/>
          </a:xfrm>
          <a:prstGeom prst="straightConnector1">
            <a:avLst/>
          </a:prstGeom>
          <a:noFill/>
          <a:ln w="635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91" name="Google Shape;791;p19"/>
          <p:cNvSpPr txBox="1"/>
          <p:nvPr/>
        </p:nvSpPr>
        <p:spPr>
          <a:xfrm>
            <a:off x="10330325" y="2345489"/>
            <a:ext cx="1199881" cy="836674"/>
          </a:xfrm>
          <a:prstGeom prst="rect">
            <a:avLst/>
          </a:prstGeom>
          <a:noFill/>
          <a:ln w="635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Mise en œuvre de l’idée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2" name="Google Shape;792;p19"/>
          <p:cNvCxnSpPr/>
          <p:nvPr/>
        </p:nvCxnSpPr>
        <p:spPr>
          <a:xfrm>
            <a:off x="10780490" y="4718253"/>
            <a:ext cx="172967" cy="421489"/>
          </a:xfrm>
          <a:prstGeom prst="straightConnector1">
            <a:avLst/>
          </a:prstGeom>
          <a:noFill/>
          <a:ln w="635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93" name="Google Shape;793;p19"/>
          <p:cNvSpPr txBox="1"/>
          <p:nvPr/>
        </p:nvSpPr>
        <p:spPr>
          <a:xfrm>
            <a:off x="10379206" y="5096498"/>
            <a:ext cx="1721055" cy="588770"/>
          </a:xfrm>
          <a:prstGeom prst="rect">
            <a:avLst/>
          </a:prstGeom>
          <a:noFill/>
          <a:ln w="635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Partage de toutes les idées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4" name="Google Shape;794;p19"/>
          <p:cNvCxnSpPr>
            <a:endCxn id="785" idx="1"/>
          </p:cNvCxnSpPr>
          <p:nvPr/>
        </p:nvCxnSpPr>
        <p:spPr>
          <a:xfrm rot="10800000" flipH="1">
            <a:off x="3785328" y="4250447"/>
            <a:ext cx="955500" cy="34500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95" name="Google Shape;795;p19"/>
          <p:cNvSpPr txBox="1"/>
          <p:nvPr/>
        </p:nvSpPr>
        <p:spPr>
          <a:xfrm>
            <a:off x="2244896" y="2534112"/>
            <a:ext cx="1655835" cy="1084577"/>
          </a:xfrm>
          <a:prstGeom prst="rect">
            <a:avLst/>
          </a:prstGeom>
          <a:noFill/>
          <a:ln w="635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Plate-forme numérique de l’innovation et des compétences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9"/>
          <p:cNvSpPr txBox="1"/>
          <p:nvPr/>
        </p:nvSpPr>
        <p:spPr>
          <a:xfrm>
            <a:off x="4636036" y="2754065"/>
            <a:ext cx="1447358" cy="588770"/>
          </a:xfrm>
          <a:prstGeom prst="rect">
            <a:avLst/>
          </a:prstGeom>
          <a:noFill/>
          <a:ln w="635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Gestion de la plate-forme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19"/>
          <p:cNvSpPr txBox="1"/>
          <p:nvPr/>
        </p:nvSpPr>
        <p:spPr>
          <a:xfrm>
            <a:off x="6960436" y="2756062"/>
            <a:ext cx="1430349" cy="584775"/>
          </a:xfrm>
          <a:prstGeom prst="rect">
            <a:avLst/>
          </a:prstGeom>
          <a:noFill/>
          <a:ln w="635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Club des ambassadeurs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19"/>
          <p:cNvSpPr txBox="1"/>
          <p:nvPr/>
        </p:nvSpPr>
        <p:spPr>
          <a:xfrm>
            <a:off x="10393118" y="1568151"/>
            <a:ext cx="1521663" cy="588770"/>
          </a:xfrm>
          <a:prstGeom prst="rect">
            <a:avLst/>
          </a:prstGeom>
          <a:noFill/>
          <a:ln w="635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Equipe de mise en oeuvre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19"/>
          <p:cNvSpPr txBox="1"/>
          <p:nvPr/>
        </p:nvSpPr>
        <p:spPr>
          <a:xfrm>
            <a:off x="10042286" y="5833131"/>
            <a:ext cx="2056708" cy="836674"/>
          </a:xfrm>
          <a:prstGeom prst="rect">
            <a:avLst/>
          </a:prstGeom>
          <a:noFill/>
          <a:ln w="635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Journée de l’innovation du groupement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0" name="Google Shape;800;p19"/>
          <p:cNvGrpSpPr/>
          <p:nvPr/>
        </p:nvGrpSpPr>
        <p:grpSpPr>
          <a:xfrm>
            <a:off x="1483969" y="4812286"/>
            <a:ext cx="8257983" cy="1345377"/>
            <a:chOff x="1508166" y="4195482"/>
            <a:chExt cx="8172998" cy="1168998"/>
          </a:xfrm>
        </p:grpSpPr>
        <p:cxnSp>
          <p:nvCxnSpPr>
            <p:cNvPr id="801" name="Google Shape;801;p19"/>
            <p:cNvCxnSpPr/>
            <p:nvPr/>
          </p:nvCxnSpPr>
          <p:spPr>
            <a:xfrm flipH="1">
              <a:off x="9657416" y="4195482"/>
              <a:ext cx="23748" cy="1168998"/>
            </a:xfrm>
            <a:prstGeom prst="straightConnector1">
              <a:avLst/>
            </a:prstGeom>
            <a:noFill/>
            <a:ln w="635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2" name="Google Shape;802;p19"/>
            <p:cNvCxnSpPr/>
            <p:nvPr/>
          </p:nvCxnSpPr>
          <p:spPr>
            <a:xfrm rot="10800000">
              <a:off x="1508166" y="5364480"/>
              <a:ext cx="8161122" cy="0"/>
            </a:xfrm>
            <a:prstGeom prst="straightConnector1">
              <a:avLst/>
            </a:prstGeom>
            <a:noFill/>
            <a:ln w="635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cxnSp>
        <p:nvCxnSpPr>
          <p:cNvPr id="803" name="Google Shape;803;p19"/>
          <p:cNvCxnSpPr/>
          <p:nvPr/>
        </p:nvCxnSpPr>
        <p:spPr>
          <a:xfrm rot="10800000" flipH="1">
            <a:off x="1522465" y="4318384"/>
            <a:ext cx="842167" cy="1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804" name="Google Shape;804;p19"/>
          <p:cNvCxnSpPr>
            <a:stCxn id="795" idx="0"/>
          </p:cNvCxnSpPr>
          <p:nvPr/>
        </p:nvCxnSpPr>
        <p:spPr>
          <a:xfrm rot="10800000">
            <a:off x="3072814" y="2031912"/>
            <a:ext cx="0" cy="502200"/>
          </a:xfrm>
          <a:prstGeom prst="straightConnector1">
            <a:avLst/>
          </a:prstGeom>
          <a:noFill/>
          <a:ln w="63500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05" name="Google Shape;805;p19"/>
          <p:cNvSpPr txBox="1"/>
          <p:nvPr/>
        </p:nvSpPr>
        <p:spPr>
          <a:xfrm>
            <a:off x="2057538" y="1404413"/>
            <a:ext cx="2030550" cy="588770"/>
          </a:xfrm>
          <a:prstGeom prst="rect">
            <a:avLst/>
          </a:prstGeom>
          <a:noFill/>
          <a:ln w="63500" cap="flat" cmpd="sng">
            <a:solidFill>
              <a:srgbClr val="2216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Accessible à tous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Sans lien hiérarchique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19"/>
          <p:cNvSpPr txBox="1"/>
          <p:nvPr/>
        </p:nvSpPr>
        <p:spPr>
          <a:xfrm>
            <a:off x="4581445" y="1125338"/>
            <a:ext cx="1488607" cy="1084577"/>
          </a:xfrm>
          <a:prstGeom prst="rect">
            <a:avLst/>
          </a:prstGeom>
          <a:noFill/>
          <a:ln w="63500" cap="flat" cmpd="sng">
            <a:solidFill>
              <a:srgbClr val="2216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Gpt territorial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Ambassadeurs des CIS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19"/>
          <p:cNvSpPr txBox="1"/>
          <p:nvPr/>
        </p:nvSpPr>
        <p:spPr>
          <a:xfrm>
            <a:off x="6750352" y="935777"/>
            <a:ext cx="2111485" cy="1323439"/>
          </a:xfrm>
          <a:prstGeom prst="rect">
            <a:avLst/>
          </a:prstGeom>
          <a:noFill/>
          <a:ln w="63500" cap="flat" cmpd="sng">
            <a:solidFill>
              <a:srgbClr val="2216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ambassadeurs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à 3 chefs CIS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Chef de groupement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Chef de section concerné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19"/>
          <p:cNvSpPr txBox="1"/>
          <p:nvPr/>
        </p:nvSpPr>
        <p:spPr>
          <a:xfrm>
            <a:off x="12884" y="1364824"/>
            <a:ext cx="1655835" cy="836674"/>
          </a:xfrm>
          <a:prstGeom prst="rect">
            <a:avLst/>
          </a:prstGeom>
          <a:noFill/>
          <a:ln w="635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Idées individuelles ou collectives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19"/>
          <p:cNvSpPr txBox="1"/>
          <p:nvPr/>
        </p:nvSpPr>
        <p:spPr>
          <a:xfrm>
            <a:off x="37502" y="542730"/>
            <a:ext cx="2207394" cy="588770"/>
          </a:xfrm>
          <a:prstGeom prst="rect">
            <a:avLst/>
          </a:prstGeom>
          <a:noFill/>
          <a:ln w="63500" cap="flat" cmpd="sng">
            <a:solidFill>
              <a:srgbClr val="2216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 d’expression,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Temps d’échange CIS…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0" name="Google Shape;810;p19"/>
          <p:cNvCxnSpPr>
            <a:stCxn id="808" idx="0"/>
          </p:cNvCxnSpPr>
          <p:nvPr/>
        </p:nvCxnSpPr>
        <p:spPr>
          <a:xfrm rot="10800000" flipH="1">
            <a:off x="840801" y="1113724"/>
            <a:ext cx="13800" cy="251100"/>
          </a:xfrm>
          <a:prstGeom prst="straightConnector1">
            <a:avLst/>
          </a:prstGeom>
          <a:noFill/>
          <a:ln w="63500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811" name="Google Shape;811;p19"/>
          <p:cNvCxnSpPr/>
          <p:nvPr/>
        </p:nvCxnSpPr>
        <p:spPr>
          <a:xfrm rot="10800000">
            <a:off x="5315719" y="2242064"/>
            <a:ext cx="0" cy="502093"/>
          </a:xfrm>
          <a:prstGeom prst="straightConnector1">
            <a:avLst/>
          </a:prstGeom>
          <a:noFill/>
          <a:ln w="63500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812" name="Google Shape;812;p19"/>
          <p:cNvCxnSpPr/>
          <p:nvPr/>
        </p:nvCxnSpPr>
        <p:spPr>
          <a:xfrm rot="10800000" flipH="1">
            <a:off x="7567293" y="2259216"/>
            <a:ext cx="10976" cy="512248"/>
          </a:xfrm>
          <a:prstGeom prst="straightConnector1">
            <a:avLst/>
          </a:prstGeom>
          <a:noFill/>
          <a:ln w="63500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13" name="Google Shape;813;p19"/>
          <p:cNvSpPr txBox="1"/>
          <p:nvPr/>
        </p:nvSpPr>
        <p:spPr>
          <a:xfrm>
            <a:off x="9741952" y="642081"/>
            <a:ext cx="2473798" cy="588770"/>
          </a:xfrm>
          <a:prstGeom prst="rect">
            <a:avLst/>
          </a:prstGeom>
          <a:noFill/>
          <a:ln w="63500" cap="flat" cmpd="sng">
            <a:solidFill>
              <a:srgbClr val="2216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Gpt + CIS + Innovateurs + personnes compétentes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4" name="Google Shape;814;p19"/>
          <p:cNvCxnSpPr/>
          <p:nvPr/>
        </p:nvCxnSpPr>
        <p:spPr>
          <a:xfrm rot="10800000">
            <a:off x="11141951" y="1220120"/>
            <a:ext cx="23995" cy="366982"/>
          </a:xfrm>
          <a:prstGeom prst="straightConnector1">
            <a:avLst/>
          </a:prstGeom>
          <a:noFill/>
          <a:ln w="63500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815" name="Google Shape;815;p19"/>
          <p:cNvGrpSpPr/>
          <p:nvPr/>
        </p:nvGrpSpPr>
        <p:grpSpPr>
          <a:xfrm>
            <a:off x="1498678" y="4928998"/>
            <a:ext cx="3388954" cy="555287"/>
            <a:chOff x="1508166" y="4195482"/>
            <a:chExt cx="8172998" cy="1168998"/>
          </a:xfrm>
        </p:grpSpPr>
        <p:cxnSp>
          <p:nvCxnSpPr>
            <p:cNvPr id="816" name="Google Shape;816;p19"/>
            <p:cNvCxnSpPr/>
            <p:nvPr/>
          </p:nvCxnSpPr>
          <p:spPr>
            <a:xfrm flipH="1">
              <a:off x="9657416" y="4195482"/>
              <a:ext cx="23748" cy="1168998"/>
            </a:xfrm>
            <a:prstGeom prst="straightConnector1">
              <a:avLst/>
            </a:prstGeom>
            <a:noFill/>
            <a:ln w="635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17" name="Google Shape;817;p19"/>
            <p:cNvCxnSpPr/>
            <p:nvPr/>
          </p:nvCxnSpPr>
          <p:spPr>
            <a:xfrm rot="10800000">
              <a:off x="1508166" y="5364480"/>
              <a:ext cx="8161122" cy="0"/>
            </a:xfrm>
            <a:prstGeom prst="straightConnector1">
              <a:avLst/>
            </a:prstGeom>
            <a:noFill/>
            <a:ln w="635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818" name="Google Shape;818;p19"/>
          <p:cNvSpPr txBox="1"/>
          <p:nvPr/>
        </p:nvSpPr>
        <p:spPr>
          <a:xfrm>
            <a:off x="4981136" y="5091104"/>
            <a:ext cx="1721055" cy="836674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Retour prise en compte et délai de réponse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19"/>
          <p:cNvSpPr/>
          <p:nvPr/>
        </p:nvSpPr>
        <p:spPr>
          <a:xfrm>
            <a:off x="3014586" y="106521"/>
            <a:ext cx="5623499" cy="65074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INNOVATION PARTICIPATIVE</a:t>
            </a:r>
            <a:endParaRPr sz="3600" b="1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19">
            <a:hlinkClick r:id="rId6" action="ppaction://hlinksldjump"/>
          </p:cNvPr>
          <p:cNvSpPr/>
          <p:nvPr/>
        </p:nvSpPr>
        <p:spPr>
          <a:xfrm>
            <a:off x="2245739" y="6603466"/>
            <a:ext cx="568713" cy="20703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43618" y="60000"/>
                </a:moveTo>
                <a:lnTo>
                  <a:pt x="76382" y="15000"/>
                </a:lnTo>
                <a:lnTo>
                  <a:pt x="76382" y="105000"/>
                </a:lnTo>
                <a:close/>
              </a:path>
              <a:path w="120000" h="120000" fill="darken" extrusionOk="0">
                <a:moveTo>
                  <a:pt x="43618" y="60000"/>
                </a:moveTo>
                <a:lnTo>
                  <a:pt x="76382" y="15000"/>
                </a:lnTo>
                <a:lnTo>
                  <a:pt x="76382" y="105000"/>
                </a:lnTo>
                <a:close/>
              </a:path>
              <a:path w="120000" h="120000" fill="none" extrusionOk="0">
                <a:moveTo>
                  <a:pt x="43618" y="60000"/>
                </a:moveTo>
                <a:lnTo>
                  <a:pt x="76382" y="15000"/>
                </a:lnTo>
                <a:lnTo>
                  <a:pt x="76382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5" name="Google Shape;825;p20"/>
          <p:cNvCxnSpPr/>
          <p:nvPr/>
        </p:nvCxnSpPr>
        <p:spPr>
          <a:xfrm rot="10800000" flipH="1">
            <a:off x="1846053" y="6511444"/>
            <a:ext cx="9649021" cy="3600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6" name="Google Shape;826;p20" descr="RÃ©sultat de recherche d'images pour &quot;clipart innovation participative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20" descr="RÃ©sultat de recherche d'images pour &quot;clipart innovation participative&quot;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20" descr="RÃ©sultat de recherche d'images pour &quot;clipart innovation participative&quot;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643602" y="143774"/>
            <a:ext cx="105996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1 exemple : la gendarmerie nationale et les ateliers de la performance</a:t>
            </a:r>
            <a:endParaRPr sz="2800" b="1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4" name="Google Shape;83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457" y="273345"/>
            <a:ext cx="2686589" cy="1899840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21">
            <a:hlinkClick r:id="rId4" action="ppaction://hlinksldjump"/>
          </p:cNvPr>
          <p:cNvSpPr/>
          <p:nvPr/>
        </p:nvSpPr>
        <p:spPr>
          <a:xfrm>
            <a:off x="11354113" y="6484713"/>
            <a:ext cx="568713" cy="20703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43618" y="60000"/>
                </a:moveTo>
                <a:lnTo>
                  <a:pt x="76382" y="15000"/>
                </a:lnTo>
                <a:lnTo>
                  <a:pt x="76382" y="105000"/>
                </a:lnTo>
                <a:close/>
              </a:path>
              <a:path w="120000" h="120000" fill="darken" extrusionOk="0">
                <a:moveTo>
                  <a:pt x="43618" y="60000"/>
                </a:moveTo>
                <a:lnTo>
                  <a:pt x="76382" y="15000"/>
                </a:lnTo>
                <a:lnTo>
                  <a:pt x="76382" y="105000"/>
                </a:lnTo>
                <a:close/>
              </a:path>
              <a:path w="120000" h="120000" fill="none" extrusionOk="0">
                <a:moveTo>
                  <a:pt x="43618" y="60000"/>
                </a:moveTo>
                <a:lnTo>
                  <a:pt x="76382" y="15000"/>
                </a:lnTo>
                <a:lnTo>
                  <a:pt x="76382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2">
            <a:hlinkClick r:id="rId3" action="ppaction://hlinksldjump"/>
          </p:cNvPr>
          <p:cNvSpPr/>
          <p:nvPr/>
        </p:nvSpPr>
        <p:spPr>
          <a:xfrm>
            <a:off x="11354113" y="6484713"/>
            <a:ext cx="568713" cy="20703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43618" y="60000"/>
                </a:moveTo>
                <a:lnTo>
                  <a:pt x="76382" y="15000"/>
                </a:lnTo>
                <a:lnTo>
                  <a:pt x="76382" y="105000"/>
                </a:lnTo>
                <a:close/>
              </a:path>
              <a:path w="120000" h="120000" fill="darken" extrusionOk="0">
                <a:moveTo>
                  <a:pt x="43618" y="60000"/>
                </a:moveTo>
                <a:lnTo>
                  <a:pt x="76382" y="15000"/>
                </a:lnTo>
                <a:lnTo>
                  <a:pt x="76382" y="105000"/>
                </a:lnTo>
                <a:close/>
              </a:path>
              <a:path w="120000" h="120000" fill="none" extrusionOk="0">
                <a:moveTo>
                  <a:pt x="43618" y="60000"/>
                </a:moveTo>
                <a:lnTo>
                  <a:pt x="76382" y="15000"/>
                </a:lnTo>
                <a:lnTo>
                  <a:pt x="76382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1" name="Google Shape;84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1158" y="0"/>
            <a:ext cx="484968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2da91ca02_0_331"/>
          <p:cNvSpPr txBox="1">
            <a:spLocks noGrp="1"/>
          </p:cNvSpPr>
          <p:nvPr>
            <p:ph type="title"/>
          </p:nvPr>
        </p:nvSpPr>
        <p:spPr>
          <a:xfrm>
            <a:off x="2269133" y="339367"/>
            <a:ext cx="9871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Intelligence collective</a:t>
            </a:r>
            <a:endParaRPr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3" name="Google Shape;173;gb2da91ca02_0_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34" y="6334214"/>
            <a:ext cx="1049733" cy="3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b2da91ca02_0_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01" y="6136680"/>
            <a:ext cx="1049733" cy="31492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b2da91ca02_0_331"/>
          <p:cNvSpPr/>
          <p:nvPr/>
        </p:nvSpPr>
        <p:spPr>
          <a:xfrm>
            <a:off x="167" y="0"/>
            <a:ext cx="1905300" cy="6858000"/>
          </a:xfrm>
          <a:prstGeom prst="rect">
            <a:avLst/>
          </a:prstGeom>
          <a:solidFill>
            <a:srgbClr val="110E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" name="Google Shape;176;gb2da91ca02_0_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01" y="6136680"/>
            <a:ext cx="1049733" cy="3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b2da91ca02_0_331" title="ligne courte"/>
          <p:cNvPicPr preferRelativeResize="0"/>
          <p:nvPr/>
        </p:nvPicPr>
        <p:blipFill rotWithShape="1">
          <a:blip r:embed="rId4">
            <a:alphaModFix/>
          </a:blip>
          <a:srcRect l="14355" r="14363"/>
          <a:stretch/>
        </p:blipFill>
        <p:spPr>
          <a:xfrm>
            <a:off x="2112667" y="1153533"/>
            <a:ext cx="596900" cy="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b2da91ca02_0_3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2948" y="1229733"/>
            <a:ext cx="8709549" cy="522186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b2da91ca02_0_331"/>
          <p:cNvSpPr txBox="1">
            <a:spLocks noGrp="1"/>
          </p:cNvSpPr>
          <p:nvPr>
            <p:ph type="body" idx="1"/>
          </p:nvPr>
        </p:nvSpPr>
        <p:spPr>
          <a:xfrm>
            <a:off x="2025567" y="1581467"/>
            <a:ext cx="9871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Accumulation des connaissances</a:t>
            </a:r>
            <a:endParaRPr sz="2800"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lvl="0" indent="-482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110E54"/>
              </a:buClr>
              <a:buSzPts val="2800"/>
              <a:buFont typeface="Open Sans"/>
              <a:buChar char="●"/>
            </a:pPr>
            <a:r>
              <a:rPr lang="fr-FR" sz="2800" b="1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Fragmentation des savoirs</a:t>
            </a:r>
            <a:endParaRPr sz="2800"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0E54"/>
              </a:buClr>
              <a:buSzPts val="2800"/>
              <a:buFont typeface="Open Sans"/>
              <a:buChar char="●"/>
            </a:pPr>
            <a:r>
              <a:rPr lang="fr-FR" sz="2800" b="1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Hyper-spécialisation</a:t>
            </a:r>
            <a:endParaRPr sz="2800"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2800"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sz="19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b2da91ca02_0_342"/>
          <p:cNvSpPr txBox="1">
            <a:spLocks noGrp="1"/>
          </p:cNvSpPr>
          <p:nvPr>
            <p:ph type="title"/>
          </p:nvPr>
        </p:nvSpPr>
        <p:spPr>
          <a:xfrm>
            <a:off x="2269133" y="339367"/>
            <a:ext cx="9871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Intelligence collective</a:t>
            </a:r>
            <a:endParaRPr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5" name="Google Shape;185;gb2da91ca02_0_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34" y="6334214"/>
            <a:ext cx="1049733" cy="3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b2da91ca02_0_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01" y="6136680"/>
            <a:ext cx="1049733" cy="31492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b2da91ca02_0_342"/>
          <p:cNvSpPr/>
          <p:nvPr/>
        </p:nvSpPr>
        <p:spPr>
          <a:xfrm>
            <a:off x="167" y="0"/>
            <a:ext cx="1905300" cy="6858000"/>
          </a:xfrm>
          <a:prstGeom prst="rect">
            <a:avLst/>
          </a:prstGeom>
          <a:solidFill>
            <a:srgbClr val="110E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gb2da91ca02_0_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01" y="6136680"/>
            <a:ext cx="1049733" cy="3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b2da91ca02_0_342" title="ligne courte"/>
          <p:cNvPicPr preferRelativeResize="0"/>
          <p:nvPr/>
        </p:nvPicPr>
        <p:blipFill rotWithShape="1">
          <a:blip r:embed="rId4">
            <a:alphaModFix/>
          </a:blip>
          <a:srcRect l="14355" r="14363"/>
          <a:stretch/>
        </p:blipFill>
        <p:spPr>
          <a:xfrm>
            <a:off x="2112667" y="1153533"/>
            <a:ext cx="596900" cy="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b2da91ca02_0_342"/>
          <p:cNvSpPr txBox="1">
            <a:spLocks noGrp="1"/>
          </p:cNvSpPr>
          <p:nvPr>
            <p:ph type="body" idx="1"/>
          </p:nvPr>
        </p:nvSpPr>
        <p:spPr>
          <a:xfrm>
            <a:off x="2025567" y="1581467"/>
            <a:ext cx="9871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1990 - 2000</a:t>
            </a:r>
            <a:endParaRPr sz="2800"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2800"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sz="19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1" name="Google Shape;191;gb2da91ca02_0_3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2926" y="1153533"/>
            <a:ext cx="6957015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2da91ca02_0_353"/>
          <p:cNvSpPr txBox="1">
            <a:spLocks noGrp="1"/>
          </p:cNvSpPr>
          <p:nvPr>
            <p:ph type="title"/>
          </p:nvPr>
        </p:nvSpPr>
        <p:spPr>
          <a:xfrm>
            <a:off x="2269133" y="339367"/>
            <a:ext cx="9871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Intelligence collective</a:t>
            </a:r>
            <a:endParaRPr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7" name="Google Shape;197;gb2da91ca02_0_3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34" y="6334214"/>
            <a:ext cx="1049733" cy="3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b2da91ca02_0_3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01" y="6136680"/>
            <a:ext cx="1049733" cy="31492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b2da91ca02_0_353"/>
          <p:cNvSpPr/>
          <p:nvPr/>
        </p:nvSpPr>
        <p:spPr>
          <a:xfrm>
            <a:off x="167" y="0"/>
            <a:ext cx="1905300" cy="6858000"/>
          </a:xfrm>
          <a:prstGeom prst="rect">
            <a:avLst/>
          </a:prstGeom>
          <a:solidFill>
            <a:srgbClr val="110E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" name="Google Shape;200;gb2da91ca02_0_3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01" y="6136680"/>
            <a:ext cx="1049733" cy="3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b2da91ca02_0_353" title="ligne courte"/>
          <p:cNvPicPr preferRelativeResize="0"/>
          <p:nvPr/>
        </p:nvPicPr>
        <p:blipFill rotWithShape="1">
          <a:blip r:embed="rId4">
            <a:alphaModFix/>
          </a:blip>
          <a:srcRect l="14355" r="14363"/>
          <a:stretch/>
        </p:blipFill>
        <p:spPr>
          <a:xfrm>
            <a:off x="2112667" y="1153533"/>
            <a:ext cx="596900" cy="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b2da91ca02_0_353"/>
          <p:cNvSpPr txBox="1">
            <a:spLocks noGrp="1"/>
          </p:cNvSpPr>
          <p:nvPr>
            <p:ph type="body" idx="1"/>
          </p:nvPr>
        </p:nvSpPr>
        <p:spPr>
          <a:xfrm>
            <a:off x="2025567" y="1581467"/>
            <a:ext cx="9871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2020</a:t>
            </a:r>
            <a:endParaRPr sz="2800"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sz="19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3" name="Google Shape;203;gb2da91ca02_0_3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4833" y="1323522"/>
            <a:ext cx="12192000" cy="501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2da91ca02_0_364"/>
          <p:cNvSpPr txBox="1">
            <a:spLocks noGrp="1"/>
          </p:cNvSpPr>
          <p:nvPr>
            <p:ph type="title"/>
          </p:nvPr>
        </p:nvSpPr>
        <p:spPr>
          <a:xfrm>
            <a:off x="2269133" y="339367"/>
            <a:ext cx="9871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Intelligence collective</a:t>
            </a:r>
            <a:endParaRPr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9" name="Google Shape;209;gb2da91ca02_0_3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34" y="6334214"/>
            <a:ext cx="1049733" cy="3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b2da91ca02_0_3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01" y="6136680"/>
            <a:ext cx="1049733" cy="31492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b2da91ca02_0_364"/>
          <p:cNvSpPr/>
          <p:nvPr/>
        </p:nvSpPr>
        <p:spPr>
          <a:xfrm>
            <a:off x="167" y="0"/>
            <a:ext cx="1905300" cy="6858000"/>
          </a:xfrm>
          <a:prstGeom prst="rect">
            <a:avLst/>
          </a:prstGeom>
          <a:solidFill>
            <a:srgbClr val="110E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2" name="Google Shape;212;gb2da91ca02_0_3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01" y="6136680"/>
            <a:ext cx="1049733" cy="3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b2da91ca02_0_364" title="ligne courte"/>
          <p:cNvPicPr preferRelativeResize="0"/>
          <p:nvPr/>
        </p:nvPicPr>
        <p:blipFill rotWithShape="1">
          <a:blip r:embed="rId4">
            <a:alphaModFix/>
          </a:blip>
          <a:srcRect l="14355" r="14363"/>
          <a:stretch/>
        </p:blipFill>
        <p:spPr>
          <a:xfrm>
            <a:off x="2112667" y="1153533"/>
            <a:ext cx="596900" cy="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b2da91ca02_0_364"/>
          <p:cNvSpPr txBox="1">
            <a:spLocks noGrp="1"/>
          </p:cNvSpPr>
          <p:nvPr>
            <p:ph type="body" idx="1"/>
          </p:nvPr>
        </p:nvSpPr>
        <p:spPr>
          <a:xfrm>
            <a:off x="2025567" y="1581467"/>
            <a:ext cx="9871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sz="19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" name="Google Shape;215;gb2da91ca02_0_364"/>
          <p:cNvSpPr txBox="1">
            <a:spLocks noGrp="1"/>
          </p:cNvSpPr>
          <p:nvPr>
            <p:ph type="body" idx="1"/>
          </p:nvPr>
        </p:nvSpPr>
        <p:spPr>
          <a:xfrm>
            <a:off x="2025567" y="1581467"/>
            <a:ext cx="9871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2800"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sz="19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6" name="Google Shape;216;gb2da91ca02_0_3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1702" y="1359250"/>
            <a:ext cx="5058934" cy="4999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2da91ca02_0_580"/>
          <p:cNvSpPr txBox="1">
            <a:spLocks noGrp="1"/>
          </p:cNvSpPr>
          <p:nvPr>
            <p:ph type="title"/>
          </p:nvPr>
        </p:nvSpPr>
        <p:spPr>
          <a:xfrm>
            <a:off x="2269133" y="339367"/>
            <a:ext cx="9871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Intelligence collective</a:t>
            </a:r>
            <a:endParaRPr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2" name="Google Shape;222;gb2da91ca02_0_5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34" y="6334214"/>
            <a:ext cx="1049733" cy="3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b2da91ca02_0_5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01" y="6136680"/>
            <a:ext cx="1049733" cy="31492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b2da91ca02_0_580"/>
          <p:cNvSpPr/>
          <p:nvPr/>
        </p:nvSpPr>
        <p:spPr>
          <a:xfrm>
            <a:off x="167" y="0"/>
            <a:ext cx="1905300" cy="6858000"/>
          </a:xfrm>
          <a:prstGeom prst="rect">
            <a:avLst/>
          </a:prstGeom>
          <a:solidFill>
            <a:srgbClr val="110E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gb2da91ca02_0_5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01" y="6136680"/>
            <a:ext cx="1049733" cy="3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b2da91ca02_0_580" title="ligne courte"/>
          <p:cNvPicPr preferRelativeResize="0"/>
          <p:nvPr/>
        </p:nvPicPr>
        <p:blipFill rotWithShape="1">
          <a:blip r:embed="rId4">
            <a:alphaModFix/>
          </a:blip>
          <a:srcRect l="14355" r="14363"/>
          <a:stretch/>
        </p:blipFill>
        <p:spPr>
          <a:xfrm>
            <a:off x="2112667" y="1153533"/>
            <a:ext cx="596900" cy="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b2da91ca02_0_580"/>
          <p:cNvSpPr txBox="1">
            <a:spLocks noGrp="1"/>
          </p:cNvSpPr>
          <p:nvPr>
            <p:ph type="body" idx="1"/>
          </p:nvPr>
        </p:nvSpPr>
        <p:spPr>
          <a:xfrm>
            <a:off x="2025567" y="1581467"/>
            <a:ext cx="9871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sz="19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gb2da91ca02_0_580"/>
          <p:cNvSpPr txBox="1">
            <a:spLocks noGrp="1"/>
          </p:cNvSpPr>
          <p:nvPr>
            <p:ph type="body" idx="1"/>
          </p:nvPr>
        </p:nvSpPr>
        <p:spPr>
          <a:xfrm>
            <a:off x="2025567" y="1581467"/>
            <a:ext cx="9871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2800"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sz="19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9" name="Google Shape;229;gb2da91ca02_0_5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3213" y="2808177"/>
            <a:ext cx="3799875" cy="375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b2da91ca02_0_5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37050" y="1153526"/>
            <a:ext cx="2804899" cy="27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b2da91ca02_0_5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8625" y="1229725"/>
            <a:ext cx="2748998" cy="271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b2da91ca02_0_5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9725" y="4329575"/>
            <a:ext cx="2748998" cy="271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b2da91ca02_0_5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26850" y="4509350"/>
            <a:ext cx="2748998" cy="271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b2da91ca02_0_376"/>
          <p:cNvSpPr txBox="1">
            <a:spLocks noGrp="1"/>
          </p:cNvSpPr>
          <p:nvPr>
            <p:ph type="title"/>
          </p:nvPr>
        </p:nvSpPr>
        <p:spPr>
          <a:xfrm>
            <a:off x="2269133" y="339367"/>
            <a:ext cx="9871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Innovation</a:t>
            </a:r>
            <a:endParaRPr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9" name="Google Shape;239;gb2da91ca02_0_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34" y="6334214"/>
            <a:ext cx="1049733" cy="3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b2da91ca02_0_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01" y="6136680"/>
            <a:ext cx="1049733" cy="31492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b2da91ca02_0_376"/>
          <p:cNvSpPr/>
          <p:nvPr/>
        </p:nvSpPr>
        <p:spPr>
          <a:xfrm>
            <a:off x="167" y="0"/>
            <a:ext cx="1905300" cy="6858000"/>
          </a:xfrm>
          <a:prstGeom prst="rect">
            <a:avLst/>
          </a:prstGeom>
          <a:solidFill>
            <a:srgbClr val="110E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2" name="Google Shape;242;gb2da91ca02_0_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01" y="6136680"/>
            <a:ext cx="1049733" cy="3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b2da91ca02_0_376" title="ligne courte"/>
          <p:cNvPicPr preferRelativeResize="0"/>
          <p:nvPr/>
        </p:nvPicPr>
        <p:blipFill rotWithShape="1">
          <a:blip r:embed="rId4">
            <a:alphaModFix/>
          </a:blip>
          <a:srcRect l="14355" r="14363"/>
          <a:stretch/>
        </p:blipFill>
        <p:spPr>
          <a:xfrm>
            <a:off x="2112667" y="1153533"/>
            <a:ext cx="596900" cy="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b2da91ca02_0_376"/>
          <p:cNvSpPr txBox="1">
            <a:spLocks noGrp="1"/>
          </p:cNvSpPr>
          <p:nvPr>
            <p:ph type="body" idx="1"/>
          </p:nvPr>
        </p:nvSpPr>
        <p:spPr>
          <a:xfrm>
            <a:off x="2025567" y="1581467"/>
            <a:ext cx="980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00" b="1">
                <a:solidFill>
                  <a:srgbClr val="110E54"/>
                </a:solidFill>
                <a:latin typeface="Open Sans"/>
                <a:ea typeface="Open Sans"/>
                <a:cs typeface="Open Sans"/>
                <a:sym typeface="Open Sans"/>
              </a:rPr>
              <a:t>Opportunité - nouvelle idée - réalisation concrète - besoins utilisateurs - diffusion/généralisation </a:t>
            </a:r>
            <a:endParaRPr sz="2100"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2500" b="1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sz="1900">
              <a:solidFill>
                <a:srgbClr val="110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5" name="Google Shape;245;gb2da91ca02_0_3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1033" y="3316290"/>
            <a:ext cx="6061935" cy="3459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1118</Words>
  <Application>Microsoft Office PowerPoint</Application>
  <PresentationFormat>Grand écran</PresentationFormat>
  <Paragraphs>238</Paragraphs>
  <Slides>34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34</vt:i4>
      </vt:variant>
    </vt:vector>
  </HeadingPairs>
  <TitlesOfParts>
    <vt:vector size="40" baseType="lpstr">
      <vt:lpstr>Open Sans</vt:lpstr>
      <vt:lpstr>Times New Roman</vt:lpstr>
      <vt:lpstr>Arial</vt:lpstr>
      <vt:lpstr>Calibri</vt:lpstr>
      <vt:lpstr>Thème Office</vt:lpstr>
      <vt:lpstr>Simple Light</vt:lpstr>
      <vt:lpstr>Présentation PowerPoint</vt:lpstr>
      <vt:lpstr>Quelques mots d’introduction</vt:lpstr>
      <vt:lpstr>Intelligence collective</vt:lpstr>
      <vt:lpstr>Intelligence collective</vt:lpstr>
      <vt:lpstr>Intelligence collective</vt:lpstr>
      <vt:lpstr>Intelligence collective</vt:lpstr>
      <vt:lpstr>Intelligence collective</vt:lpstr>
      <vt:lpstr>Intelligence collective</vt:lpstr>
      <vt:lpstr>Innovation</vt:lpstr>
      <vt:lpstr>Innovation</vt:lpstr>
      <vt:lpstr>Innovation</vt:lpstr>
      <vt:lpstr>Innovation</vt:lpstr>
      <vt:lpstr>Innovation</vt:lpstr>
      <vt:lpstr>Innovation dans le secteur du secours</vt:lpstr>
      <vt:lpstr>Les piliers fondamentaux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00011260</dc:creator>
  <cp:lastModifiedBy>Leclerc Christophe</cp:lastModifiedBy>
  <cp:revision>2</cp:revision>
  <dcterms:created xsi:type="dcterms:W3CDTF">2016-09-06T08:11:36Z</dcterms:created>
  <dcterms:modified xsi:type="dcterms:W3CDTF">2023-07-17T14:53:14Z</dcterms:modified>
</cp:coreProperties>
</file>