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65" r:id="rId3"/>
    <p:sldId id="270" r:id="rId4"/>
    <p:sldId id="268" r:id="rId5"/>
    <p:sldId id="260" r:id="rId6"/>
    <p:sldId id="262" r:id="rId7"/>
    <p:sldId id="264" r:id="rId8"/>
    <p:sldId id="27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A6530-5FE0-4404-9F61-422277826F59}" type="doc">
      <dgm:prSet loTypeId="urn:microsoft.com/office/officeart/2005/8/layout/matrix3" loCatId="matri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5809FEC3-8742-4D7A-83EC-21FC30C19425}">
      <dgm:prSet phldrT="[Texte]"/>
      <dgm:spPr/>
      <dgm:t>
        <a:bodyPr/>
        <a:lstStyle/>
        <a:p>
          <a:r>
            <a:rPr lang="fr-FR" dirty="0" smtClean="0">
              <a:latin typeface="Roboto" pitchFamily="2" charset="0"/>
              <a:ea typeface="Roboto" pitchFamily="2" charset="0"/>
            </a:rPr>
            <a:t>Le projet de mandat du Département</a:t>
          </a:r>
        </a:p>
        <a:p>
          <a:endParaRPr lang="fr-FR" dirty="0" smtClean="0">
            <a:latin typeface="Roboto" pitchFamily="2" charset="0"/>
            <a:ea typeface="Roboto" pitchFamily="2" charset="0"/>
          </a:endParaRPr>
        </a:p>
        <a:p>
          <a:r>
            <a:rPr lang="fr-FR" dirty="0" smtClean="0">
              <a:latin typeface="Roboto" pitchFamily="2" charset="0"/>
              <a:ea typeface="Roboto" pitchFamily="2" charset="0"/>
            </a:rPr>
            <a:t>Pacte des Solidarités</a:t>
          </a:r>
        </a:p>
        <a:p>
          <a:endParaRPr lang="fr-FR" dirty="0" smtClean="0">
            <a:latin typeface="Roboto" pitchFamily="2" charset="0"/>
            <a:ea typeface="Roboto" pitchFamily="2" charset="0"/>
          </a:endParaRPr>
        </a:p>
        <a:p>
          <a:r>
            <a:rPr lang="fr-FR" dirty="0" smtClean="0">
              <a:latin typeface="Roboto" pitchFamily="2" charset="0"/>
              <a:ea typeface="Roboto" pitchFamily="2" charset="0"/>
            </a:rPr>
            <a:t>Contractualisation avec EPCI</a:t>
          </a:r>
          <a:endParaRPr lang="fr-FR" dirty="0">
            <a:latin typeface="Roboto" pitchFamily="2" charset="0"/>
            <a:ea typeface="Roboto" pitchFamily="2" charset="0"/>
          </a:endParaRPr>
        </a:p>
      </dgm:t>
    </dgm:pt>
    <dgm:pt modelId="{1877C95F-3408-40B3-83CB-A1C19A567DD6}" type="parTrans" cxnId="{5F768BE2-EDB4-4EE6-B197-7FF4C34091A1}">
      <dgm:prSet/>
      <dgm:spPr/>
      <dgm:t>
        <a:bodyPr/>
        <a:lstStyle/>
        <a:p>
          <a:endParaRPr lang="fr-FR"/>
        </a:p>
      </dgm:t>
    </dgm:pt>
    <dgm:pt modelId="{5122B36C-E20D-4252-BFE1-570039C73F82}" type="sibTrans" cxnId="{5F768BE2-EDB4-4EE6-B197-7FF4C34091A1}">
      <dgm:prSet/>
      <dgm:spPr/>
      <dgm:t>
        <a:bodyPr/>
        <a:lstStyle/>
        <a:p>
          <a:endParaRPr lang="fr-FR"/>
        </a:p>
      </dgm:t>
    </dgm:pt>
    <dgm:pt modelId="{08DF1C1A-475B-4495-99DD-8F51AF1AD82D}">
      <dgm:prSet phldrT="[Texte]"/>
      <dgm:spPr/>
      <dgm:t>
        <a:bodyPr/>
        <a:lstStyle/>
        <a:p>
          <a:r>
            <a:rPr lang="fr-FR" dirty="0" smtClean="0">
              <a:latin typeface="Roboto" pitchFamily="2" charset="0"/>
              <a:ea typeface="Roboto" pitchFamily="2" charset="0"/>
            </a:rPr>
            <a:t>Le développement du Service Public de l’insertion et de l’Emploi (SPIE)</a:t>
          </a:r>
          <a:endParaRPr lang="fr-FR" dirty="0">
            <a:latin typeface="Roboto" pitchFamily="2" charset="0"/>
            <a:ea typeface="Roboto" pitchFamily="2" charset="0"/>
          </a:endParaRPr>
        </a:p>
      </dgm:t>
    </dgm:pt>
    <dgm:pt modelId="{7367BF8F-8652-4700-976A-EE37107BC30C}" type="parTrans" cxnId="{741A5FED-6644-429E-9BF4-E6E01C44C9DD}">
      <dgm:prSet/>
      <dgm:spPr/>
      <dgm:t>
        <a:bodyPr/>
        <a:lstStyle/>
        <a:p>
          <a:endParaRPr lang="fr-FR"/>
        </a:p>
      </dgm:t>
    </dgm:pt>
    <dgm:pt modelId="{21C2C787-8894-494D-99FD-AD95A9D969DD}" type="sibTrans" cxnId="{741A5FED-6644-429E-9BF4-E6E01C44C9DD}">
      <dgm:prSet/>
      <dgm:spPr/>
      <dgm:t>
        <a:bodyPr/>
        <a:lstStyle/>
        <a:p>
          <a:endParaRPr lang="fr-FR"/>
        </a:p>
      </dgm:t>
    </dgm:pt>
    <dgm:pt modelId="{821D5A09-1A5A-4E34-AF3F-6C8BA3443E84}">
      <dgm:prSet phldrT="[Texte]"/>
      <dgm:spPr/>
      <dgm:t>
        <a:bodyPr/>
        <a:lstStyle/>
        <a:p>
          <a:r>
            <a:rPr lang="fr-FR" dirty="0" smtClean="0">
              <a:latin typeface="Roboto" pitchFamily="2" charset="0"/>
              <a:ea typeface="Roboto" pitchFamily="2" charset="0"/>
            </a:rPr>
            <a:t>La déclinaison de la Loi d’Orientation des Mobilités en Région Haut-de-France (LOM)</a:t>
          </a:r>
        </a:p>
        <a:p>
          <a:endParaRPr lang="fr-FR" dirty="0" smtClean="0">
            <a:latin typeface="Roboto" pitchFamily="2" charset="0"/>
            <a:ea typeface="Roboto" pitchFamily="2" charset="0"/>
          </a:endParaRPr>
        </a:p>
        <a:p>
          <a:r>
            <a:rPr lang="fr-FR" dirty="0" smtClean="0">
              <a:latin typeface="Roboto" pitchFamily="2" charset="0"/>
              <a:ea typeface="Roboto" pitchFamily="2" charset="0"/>
            </a:rPr>
            <a:t>Co-financement AMO PAMS</a:t>
          </a:r>
          <a:endParaRPr lang="fr-FR" dirty="0">
            <a:latin typeface="Roboto" pitchFamily="2" charset="0"/>
            <a:ea typeface="Roboto" pitchFamily="2" charset="0"/>
          </a:endParaRPr>
        </a:p>
      </dgm:t>
    </dgm:pt>
    <dgm:pt modelId="{26B75A7A-A120-4FB8-B5A0-897D4AF45411}" type="parTrans" cxnId="{72958467-BD2A-4E60-AD7C-B26DEA9FF52B}">
      <dgm:prSet/>
      <dgm:spPr/>
      <dgm:t>
        <a:bodyPr/>
        <a:lstStyle/>
        <a:p>
          <a:endParaRPr lang="fr-FR"/>
        </a:p>
      </dgm:t>
    </dgm:pt>
    <dgm:pt modelId="{809B6607-FA98-4BE0-8986-EF35B2A60B5B}" type="sibTrans" cxnId="{72958467-BD2A-4E60-AD7C-B26DEA9FF52B}">
      <dgm:prSet/>
      <dgm:spPr/>
      <dgm:t>
        <a:bodyPr/>
        <a:lstStyle/>
        <a:p>
          <a:endParaRPr lang="fr-FR"/>
        </a:p>
      </dgm:t>
    </dgm:pt>
    <dgm:pt modelId="{559E6055-CCBD-4BD2-903A-625F8EAB37AF}">
      <dgm:prSet phldrT="[Texte]"/>
      <dgm:spPr/>
      <dgm:t>
        <a:bodyPr/>
        <a:lstStyle/>
        <a:p>
          <a:r>
            <a:rPr lang="fr-FR" dirty="0" smtClean="0">
              <a:latin typeface="Roboto" pitchFamily="2" charset="0"/>
              <a:ea typeface="Roboto" pitchFamily="2" charset="0"/>
            </a:rPr>
            <a:t>La stratégie nationale de prévention et de lutte contre la pauvreté</a:t>
          </a:r>
          <a:endParaRPr lang="fr-FR" dirty="0">
            <a:latin typeface="Roboto" pitchFamily="2" charset="0"/>
            <a:ea typeface="Roboto" pitchFamily="2" charset="0"/>
          </a:endParaRPr>
        </a:p>
      </dgm:t>
    </dgm:pt>
    <dgm:pt modelId="{4935760C-B5E1-4DE0-9087-8FF6C3387EE0}" type="parTrans" cxnId="{BBDD75E4-2064-4E0D-986E-3420E23EF022}">
      <dgm:prSet/>
      <dgm:spPr/>
      <dgm:t>
        <a:bodyPr/>
        <a:lstStyle/>
        <a:p>
          <a:endParaRPr lang="fr-FR"/>
        </a:p>
      </dgm:t>
    </dgm:pt>
    <dgm:pt modelId="{EEEE0B3F-31F3-4A36-BA49-877564FFB723}" type="sibTrans" cxnId="{BBDD75E4-2064-4E0D-986E-3420E23EF022}">
      <dgm:prSet/>
      <dgm:spPr/>
      <dgm:t>
        <a:bodyPr/>
        <a:lstStyle/>
        <a:p>
          <a:endParaRPr lang="fr-FR"/>
        </a:p>
      </dgm:t>
    </dgm:pt>
    <dgm:pt modelId="{3457B674-9114-4BFF-8BA1-6435B83CB39A}" type="pres">
      <dgm:prSet presAssocID="{955A6530-5FE0-4404-9F61-422277826F5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F571C86-E011-4CF6-BC6F-508CAD971DD4}" type="pres">
      <dgm:prSet presAssocID="{955A6530-5FE0-4404-9F61-422277826F59}" presName="diamond" presStyleLbl="bgShp" presStyleIdx="0" presStyleCnt="1"/>
      <dgm:spPr>
        <a:solidFill>
          <a:srgbClr val="BADAEA"/>
        </a:solidFill>
      </dgm:spPr>
      <dgm:t>
        <a:bodyPr/>
        <a:lstStyle/>
        <a:p>
          <a:endParaRPr lang="fr-FR"/>
        </a:p>
      </dgm:t>
    </dgm:pt>
    <dgm:pt modelId="{975C7907-6C6A-4D6C-A45B-9E8EFFC2C160}" type="pres">
      <dgm:prSet presAssocID="{955A6530-5FE0-4404-9F61-422277826F5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47E1EC-6B96-41E1-B6B8-68B55CA5785F}" type="pres">
      <dgm:prSet presAssocID="{955A6530-5FE0-4404-9F61-422277826F5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B0E840-6863-42CE-97B3-EE4AEE5B6739}" type="pres">
      <dgm:prSet presAssocID="{955A6530-5FE0-4404-9F61-422277826F5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FCFEA5-2057-4BF1-B693-4627B78363C5}" type="pres">
      <dgm:prSet presAssocID="{955A6530-5FE0-4404-9F61-422277826F5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F768BE2-EDB4-4EE6-B197-7FF4C34091A1}" srcId="{955A6530-5FE0-4404-9F61-422277826F59}" destId="{5809FEC3-8742-4D7A-83EC-21FC30C19425}" srcOrd="0" destOrd="0" parTransId="{1877C95F-3408-40B3-83CB-A1C19A567DD6}" sibTransId="{5122B36C-E20D-4252-BFE1-570039C73F82}"/>
    <dgm:cxn modelId="{BBDD75E4-2064-4E0D-986E-3420E23EF022}" srcId="{955A6530-5FE0-4404-9F61-422277826F59}" destId="{559E6055-CCBD-4BD2-903A-625F8EAB37AF}" srcOrd="3" destOrd="0" parTransId="{4935760C-B5E1-4DE0-9087-8FF6C3387EE0}" sibTransId="{EEEE0B3F-31F3-4A36-BA49-877564FFB723}"/>
    <dgm:cxn modelId="{8519DEB3-BCBF-4AE0-8F9C-B781B3045E42}" type="presOf" srcId="{821D5A09-1A5A-4E34-AF3F-6C8BA3443E84}" destId="{37B0E840-6863-42CE-97B3-EE4AEE5B6739}" srcOrd="0" destOrd="0" presId="urn:microsoft.com/office/officeart/2005/8/layout/matrix3"/>
    <dgm:cxn modelId="{741A5FED-6644-429E-9BF4-E6E01C44C9DD}" srcId="{955A6530-5FE0-4404-9F61-422277826F59}" destId="{08DF1C1A-475B-4495-99DD-8F51AF1AD82D}" srcOrd="1" destOrd="0" parTransId="{7367BF8F-8652-4700-976A-EE37107BC30C}" sibTransId="{21C2C787-8894-494D-99FD-AD95A9D969DD}"/>
    <dgm:cxn modelId="{96AA5579-7D4E-49DD-A346-57FDCED5D54B}" type="presOf" srcId="{559E6055-CCBD-4BD2-903A-625F8EAB37AF}" destId="{4BFCFEA5-2057-4BF1-B693-4627B78363C5}" srcOrd="0" destOrd="0" presId="urn:microsoft.com/office/officeart/2005/8/layout/matrix3"/>
    <dgm:cxn modelId="{7385D2E2-7145-46A6-AF2A-E847FBABEBB8}" type="presOf" srcId="{08DF1C1A-475B-4495-99DD-8F51AF1AD82D}" destId="{AB47E1EC-6B96-41E1-B6B8-68B55CA5785F}" srcOrd="0" destOrd="0" presId="urn:microsoft.com/office/officeart/2005/8/layout/matrix3"/>
    <dgm:cxn modelId="{266BC2FA-7C82-42D7-8BEE-B7532720FD90}" type="presOf" srcId="{955A6530-5FE0-4404-9F61-422277826F59}" destId="{3457B674-9114-4BFF-8BA1-6435B83CB39A}" srcOrd="0" destOrd="0" presId="urn:microsoft.com/office/officeart/2005/8/layout/matrix3"/>
    <dgm:cxn modelId="{1A013914-BE03-4381-9CDB-B0DDF404883F}" type="presOf" srcId="{5809FEC3-8742-4D7A-83EC-21FC30C19425}" destId="{975C7907-6C6A-4D6C-A45B-9E8EFFC2C160}" srcOrd="0" destOrd="0" presId="urn:microsoft.com/office/officeart/2005/8/layout/matrix3"/>
    <dgm:cxn modelId="{72958467-BD2A-4E60-AD7C-B26DEA9FF52B}" srcId="{955A6530-5FE0-4404-9F61-422277826F59}" destId="{821D5A09-1A5A-4E34-AF3F-6C8BA3443E84}" srcOrd="2" destOrd="0" parTransId="{26B75A7A-A120-4FB8-B5A0-897D4AF45411}" sibTransId="{809B6607-FA98-4BE0-8986-EF35B2A60B5B}"/>
    <dgm:cxn modelId="{A3388373-1E13-4F44-B2D2-75D32DB7BF17}" type="presParOf" srcId="{3457B674-9114-4BFF-8BA1-6435B83CB39A}" destId="{2F571C86-E011-4CF6-BC6F-508CAD971DD4}" srcOrd="0" destOrd="0" presId="urn:microsoft.com/office/officeart/2005/8/layout/matrix3"/>
    <dgm:cxn modelId="{6034CBA0-9CE4-4E96-8419-4255E2940CCC}" type="presParOf" srcId="{3457B674-9114-4BFF-8BA1-6435B83CB39A}" destId="{975C7907-6C6A-4D6C-A45B-9E8EFFC2C160}" srcOrd="1" destOrd="0" presId="urn:microsoft.com/office/officeart/2005/8/layout/matrix3"/>
    <dgm:cxn modelId="{82FA2F82-2049-4C6B-8D63-EF427550E296}" type="presParOf" srcId="{3457B674-9114-4BFF-8BA1-6435B83CB39A}" destId="{AB47E1EC-6B96-41E1-B6B8-68B55CA5785F}" srcOrd="2" destOrd="0" presId="urn:microsoft.com/office/officeart/2005/8/layout/matrix3"/>
    <dgm:cxn modelId="{E82E65B1-E282-4D39-84C2-F935BC44F28A}" type="presParOf" srcId="{3457B674-9114-4BFF-8BA1-6435B83CB39A}" destId="{37B0E840-6863-42CE-97B3-EE4AEE5B6739}" srcOrd="3" destOrd="0" presId="urn:microsoft.com/office/officeart/2005/8/layout/matrix3"/>
    <dgm:cxn modelId="{418E326D-A415-4546-955B-E79EF3CEA564}" type="presParOf" srcId="{3457B674-9114-4BFF-8BA1-6435B83CB39A}" destId="{4BFCFEA5-2057-4BF1-B693-4627B78363C5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71C86-E011-4CF6-BC6F-508CAD971DD4}">
      <dsp:nvSpPr>
        <dsp:cNvPr id="0" name=""/>
        <dsp:cNvSpPr/>
      </dsp:nvSpPr>
      <dsp:spPr>
        <a:xfrm>
          <a:off x="158375" y="0"/>
          <a:ext cx="4594683" cy="4594683"/>
        </a:xfrm>
        <a:prstGeom prst="diamond">
          <a:avLst/>
        </a:prstGeom>
        <a:solidFill>
          <a:srgbClr val="BAD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C7907-6C6A-4D6C-A45B-9E8EFFC2C160}">
      <dsp:nvSpPr>
        <dsp:cNvPr id="0" name=""/>
        <dsp:cNvSpPr/>
      </dsp:nvSpPr>
      <dsp:spPr>
        <a:xfrm>
          <a:off x="594870" y="436494"/>
          <a:ext cx="1791926" cy="17919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Roboto" pitchFamily="2" charset="0"/>
              <a:ea typeface="Roboto" pitchFamily="2" charset="0"/>
            </a:rPr>
            <a:t>Le projet de mandat du Département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 smtClean="0">
            <a:latin typeface="Roboto" pitchFamily="2" charset="0"/>
            <a:ea typeface="Roboto" pitchFamily="2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Roboto" pitchFamily="2" charset="0"/>
              <a:ea typeface="Roboto" pitchFamily="2" charset="0"/>
            </a:rPr>
            <a:t>Pacte des Solidarités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 smtClean="0">
            <a:latin typeface="Roboto" pitchFamily="2" charset="0"/>
            <a:ea typeface="Roboto" pitchFamily="2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Roboto" pitchFamily="2" charset="0"/>
              <a:ea typeface="Roboto" pitchFamily="2" charset="0"/>
            </a:rPr>
            <a:t>Contractualisation avec EPCI</a:t>
          </a:r>
          <a:endParaRPr lang="fr-FR" sz="1200" kern="1200" dirty="0">
            <a:latin typeface="Roboto" pitchFamily="2" charset="0"/>
            <a:ea typeface="Roboto" pitchFamily="2" charset="0"/>
          </a:endParaRPr>
        </a:p>
      </dsp:txBody>
      <dsp:txXfrm>
        <a:off x="682345" y="523969"/>
        <a:ext cx="1616976" cy="1616976"/>
      </dsp:txXfrm>
    </dsp:sp>
    <dsp:sp modelId="{AB47E1EC-6B96-41E1-B6B8-68B55CA5785F}">
      <dsp:nvSpPr>
        <dsp:cNvPr id="0" name=""/>
        <dsp:cNvSpPr/>
      </dsp:nvSpPr>
      <dsp:spPr>
        <a:xfrm>
          <a:off x="2524637" y="436494"/>
          <a:ext cx="1791926" cy="17919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Roboto" pitchFamily="2" charset="0"/>
              <a:ea typeface="Roboto" pitchFamily="2" charset="0"/>
            </a:rPr>
            <a:t>Le développement du Service Public de l’insertion et de l’Emploi (SPIE)</a:t>
          </a:r>
          <a:endParaRPr lang="fr-FR" sz="1200" kern="1200" dirty="0">
            <a:latin typeface="Roboto" pitchFamily="2" charset="0"/>
            <a:ea typeface="Roboto" pitchFamily="2" charset="0"/>
          </a:endParaRPr>
        </a:p>
      </dsp:txBody>
      <dsp:txXfrm>
        <a:off x="2612112" y="523969"/>
        <a:ext cx="1616976" cy="1616976"/>
      </dsp:txXfrm>
    </dsp:sp>
    <dsp:sp modelId="{37B0E840-6863-42CE-97B3-EE4AEE5B6739}">
      <dsp:nvSpPr>
        <dsp:cNvPr id="0" name=""/>
        <dsp:cNvSpPr/>
      </dsp:nvSpPr>
      <dsp:spPr>
        <a:xfrm>
          <a:off x="594870" y="2366261"/>
          <a:ext cx="1791926" cy="17919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Roboto" pitchFamily="2" charset="0"/>
              <a:ea typeface="Roboto" pitchFamily="2" charset="0"/>
            </a:rPr>
            <a:t>La déclinaison de la Loi d’Orientation des Mobilités en Région Haut-de-France (LOM)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 smtClean="0">
            <a:latin typeface="Roboto" pitchFamily="2" charset="0"/>
            <a:ea typeface="Roboto" pitchFamily="2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Roboto" pitchFamily="2" charset="0"/>
              <a:ea typeface="Roboto" pitchFamily="2" charset="0"/>
            </a:rPr>
            <a:t>Co-financement AMO PAMS</a:t>
          </a:r>
          <a:endParaRPr lang="fr-FR" sz="1200" kern="1200" dirty="0">
            <a:latin typeface="Roboto" pitchFamily="2" charset="0"/>
            <a:ea typeface="Roboto" pitchFamily="2" charset="0"/>
          </a:endParaRPr>
        </a:p>
      </dsp:txBody>
      <dsp:txXfrm>
        <a:off x="682345" y="2453736"/>
        <a:ext cx="1616976" cy="1616976"/>
      </dsp:txXfrm>
    </dsp:sp>
    <dsp:sp modelId="{4BFCFEA5-2057-4BF1-B693-4627B78363C5}">
      <dsp:nvSpPr>
        <dsp:cNvPr id="0" name=""/>
        <dsp:cNvSpPr/>
      </dsp:nvSpPr>
      <dsp:spPr>
        <a:xfrm>
          <a:off x="2524637" y="2366261"/>
          <a:ext cx="1791926" cy="17919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Roboto" pitchFamily="2" charset="0"/>
              <a:ea typeface="Roboto" pitchFamily="2" charset="0"/>
            </a:rPr>
            <a:t>La stratégie nationale de prévention et de lutte contre la pauvreté</a:t>
          </a:r>
          <a:endParaRPr lang="fr-FR" sz="1200" kern="1200" dirty="0">
            <a:latin typeface="Roboto" pitchFamily="2" charset="0"/>
            <a:ea typeface="Roboto" pitchFamily="2" charset="0"/>
          </a:endParaRPr>
        </a:p>
      </dsp:txBody>
      <dsp:txXfrm>
        <a:off x="2612112" y="2453736"/>
        <a:ext cx="1616976" cy="1616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4861A-6493-4FA0-A3D9-4FA17B14C934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46FE7-FB6B-497C-B8BC-C0E5D8A2CA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30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5CC3B-62C8-43FA-A393-4B460D7FA38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63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5CC3B-62C8-43FA-A393-4B460D7FA38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1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5CC3B-62C8-43FA-A393-4B460D7FA38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51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5CC3B-62C8-43FA-A393-4B460D7FA38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156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5CC3B-62C8-43FA-A393-4B460D7FA38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254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5CC3B-62C8-43FA-A393-4B460D7FA38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043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5CC3B-62C8-43FA-A393-4B460D7FA38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3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5CC3B-62C8-43FA-A393-4B460D7FA38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70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3C6A2A22-AFFA-7C45-9361-8A56D0395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93" y="179468"/>
            <a:ext cx="11521279" cy="116993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249A4FF-D36C-2A4B-B7DE-85685DFC43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9" y="6246204"/>
            <a:ext cx="5123297" cy="429351"/>
          </a:xfrm>
          <a:prstGeom prst="rect">
            <a:avLst/>
          </a:prstGeom>
        </p:spPr>
      </p:pic>
      <p:sp>
        <p:nvSpPr>
          <p:cNvPr id="22" name="Espace réservé du texte 21"/>
          <p:cNvSpPr>
            <a:spLocks noGrp="1"/>
          </p:cNvSpPr>
          <p:nvPr>
            <p:ph type="body" sz="quarter" idx="10" hasCustomPrompt="1"/>
          </p:nvPr>
        </p:nvSpPr>
        <p:spPr>
          <a:xfrm>
            <a:off x="3407701" y="260648"/>
            <a:ext cx="7776864" cy="108012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spcBef>
                <a:spcPts val="0"/>
              </a:spcBef>
              <a:buNone/>
              <a:defRPr sz="3300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>
              <a:buNone/>
              <a:defRPr sz="3300"/>
            </a:lvl2pPr>
            <a:lvl3pPr>
              <a:buNone/>
              <a:defRPr sz="3300"/>
            </a:lvl3pPr>
            <a:lvl4pPr>
              <a:buNone/>
              <a:defRPr sz="3300"/>
            </a:lvl4pPr>
            <a:lvl5pPr>
              <a:buNone/>
              <a:defRPr sz="3300"/>
            </a:lvl5pPr>
          </a:lstStyle>
          <a:p>
            <a:pPr lvl="0"/>
            <a:r>
              <a:rPr lang="fr-FR" dirty="0"/>
              <a:t>Titre de la réunion</a:t>
            </a:r>
            <a:br>
              <a:rPr lang="fr-FR" dirty="0"/>
            </a:br>
            <a:r>
              <a:rPr lang="fr-FR" dirty="0"/>
              <a:t>ou de la présentation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3"/>
          </p:nvPr>
        </p:nvSpPr>
        <p:spPr>
          <a:xfrm>
            <a:off x="335360" y="1341439"/>
            <a:ext cx="11521280" cy="4535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11472597" y="6592268"/>
            <a:ext cx="719403" cy="265733"/>
          </a:xfrm>
          <a:prstGeom prst="rect">
            <a:avLst/>
          </a:prstGeom>
        </p:spPr>
        <p:txBody>
          <a:bodyPr/>
          <a:lstStyle>
            <a:lvl1pPr>
              <a:defRPr lang="fr-FR" sz="1200" kern="1200" smtClean="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fld id="{E8D7997D-9948-4932-A360-72FE0EC2DF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335360" y="6597352"/>
            <a:ext cx="3860800" cy="26064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2" hasCustomPrompt="1"/>
          </p:nvPr>
        </p:nvSpPr>
        <p:spPr>
          <a:xfrm>
            <a:off x="338667" y="6309321"/>
            <a:ext cx="4413184" cy="33701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6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sz="1600" dirty="0">
                <a:solidFill>
                  <a:schemeClr val="bg1"/>
                </a:solidFill>
                <a:latin typeface="Roboto" pitchFamily="2" charset="0"/>
              </a:rPr>
              <a:t>Organisateur / présentateur</a:t>
            </a:r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1" hasCustomPrompt="1"/>
          </p:nvPr>
        </p:nvSpPr>
        <p:spPr>
          <a:xfrm>
            <a:off x="352346" y="5950934"/>
            <a:ext cx="5551633" cy="358386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400">
                <a:solidFill>
                  <a:schemeClr val="tx2">
                    <a:lumMod val="75000"/>
                  </a:schemeClr>
                </a:solidFill>
                <a:latin typeface="Roboto Cn" pitchFamily="2" charset="0"/>
                <a:ea typeface="Roboto Cn" pitchFamily="2" charset="0"/>
              </a:defRPr>
            </a:lvl1pPr>
          </a:lstStyle>
          <a:p>
            <a:pPr lvl="0"/>
            <a:r>
              <a:rPr lang="fr-FR" baseline="0" dirty="0">
                <a:solidFill>
                  <a:schemeClr val="tx2">
                    <a:lumMod val="75000"/>
                  </a:schemeClr>
                </a:solidFill>
                <a:latin typeface="Roboto Cn" pitchFamily="2" charset="0"/>
              </a:rPr>
              <a:t>Jour Mois Année, Lieu de la réunion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41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1E90DEF-6DCD-9747-8044-369B80FFBF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330472"/>
            <a:ext cx="6240693" cy="778661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9349" y="745067"/>
            <a:ext cx="6048672" cy="364066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fr-FR" sz="1400" dirty="0">
                <a:solidFill>
                  <a:schemeClr val="bg1"/>
                </a:solidFill>
                <a:latin typeface="Roboto" pitchFamily="2" charset="0"/>
              </a:rPr>
              <a:t>Organisateur / présentateur</a:t>
            </a:r>
          </a:p>
        </p:txBody>
      </p:sp>
      <p:sp>
        <p:nvSpPr>
          <p:cNvPr id="14" name="Titre 10"/>
          <p:cNvSpPr txBox="1">
            <a:spLocks/>
          </p:cNvSpPr>
          <p:nvPr userDrawn="1"/>
        </p:nvSpPr>
        <p:spPr>
          <a:xfrm>
            <a:off x="335360" y="1124744"/>
            <a:ext cx="10561173" cy="252000"/>
          </a:xfrm>
          <a:prstGeom prst="rect">
            <a:avLst/>
          </a:prstGeom>
        </p:spPr>
        <p:txBody>
          <a:bodyPr anchor="ctr"/>
          <a:lstStyle>
            <a:lvl1pPr algn="l">
              <a:defRPr sz="150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j-cs"/>
            </a:endParaRP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07435" y="476796"/>
            <a:ext cx="10561173" cy="25200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j-cs"/>
              </a:rPr>
              <a:t>Jour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j-cs"/>
              </a:rPr>
              <a:t> Mois Année, Lieu de la réunion</a:t>
            </a:r>
          </a:p>
        </p:txBody>
      </p:sp>
      <p:sp>
        <p:nvSpPr>
          <p:cNvPr id="10" name="Espace réservé du contenu 12"/>
          <p:cNvSpPr>
            <a:spLocks noGrp="1"/>
          </p:cNvSpPr>
          <p:nvPr>
            <p:ph sz="quarter" idx="13"/>
          </p:nvPr>
        </p:nvSpPr>
        <p:spPr>
          <a:xfrm>
            <a:off x="335360" y="1341438"/>
            <a:ext cx="11521280" cy="52559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3pPr>
            <a:lvl4pPr>
              <a:defRPr sz="240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4pPr>
            <a:lvl5pPr>
              <a:defRPr sz="240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11472597" y="6592268"/>
            <a:ext cx="719403" cy="265733"/>
          </a:xfrm>
          <a:prstGeom prst="rect">
            <a:avLst/>
          </a:prstGeom>
        </p:spPr>
        <p:txBody>
          <a:bodyPr/>
          <a:lstStyle>
            <a:lvl1pPr>
              <a:defRPr lang="fr-FR" sz="1200" kern="1200" smtClean="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fld id="{E8D7997D-9948-4932-A360-72FE0EC2DF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335360" y="6597352"/>
            <a:ext cx="3860800" cy="26064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979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il Départe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BD54CE8-B7FA-E744-985D-28853C56D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93" y="179468"/>
            <a:ext cx="11521279" cy="11699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129E998-7939-944C-A922-FE23EAE40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9" y="6165304"/>
            <a:ext cx="6088649" cy="510251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2564904"/>
            <a:ext cx="10176000" cy="13248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800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sz="8000" dirty="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Rapport N° XXX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6308998"/>
            <a:ext cx="5088565" cy="337336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800">
                <a:solidFill>
                  <a:schemeClr val="bg1"/>
                </a:solidFill>
                <a:latin typeface="Roboto Cn" pitchFamily="2" charset="0"/>
                <a:ea typeface="Roboto Cn" pitchFamily="2" charset="0"/>
              </a:defRPr>
            </a:lvl1pPr>
          </a:lstStyle>
          <a:p>
            <a:r>
              <a:rPr lang="fr-FR" baseline="0" dirty="0">
                <a:solidFill>
                  <a:schemeClr val="bg1"/>
                </a:solidFill>
                <a:latin typeface="Roboto Cn" pitchFamily="2" charset="0"/>
              </a:rPr>
              <a:t>Jour Mois Année, Arras</a:t>
            </a:r>
            <a:endParaRPr lang="fr-FR" dirty="0">
              <a:solidFill>
                <a:schemeClr val="bg1"/>
              </a:solidFill>
              <a:latin typeface="Roboto Cn" pitchFamily="2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2735627" y="370251"/>
            <a:ext cx="902500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4000" baseline="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Conseil Départemental</a:t>
            </a:r>
            <a:endParaRPr lang="fr-FR" sz="40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11472597" y="6592268"/>
            <a:ext cx="719403" cy="265733"/>
          </a:xfrm>
          <a:prstGeom prst="rect">
            <a:avLst/>
          </a:prstGeom>
        </p:spPr>
        <p:txBody>
          <a:bodyPr/>
          <a:lstStyle>
            <a:lvl1pPr>
              <a:defRPr lang="fr-FR" sz="1200" kern="1200" smtClean="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fld id="{E8D7997D-9948-4932-A360-72FE0EC2DF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335360" y="6597352"/>
            <a:ext cx="3860800" cy="26064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154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ission Perman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71AF7B5-87F2-5D42-B73F-6B56EBC09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93" y="179468"/>
            <a:ext cx="11521279" cy="11699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53008C7-1EAC-9D48-B1BF-09662E9EFF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9" y="6165304"/>
            <a:ext cx="6088649" cy="510251"/>
          </a:xfrm>
          <a:prstGeom prst="rect">
            <a:avLst/>
          </a:prstGeom>
        </p:spPr>
      </p:pic>
      <p:sp>
        <p:nvSpPr>
          <p:cNvPr id="8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2564904"/>
            <a:ext cx="10176000" cy="13248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800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sz="8000" dirty="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Rapport N° XXX</a:t>
            </a:r>
            <a:endParaRPr lang="fr-FR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6308998"/>
            <a:ext cx="5088565" cy="337336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800">
                <a:solidFill>
                  <a:schemeClr val="bg1"/>
                </a:solidFill>
                <a:latin typeface="Roboto Cn" pitchFamily="2" charset="0"/>
                <a:ea typeface="Roboto Cn" pitchFamily="2" charset="0"/>
              </a:defRPr>
            </a:lvl1pPr>
          </a:lstStyle>
          <a:p>
            <a:r>
              <a:rPr lang="fr-FR" baseline="0" dirty="0">
                <a:solidFill>
                  <a:schemeClr val="bg1"/>
                </a:solidFill>
                <a:latin typeface="Roboto Cn" pitchFamily="2" charset="0"/>
              </a:rPr>
              <a:t>Jour Mois Année, Arras</a:t>
            </a:r>
            <a:endParaRPr lang="fr-FR" dirty="0">
              <a:solidFill>
                <a:schemeClr val="bg1"/>
              </a:solidFill>
              <a:latin typeface="Roboto Cn" pitchFamily="2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735627" y="374523"/>
            <a:ext cx="912101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4000" baseline="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Commission Permanente</a:t>
            </a:r>
            <a:endParaRPr lang="fr-FR" sz="40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11472597" y="6592268"/>
            <a:ext cx="719403" cy="265733"/>
          </a:xfrm>
          <a:prstGeom prst="rect">
            <a:avLst/>
          </a:prstGeom>
        </p:spPr>
        <p:txBody>
          <a:bodyPr/>
          <a:lstStyle>
            <a:lvl1pPr>
              <a:defRPr lang="fr-FR" sz="1200" kern="1200" smtClean="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fld id="{E8D7997D-9948-4932-A360-72FE0EC2DF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335360" y="6597352"/>
            <a:ext cx="3860800" cy="26064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03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79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759825" y="260648"/>
            <a:ext cx="8936181" cy="1080120"/>
          </a:xfrm>
        </p:spPr>
        <p:txBody>
          <a:bodyPr/>
          <a:lstStyle/>
          <a:p>
            <a:r>
              <a:rPr lang="fr-FR" sz="2400" b="1" dirty="0" smtClean="0"/>
              <a:t>MaMobilité62 : </a:t>
            </a:r>
          </a:p>
          <a:p>
            <a:r>
              <a:rPr lang="fr-FR" sz="2400" b="1" dirty="0"/>
              <a:t>o</a:t>
            </a:r>
            <a:r>
              <a:rPr lang="fr-FR" sz="2400" b="1" dirty="0" smtClean="0"/>
              <a:t>rganiser la mobilité solidaire pour favoriser le retour à l’emploi</a:t>
            </a:r>
            <a:endParaRPr lang="fr-FR" sz="24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78734" y="6309321"/>
            <a:ext cx="4342647" cy="337013"/>
          </a:xfrm>
        </p:spPr>
        <p:txBody>
          <a:bodyPr/>
          <a:lstStyle/>
          <a:p>
            <a:r>
              <a:rPr lang="fr-FR" sz="1200" dirty="0" smtClean="0"/>
              <a:t>Présentation générale</a:t>
            </a:r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2846055" y="1269431"/>
            <a:ext cx="6555196" cy="3440706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46154" t="16088" b="20700"/>
          <a:stretch/>
        </p:blipFill>
        <p:spPr>
          <a:xfrm>
            <a:off x="10436447" y="6070270"/>
            <a:ext cx="1403648" cy="5760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r="57578" b="46677"/>
          <a:stretch/>
        </p:blipFill>
        <p:spPr>
          <a:xfrm>
            <a:off x="3893126" y="1848959"/>
            <a:ext cx="4597401" cy="32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216" y="5946686"/>
            <a:ext cx="2606784" cy="911315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700866" y="407373"/>
            <a:ext cx="9120755" cy="1080120"/>
          </a:xfrm>
        </p:spPr>
        <p:txBody>
          <a:bodyPr/>
          <a:lstStyle/>
          <a:p>
            <a:r>
              <a:rPr lang="fr-FR" sz="2000" b="1" dirty="0"/>
              <a:t>Mamobilité62 : </a:t>
            </a:r>
            <a:endParaRPr lang="fr-FR" sz="2000" b="1" dirty="0" smtClean="0"/>
          </a:p>
          <a:p>
            <a:r>
              <a:rPr lang="fr-FR" sz="2000" b="1" dirty="0" smtClean="0"/>
              <a:t>fédératrice </a:t>
            </a:r>
            <a:r>
              <a:rPr lang="fr-FR" sz="2000" b="1" dirty="0"/>
              <a:t>d'une ambition </a:t>
            </a:r>
            <a:r>
              <a:rPr lang="fr-FR" sz="2000" b="1" dirty="0" smtClean="0"/>
              <a:t>commune en faveur de la </a:t>
            </a:r>
            <a:r>
              <a:rPr lang="fr-FR" sz="2000" b="1" dirty="0"/>
              <a:t>m</a:t>
            </a:r>
            <a:r>
              <a:rPr lang="fr-FR" sz="2000" b="1" dirty="0" smtClean="0"/>
              <a:t>obilité solidaire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b="1" dirty="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776760" y="6433300"/>
            <a:ext cx="3309888" cy="337013"/>
          </a:xfrm>
        </p:spPr>
        <p:txBody>
          <a:bodyPr/>
          <a:lstStyle/>
          <a:p>
            <a:endParaRPr lang="fr-FR" sz="1200" dirty="0"/>
          </a:p>
          <a:p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2938743" y="1807659"/>
            <a:ext cx="6555196" cy="3440706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-1344582" y="1192102"/>
            <a:ext cx="7707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fr-FR" sz="1400" b="1" dirty="0">
              <a:solidFill>
                <a:srgbClr val="134165"/>
              </a:solidFill>
              <a:latin typeface="Roboto" pitchFamily="2" charset="0"/>
              <a:ea typeface="Roboto" pitchFamily="2" charset="0"/>
            </a:endParaRPr>
          </a:p>
          <a:p>
            <a:pPr marL="0" lvl="1" algn="ctr"/>
            <a:r>
              <a:rPr lang="fr-FR" sz="1400" b="1" dirty="0">
                <a:solidFill>
                  <a:srgbClr val="134165"/>
                </a:solidFill>
                <a:latin typeface="Roboto" pitchFamily="2" charset="0"/>
                <a:ea typeface="Roboto" pitchFamily="2" charset="0"/>
              </a:rPr>
              <a:t>Une démarche qui s’inscrit simultanément avec ↓</a:t>
            </a: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1261924833"/>
              </p:ext>
            </p:extLst>
          </p:nvPr>
        </p:nvGraphicFramePr>
        <p:xfrm>
          <a:off x="346367" y="1807659"/>
          <a:ext cx="4911434" cy="459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Flèche à angle droit 8"/>
          <p:cNvSpPr/>
          <p:nvPr/>
        </p:nvSpPr>
        <p:spPr>
          <a:xfrm rot="5400000">
            <a:off x="6677643" y="2212523"/>
            <a:ext cx="610378" cy="69489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e 9"/>
          <p:cNvGrpSpPr/>
          <p:nvPr/>
        </p:nvGrpSpPr>
        <p:grpSpPr>
          <a:xfrm>
            <a:off x="6515930" y="1535907"/>
            <a:ext cx="1027517" cy="719228"/>
            <a:chOff x="271591" y="7184"/>
            <a:chExt cx="1027517" cy="719228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271591" y="7184"/>
              <a:ext cx="1027517" cy="719228"/>
            </a:xfrm>
            <a:prstGeom prst="roundRect">
              <a:avLst>
                <a:gd name="adj" fmla="val 16670"/>
              </a:avLst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7" name="ZoneTexte 36"/>
            <p:cNvSpPr txBox="1"/>
            <p:nvPr/>
          </p:nvSpPr>
          <p:spPr>
            <a:xfrm>
              <a:off x="306707" y="42300"/>
              <a:ext cx="957285" cy="648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kern="1200" dirty="0" smtClean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Communication </a:t>
              </a:r>
              <a:endParaRPr lang="fr-FR" sz="900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543447" y="1604502"/>
            <a:ext cx="747318" cy="5813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lèche à angle droit 11"/>
          <p:cNvSpPr/>
          <p:nvPr/>
        </p:nvSpPr>
        <p:spPr>
          <a:xfrm rot="5400000">
            <a:off x="7529564" y="3053708"/>
            <a:ext cx="610378" cy="69489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e 13"/>
          <p:cNvGrpSpPr/>
          <p:nvPr/>
        </p:nvGrpSpPr>
        <p:grpSpPr>
          <a:xfrm>
            <a:off x="7367851" y="2343838"/>
            <a:ext cx="1027517" cy="719228"/>
            <a:chOff x="1123512" y="815115"/>
            <a:chExt cx="1027517" cy="719228"/>
          </a:xfrm>
        </p:grpSpPr>
        <p:sp>
          <p:nvSpPr>
            <p:cNvPr id="34" name="Rectangle à coins arrondis 33"/>
            <p:cNvSpPr/>
            <p:nvPr/>
          </p:nvSpPr>
          <p:spPr>
            <a:xfrm>
              <a:off x="1123512" y="815115"/>
              <a:ext cx="1027517" cy="719228"/>
            </a:xfrm>
            <a:prstGeom prst="roundRect">
              <a:avLst>
                <a:gd name="adj" fmla="val 16670"/>
              </a:avLst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ZoneTexte 34"/>
            <p:cNvSpPr txBox="1"/>
            <p:nvPr/>
          </p:nvSpPr>
          <p:spPr>
            <a:xfrm>
              <a:off x="1158628" y="850231"/>
              <a:ext cx="957285" cy="648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kern="1200" dirty="0" smtClean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Orientation </a:t>
              </a:r>
              <a:endParaRPr lang="fr-FR" sz="900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801694" y="2562702"/>
            <a:ext cx="747318" cy="5813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lèche à angle droit 15"/>
          <p:cNvSpPr/>
          <p:nvPr/>
        </p:nvSpPr>
        <p:spPr>
          <a:xfrm rot="5400000">
            <a:off x="8381485" y="3828386"/>
            <a:ext cx="610378" cy="69489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e 16"/>
          <p:cNvGrpSpPr/>
          <p:nvPr/>
        </p:nvGrpSpPr>
        <p:grpSpPr>
          <a:xfrm>
            <a:off x="8219772" y="3151769"/>
            <a:ext cx="1027517" cy="719228"/>
            <a:chOff x="1975433" y="1623046"/>
            <a:chExt cx="1027517" cy="719228"/>
          </a:xfrm>
        </p:grpSpPr>
        <p:sp>
          <p:nvSpPr>
            <p:cNvPr id="32" name="Rectangle à coins arrondis 31"/>
            <p:cNvSpPr/>
            <p:nvPr/>
          </p:nvSpPr>
          <p:spPr>
            <a:xfrm>
              <a:off x="1975433" y="1623046"/>
              <a:ext cx="1027517" cy="719228"/>
            </a:xfrm>
            <a:prstGeom prst="roundRect">
              <a:avLst>
                <a:gd name="adj" fmla="val 16670"/>
              </a:avLst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3" name="ZoneTexte 32"/>
            <p:cNvSpPr txBox="1"/>
            <p:nvPr/>
          </p:nvSpPr>
          <p:spPr>
            <a:xfrm>
              <a:off x="2010549" y="1658162"/>
              <a:ext cx="957285" cy="648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kern="1200" dirty="0" smtClean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Accompagnement</a:t>
              </a:r>
              <a:endParaRPr lang="fr-FR" sz="900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9684919" y="2948025"/>
            <a:ext cx="747318" cy="5813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lèche à angle droit 18"/>
          <p:cNvSpPr/>
          <p:nvPr/>
        </p:nvSpPr>
        <p:spPr>
          <a:xfrm rot="5400000">
            <a:off x="9233406" y="4636318"/>
            <a:ext cx="610378" cy="69489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e 19"/>
          <p:cNvGrpSpPr/>
          <p:nvPr/>
        </p:nvGrpSpPr>
        <p:grpSpPr>
          <a:xfrm>
            <a:off x="10829221" y="5538602"/>
            <a:ext cx="1027517" cy="719228"/>
            <a:chOff x="4584882" y="4009879"/>
            <a:chExt cx="1027517" cy="719228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4584882" y="4009879"/>
              <a:ext cx="1027517" cy="719228"/>
            </a:xfrm>
            <a:prstGeom prst="roundRect">
              <a:avLst>
                <a:gd name="adj" fmla="val 16670"/>
              </a:avLst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ZoneTexte 30"/>
            <p:cNvSpPr txBox="1"/>
            <p:nvPr/>
          </p:nvSpPr>
          <p:spPr>
            <a:xfrm>
              <a:off x="4619998" y="4044995"/>
              <a:ext cx="957285" cy="648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kern="1200" dirty="0" smtClean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Expertise -Développement</a:t>
              </a:r>
              <a:endParaRPr lang="fr-FR" sz="900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099211" y="4028296"/>
            <a:ext cx="747318" cy="5813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lèche à angle droit 21"/>
          <p:cNvSpPr/>
          <p:nvPr/>
        </p:nvSpPr>
        <p:spPr>
          <a:xfrm rot="5400000">
            <a:off x="10085328" y="5444248"/>
            <a:ext cx="610378" cy="69489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oupe 22"/>
          <p:cNvGrpSpPr/>
          <p:nvPr/>
        </p:nvGrpSpPr>
        <p:grpSpPr>
          <a:xfrm>
            <a:off x="9923614" y="4767632"/>
            <a:ext cx="1027517" cy="719228"/>
            <a:chOff x="3679275" y="3238909"/>
            <a:chExt cx="1027517" cy="719228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3679275" y="3238909"/>
              <a:ext cx="1027517" cy="719228"/>
            </a:xfrm>
            <a:prstGeom prst="roundRect">
              <a:avLst>
                <a:gd name="adj" fmla="val 16670"/>
              </a:avLst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ZoneTexte 28"/>
            <p:cNvSpPr txBox="1"/>
            <p:nvPr/>
          </p:nvSpPr>
          <p:spPr>
            <a:xfrm>
              <a:off x="3714391" y="3274025"/>
              <a:ext cx="957285" cy="648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kern="1200" dirty="0" smtClean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Observatoire</a:t>
              </a:r>
              <a:endParaRPr lang="fr-FR" sz="900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0951132" y="4836227"/>
            <a:ext cx="747318" cy="5813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Groupe 24"/>
          <p:cNvGrpSpPr/>
          <p:nvPr/>
        </p:nvGrpSpPr>
        <p:grpSpPr>
          <a:xfrm>
            <a:off x="9159497" y="3941864"/>
            <a:ext cx="1027517" cy="719228"/>
            <a:chOff x="2915158" y="2413141"/>
            <a:chExt cx="1027517" cy="719228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2915158" y="2413141"/>
              <a:ext cx="1027517" cy="719228"/>
            </a:xfrm>
            <a:prstGeom prst="roundRect">
              <a:avLst>
                <a:gd name="adj" fmla="val 16670"/>
              </a:avLst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ZoneTexte 26"/>
            <p:cNvSpPr txBox="1"/>
            <p:nvPr/>
          </p:nvSpPr>
          <p:spPr>
            <a:xfrm>
              <a:off x="2950274" y="2448257"/>
              <a:ext cx="957285" cy="648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kern="1200" dirty="0" smtClean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Financement</a:t>
              </a:r>
              <a:endParaRPr lang="fr-FR" sz="900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7911" y="3761387"/>
            <a:ext cx="2601268" cy="26828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052547" y="2045625"/>
            <a:ext cx="2798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 Mamobilité62, </a:t>
            </a:r>
          </a:p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c’est agir ensemble</a:t>
            </a:r>
          </a:p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 autour de 6 axes 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6367" y="6324807"/>
            <a:ext cx="16996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sz="12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Présentation générale</a:t>
            </a:r>
            <a:endParaRPr lang="fr-FR" sz="1200" dirty="0">
              <a:solidFill>
                <a:prstClr val="white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216" y="5946686"/>
            <a:ext cx="2606784" cy="911315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700866" y="407373"/>
            <a:ext cx="9120755" cy="1080120"/>
          </a:xfrm>
        </p:spPr>
        <p:txBody>
          <a:bodyPr/>
          <a:lstStyle/>
          <a:p>
            <a:r>
              <a:rPr lang="fr-FR" sz="2000" b="1" dirty="0"/>
              <a:t>Mamobilité62 : </a:t>
            </a:r>
            <a:endParaRPr lang="fr-FR" sz="2000" b="1" dirty="0" smtClean="0"/>
          </a:p>
          <a:p>
            <a:r>
              <a:rPr lang="fr-FR" sz="2000" b="1" dirty="0" smtClean="0"/>
              <a:t>fédératrice </a:t>
            </a:r>
            <a:r>
              <a:rPr lang="fr-FR" sz="2000" b="1" dirty="0"/>
              <a:t>d'une ambition </a:t>
            </a:r>
            <a:r>
              <a:rPr lang="fr-FR" sz="2000" b="1" dirty="0" smtClean="0"/>
              <a:t>commune en faveur de la </a:t>
            </a:r>
            <a:r>
              <a:rPr lang="fr-FR" sz="2000" b="1" dirty="0"/>
              <a:t>m</a:t>
            </a:r>
            <a:r>
              <a:rPr lang="fr-FR" sz="2000" b="1" dirty="0" smtClean="0"/>
              <a:t>obilité solidaire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b="1" dirty="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776760" y="6433300"/>
            <a:ext cx="3309888" cy="337013"/>
          </a:xfrm>
        </p:spPr>
        <p:txBody>
          <a:bodyPr/>
          <a:lstStyle/>
          <a:p>
            <a:endParaRPr lang="fr-FR" sz="1200" dirty="0"/>
          </a:p>
          <a:p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2938743" y="1807659"/>
            <a:ext cx="6555196" cy="3440706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543447" y="1604502"/>
            <a:ext cx="747318" cy="5813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/>
          <p:nvPr/>
        </p:nvSpPr>
        <p:spPr>
          <a:xfrm>
            <a:off x="9801694" y="2562702"/>
            <a:ext cx="747318" cy="5813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9684919" y="2948025"/>
            <a:ext cx="747318" cy="5813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10099211" y="4028296"/>
            <a:ext cx="747318" cy="5813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10951132" y="4836227"/>
            <a:ext cx="747318" cy="5813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Rectangle 39"/>
          <p:cNvSpPr/>
          <p:nvPr/>
        </p:nvSpPr>
        <p:spPr>
          <a:xfrm>
            <a:off x="346367" y="6324807"/>
            <a:ext cx="16996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Présentation générale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71" y="1749130"/>
            <a:ext cx="10360058" cy="44071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4945" y="13613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fr-FR" b="1" dirty="0">
                <a:solidFill>
                  <a:srgbClr val="002060"/>
                </a:solidFill>
              </a:rPr>
              <a:t>Priorité n° 1 : l’accompagnement des publics 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2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216" y="5946686"/>
            <a:ext cx="2606784" cy="911315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700866" y="407373"/>
            <a:ext cx="9120755" cy="1080120"/>
          </a:xfrm>
        </p:spPr>
        <p:txBody>
          <a:bodyPr/>
          <a:lstStyle/>
          <a:p>
            <a:r>
              <a:rPr lang="fr-FR" sz="2000" b="1" dirty="0"/>
              <a:t>Mamobilité62 : </a:t>
            </a:r>
            <a:endParaRPr lang="fr-FR" sz="2000" b="1" dirty="0" smtClean="0"/>
          </a:p>
          <a:p>
            <a:r>
              <a:rPr lang="fr-FR" sz="2000" b="1" dirty="0" smtClean="0"/>
              <a:t>fédératrice </a:t>
            </a:r>
            <a:r>
              <a:rPr lang="fr-FR" sz="2000" b="1" dirty="0"/>
              <a:t>d'une ambition </a:t>
            </a:r>
            <a:r>
              <a:rPr lang="fr-FR" sz="2000" b="1" dirty="0" smtClean="0"/>
              <a:t>commune en faveur de la </a:t>
            </a:r>
            <a:r>
              <a:rPr lang="fr-FR" sz="2000" b="1" dirty="0"/>
              <a:t>m</a:t>
            </a:r>
            <a:r>
              <a:rPr lang="fr-FR" sz="2000" b="1" dirty="0" smtClean="0"/>
              <a:t>obilité solidaire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b="1" dirty="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776760" y="6433300"/>
            <a:ext cx="3309888" cy="337013"/>
          </a:xfrm>
        </p:spPr>
        <p:txBody>
          <a:bodyPr/>
          <a:lstStyle/>
          <a:p>
            <a:endParaRPr lang="fr-FR" sz="1200" dirty="0"/>
          </a:p>
          <a:p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2938743" y="1807659"/>
            <a:ext cx="6555196" cy="3440706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543447" y="1604502"/>
            <a:ext cx="747318" cy="5813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/>
          <p:nvPr/>
        </p:nvSpPr>
        <p:spPr>
          <a:xfrm>
            <a:off x="9801694" y="2562702"/>
            <a:ext cx="747318" cy="5813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9684919" y="2948025"/>
            <a:ext cx="747318" cy="5813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10099211" y="4028296"/>
            <a:ext cx="747318" cy="5813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10951132" y="4836227"/>
            <a:ext cx="747318" cy="5813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Rectangle 39"/>
          <p:cNvSpPr/>
          <p:nvPr/>
        </p:nvSpPr>
        <p:spPr>
          <a:xfrm>
            <a:off x="346367" y="6324807"/>
            <a:ext cx="16996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Présentation générale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4" y="1480442"/>
            <a:ext cx="5844820" cy="46758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62618" y="1623662"/>
            <a:ext cx="51446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400" b="1" dirty="0" smtClean="0">
                <a:solidFill>
                  <a:srgbClr val="002060"/>
                </a:solidFill>
              </a:rPr>
              <a:t>5 </a:t>
            </a:r>
            <a:r>
              <a:rPr lang="fr-FR" sz="2400" b="1" dirty="0">
                <a:solidFill>
                  <a:srgbClr val="002060"/>
                </a:solidFill>
              </a:rPr>
              <a:t>p</a:t>
            </a:r>
            <a:r>
              <a:rPr lang="fr-FR" sz="2400" b="1" dirty="0" smtClean="0">
                <a:solidFill>
                  <a:srgbClr val="002060"/>
                </a:solidFill>
              </a:rPr>
              <a:t>lateformes mobilité</a:t>
            </a:r>
          </a:p>
          <a:p>
            <a:pPr lvl="0" algn="ctr"/>
            <a:r>
              <a:rPr lang="fr-FR" sz="2400" b="1" dirty="0" smtClean="0">
                <a:solidFill>
                  <a:srgbClr val="002060"/>
                </a:solidFill>
              </a:rPr>
              <a:t>Une équipe de 10 conseillers mobilité</a:t>
            </a:r>
          </a:p>
          <a:p>
            <a:pPr lvl="0" algn="ctr"/>
            <a:endParaRPr lang="fr-FR" sz="2400" b="1" dirty="0" smtClean="0">
              <a:solidFill>
                <a:srgbClr val="002060"/>
              </a:solidFill>
            </a:endParaRPr>
          </a:p>
          <a:p>
            <a:pPr lvl="0" algn="ctr"/>
            <a:r>
              <a:rPr lang="fr-FR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pour </a:t>
            </a:r>
            <a:r>
              <a:rPr lang="fr-FR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un accompagnement : </a:t>
            </a:r>
          </a:p>
          <a:p>
            <a:pPr lvl="0" algn="ctr"/>
            <a:endParaRPr lang="fr-FR" b="1" dirty="0" smtClean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  <a:p>
            <a:pPr marL="285750" lvl="0" indent="-285750">
              <a:buFontTx/>
              <a:buChar char="-"/>
            </a:pPr>
            <a:r>
              <a:rPr lang="fr-FR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 renforcé </a:t>
            </a:r>
            <a:r>
              <a:rPr lang="fr-FR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et « pas à pas </a:t>
            </a:r>
            <a:r>
              <a:rPr lang="fr-FR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»</a:t>
            </a:r>
          </a:p>
          <a:p>
            <a:pPr marL="285750" lvl="0" indent="-285750">
              <a:buFontTx/>
              <a:buChar char="-"/>
            </a:pPr>
            <a:r>
              <a:rPr lang="fr-FR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 de proximité</a:t>
            </a:r>
          </a:p>
          <a:p>
            <a:pPr marL="285750" lvl="0" indent="-285750">
              <a:buFontTx/>
              <a:buChar char="-"/>
            </a:pPr>
            <a:r>
              <a:rPr lang="fr-FR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« </a:t>
            </a:r>
            <a:r>
              <a:rPr lang="fr-FR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sur-mesure »</a:t>
            </a:r>
          </a:p>
          <a:p>
            <a:pPr lvl="0"/>
            <a:r>
              <a:rPr lang="fr-FR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-   </a:t>
            </a:r>
            <a:r>
              <a:rPr lang="fr-FR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«</a:t>
            </a:r>
            <a:r>
              <a:rPr lang="fr-FR" b="1" dirty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 sans rupture »</a:t>
            </a:r>
          </a:p>
          <a:p>
            <a:pPr lvl="0" algn="ctr"/>
            <a:endParaRPr lang="fr-FR" sz="2400" b="1" dirty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  <a:p>
            <a:pPr lvl="0" algn="ctr"/>
            <a:endParaRPr lang="fr-FR" sz="2000" dirty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314872" y="495265"/>
            <a:ext cx="6984776" cy="843078"/>
          </a:xfrm>
        </p:spPr>
        <p:txBody>
          <a:bodyPr/>
          <a:lstStyle/>
          <a:p>
            <a:pPr lvl="0"/>
            <a:r>
              <a:rPr lang="fr-FR" sz="2000" b="1" dirty="0">
                <a:solidFill>
                  <a:prstClr val="white"/>
                </a:solidFill>
              </a:rPr>
              <a:t>Mamobilité62 : </a:t>
            </a:r>
          </a:p>
          <a:p>
            <a:pPr lvl="0"/>
            <a:r>
              <a:rPr lang="fr-FR" sz="2000" b="1" dirty="0">
                <a:solidFill>
                  <a:prstClr val="white"/>
                </a:solidFill>
              </a:rPr>
              <a:t>fédératrice d'une ambition commune en faveur de la mobilité solidaire</a:t>
            </a:r>
            <a:r>
              <a:rPr lang="fr-FR" sz="2000" dirty="0">
                <a:solidFill>
                  <a:prstClr val="white"/>
                </a:solidFill>
              </a:rPr>
              <a:t/>
            </a:r>
            <a:br>
              <a:rPr lang="fr-FR" sz="2000" dirty="0">
                <a:solidFill>
                  <a:prstClr val="white"/>
                </a:solidFill>
              </a:rPr>
            </a:br>
            <a:endParaRPr lang="fr-FR" sz="2000" b="1" dirty="0">
              <a:solidFill>
                <a:prstClr val="white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2567992" y="3822854"/>
            <a:ext cx="1493760" cy="1618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214" y="6021288"/>
            <a:ext cx="2304786" cy="8057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97" y="1432450"/>
            <a:ext cx="6084335" cy="427976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056121" y="1636897"/>
            <a:ext cx="4714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889" y="1901927"/>
            <a:ext cx="7000875" cy="29980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6367" y="6324807"/>
            <a:ext cx="16996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Présentation générale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40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309167" y="423476"/>
            <a:ext cx="9275079" cy="843078"/>
          </a:xfrm>
        </p:spPr>
        <p:txBody>
          <a:bodyPr/>
          <a:lstStyle/>
          <a:p>
            <a:pPr lvl="0"/>
            <a:r>
              <a:rPr lang="fr-FR" sz="2000" b="1" dirty="0" smtClean="0">
                <a:solidFill>
                  <a:prstClr val="white"/>
                </a:solidFill>
              </a:rPr>
              <a:t>Mamobilité62 </a:t>
            </a:r>
            <a:r>
              <a:rPr lang="fr-FR" sz="2000" b="1" dirty="0">
                <a:solidFill>
                  <a:prstClr val="white"/>
                </a:solidFill>
              </a:rPr>
              <a:t>: </a:t>
            </a:r>
          </a:p>
          <a:p>
            <a:pPr lvl="0"/>
            <a:r>
              <a:rPr lang="fr-FR" sz="2000" b="1" dirty="0">
                <a:solidFill>
                  <a:prstClr val="white"/>
                </a:solidFill>
              </a:rPr>
              <a:t>fédératrice d'une ambition commune en faveur de la mobilité solidaire</a:t>
            </a:r>
            <a:r>
              <a:rPr lang="fr-FR" sz="2000" dirty="0">
                <a:solidFill>
                  <a:prstClr val="white"/>
                </a:solidFill>
              </a:rPr>
              <a:t/>
            </a:r>
            <a:br>
              <a:rPr lang="fr-FR" sz="2000" dirty="0">
                <a:solidFill>
                  <a:prstClr val="white"/>
                </a:solidFill>
              </a:rPr>
            </a:br>
            <a:endParaRPr lang="fr-FR" sz="2000" b="1" dirty="0">
              <a:solidFill>
                <a:prstClr val="white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648457" y="2619787"/>
            <a:ext cx="1412684" cy="1160030"/>
            <a:chOff x="1086680" y="1826054"/>
            <a:chExt cx="1412684" cy="1160030"/>
          </a:xfrm>
        </p:grpSpPr>
        <p:sp>
          <p:nvSpPr>
            <p:cNvPr id="9" name="Rectangle 8"/>
            <p:cNvSpPr/>
            <p:nvPr/>
          </p:nvSpPr>
          <p:spPr>
            <a:xfrm>
              <a:off x="1086680" y="1826054"/>
              <a:ext cx="1412684" cy="11600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ZoneTexte 9"/>
            <p:cNvSpPr txBox="1"/>
            <p:nvPr/>
          </p:nvSpPr>
          <p:spPr>
            <a:xfrm>
              <a:off x="1086680" y="1826054"/>
              <a:ext cx="1412684" cy="1160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613" tIns="0" rIns="0" bIns="0" numCol="1" spcCol="1270" anchor="t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833" y="6101369"/>
            <a:ext cx="2046624" cy="71548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70416" y="2854515"/>
            <a:ext cx="223224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120 prescripteurs différents</a:t>
            </a:r>
          </a:p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Top </a:t>
            </a:r>
            <a:r>
              <a:rPr lang="fr-FR" sz="1400" b="1" dirty="0">
                <a:solidFill>
                  <a:prstClr val="black"/>
                </a:solidFill>
                <a:latin typeface="Calibri"/>
              </a:rPr>
              <a:t>3 des prescripteurs :</a:t>
            </a:r>
          </a:p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SIAE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Référent </a:t>
            </a:r>
            <a:r>
              <a:rPr lang="fr-FR" sz="1400" b="1" dirty="0">
                <a:solidFill>
                  <a:prstClr val="black"/>
                </a:solidFill>
                <a:latin typeface="Calibri"/>
              </a:rPr>
              <a:t>socio-pro</a:t>
            </a:r>
          </a:p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Pôle </a:t>
            </a:r>
            <a:r>
              <a:rPr lang="fr-FR" sz="1400" b="1" dirty="0">
                <a:solidFill>
                  <a:prstClr val="black"/>
                </a:solidFill>
                <a:latin typeface="Calibri"/>
              </a:rPr>
              <a:t>Emploi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23605" y="1572462"/>
            <a:ext cx="505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Près de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1700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personnes accompagnées </a:t>
            </a:r>
            <a:r>
              <a:rPr lang="fr-FR" dirty="0" smtClean="0"/>
              <a:t>en </a:t>
            </a:r>
            <a:r>
              <a:rPr lang="fr-FR" dirty="0" smtClean="0"/>
              <a:t>18 mois!</a:t>
            </a:r>
            <a:endParaRPr lang="fr-FR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2742140" y="2445890"/>
            <a:ext cx="223224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alibri"/>
              </a:rPr>
              <a:t>Age moyen des personnes accompagnées :</a:t>
            </a:r>
          </a:p>
          <a:p>
            <a:pPr algn="ctr"/>
            <a:endParaRPr lang="fr-FR" sz="1400" b="1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  <a:p>
            <a:pPr algn="ctr"/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35,6 ans</a:t>
            </a:r>
          </a:p>
          <a:p>
            <a:pPr algn="ctr"/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70416" y="4797377"/>
            <a:ext cx="223224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alibri"/>
              </a:rPr>
              <a:t>Taux de public féminin : 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  <a:p>
            <a:pPr algn="ctr"/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53%</a:t>
            </a:r>
          </a:p>
          <a:p>
            <a:pPr algn="ctr"/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688278" y="3966679"/>
            <a:ext cx="3242179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alibri"/>
              </a:rPr>
              <a:t>Typologie de publics accompagnés</a:t>
            </a:r>
            <a:r>
              <a:rPr lang="fr-FR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algn="ctr"/>
            <a:endParaRPr lang="fr-FR" sz="1400" b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BRSA :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85%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Jeunes de moins de 26 ans : 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12 %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DE non BRSA (Prescrits Pôle Emploi) :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3%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688278" y="2553611"/>
            <a:ext cx="324217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400" b="1" dirty="0" smtClean="0">
              <a:latin typeface="Calibri"/>
            </a:endParaRPr>
          </a:p>
          <a:p>
            <a:pPr algn="ctr"/>
            <a:r>
              <a:rPr lang="fr-FR" sz="1400" b="1" dirty="0" smtClean="0">
                <a:latin typeface="Calibri"/>
              </a:rPr>
              <a:t>Près de 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75% </a:t>
            </a:r>
            <a:r>
              <a:rPr lang="fr-FR" sz="1400" b="1" dirty="0" smtClean="0">
                <a:latin typeface="Calibri"/>
              </a:rPr>
              <a:t>des accompagnements se réalisent en dehors des QPV</a:t>
            </a:r>
          </a:p>
          <a:p>
            <a:pPr algn="ctr"/>
            <a:endParaRPr lang="fr-FR" sz="1400" b="1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210243" y="2854515"/>
            <a:ext cx="3242179" cy="187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smtClean="0">
                <a:latin typeface="Calibri"/>
              </a:rPr>
              <a:t>Les principaux freins à la mobilité</a:t>
            </a:r>
            <a:r>
              <a:rPr lang="fr-FR" sz="1300" b="1" dirty="0" smtClean="0">
                <a:solidFill>
                  <a:prstClr val="black"/>
                </a:solidFill>
                <a:latin typeface="Calibri"/>
              </a:rPr>
              <a:t> :</a:t>
            </a:r>
          </a:p>
          <a:p>
            <a:pPr algn="ctr"/>
            <a:endParaRPr lang="fr-FR" sz="1200" b="1" dirty="0">
              <a:solidFill>
                <a:prstClr val="black"/>
              </a:solidFill>
              <a:latin typeface="Calibri"/>
            </a:endParaRPr>
          </a:p>
          <a:p>
            <a:r>
              <a:rPr lang="fr-FR" sz="13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Freins économiques (ex : endettement) : </a:t>
            </a:r>
            <a:r>
              <a:rPr lang="fr-FR" sz="13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34%</a:t>
            </a:r>
          </a:p>
          <a:p>
            <a:pPr fontAlgn="ctr"/>
            <a:endParaRPr lang="fr-FR" sz="1300" b="0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ctr"/>
            <a:r>
              <a:rPr lang="fr-FR" sz="13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Freins matériels ( absence de véhicule ou véhicule endommagé) : </a:t>
            </a:r>
            <a:r>
              <a:rPr lang="fr-FR" sz="1300" b="1" i="0" u="none" strike="noStrik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25%</a:t>
            </a:r>
          </a:p>
          <a:p>
            <a:pPr fontAlgn="ctr"/>
            <a:endParaRPr lang="fr-FR" sz="13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ctr"/>
            <a:r>
              <a:rPr lang="fr-FR" sz="13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Freins cognitifs ou </a:t>
            </a:r>
            <a:r>
              <a:rPr lang="fr-FR" sz="13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psychologiques </a:t>
            </a:r>
            <a:r>
              <a:rPr lang="fr-FR" sz="13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fr-FR" sz="1300" b="1" i="0" u="none" strike="noStrik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20%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30731" y="3944378"/>
            <a:ext cx="2282626" cy="13747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spcAft>
                <a:spcPts val="75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 besoin d’information :</a:t>
            </a:r>
            <a:endParaRPr lang="fr-FR" sz="1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spcAft>
                <a:spcPts val="75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Plus 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600 contacts 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pris soit par téléphone, mail ou accueil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physique</a:t>
            </a:r>
          </a:p>
          <a:p>
            <a:pPr lvl="0" algn="just">
              <a:spcAft>
                <a:spcPts val="750"/>
              </a:spcAft>
            </a:pPr>
            <a:endParaRPr lang="fr-FR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346367" y="6324807"/>
            <a:ext cx="16996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Présentation générale</a:t>
            </a:r>
          </a:p>
        </p:txBody>
      </p:sp>
    </p:spTree>
    <p:extLst>
      <p:ext uri="{BB962C8B-B14F-4D97-AF65-F5344CB8AC3E}">
        <p14:creationId xmlns:p14="http://schemas.microsoft.com/office/powerpoint/2010/main" val="25909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207567" y="348841"/>
            <a:ext cx="9275079" cy="843078"/>
          </a:xfrm>
        </p:spPr>
        <p:txBody>
          <a:bodyPr/>
          <a:lstStyle/>
          <a:p>
            <a:pPr lvl="0"/>
            <a:r>
              <a:rPr lang="fr-FR" sz="2600" dirty="0"/>
              <a:t> </a:t>
            </a:r>
            <a:r>
              <a:rPr lang="fr-FR" sz="2000" b="1" dirty="0">
                <a:solidFill>
                  <a:prstClr val="white"/>
                </a:solidFill>
              </a:rPr>
              <a:t>Mamobilité62 : </a:t>
            </a:r>
          </a:p>
          <a:p>
            <a:pPr lvl="0"/>
            <a:r>
              <a:rPr lang="fr-FR" sz="2000" b="1" dirty="0">
                <a:solidFill>
                  <a:prstClr val="white"/>
                </a:solidFill>
              </a:rPr>
              <a:t>fédératrice d'une ambition commune en faveur de la mobilité solidaire</a:t>
            </a:r>
            <a:r>
              <a:rPr lang="fr-FR" sz="2000" dirty="0">
                <a:solidFill>
                  <a:prstClr val="white"/>
                </a:solidFill>
              </a:rPr>
              <a:t/>
            </a:r>
            <a:br>
              <a:rPr lang="fr-FR" sz="2000" dirty="0">
                <a:solidFill>
                  <a:prstClr val="white"/>
                </a:solidFill>
              </a:rPr>
            </a:br>
            <a:endParaRPr lang="fr-FR" sz="2000" b="1" dirty="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24197" y="6290605"/>
            <a:ext cx="4769524" cy="337013"/>
          </a:xfrm>
        </p:spPr>
        <p:txBody>
          <a:bodyPr/>
          <a:lstStyle/>
          <a:p>
            <a:pPr lvl="0">
              <a:defRPr/>
            </a:pPr>
            <a:r>
              <a:rPr lang="fr-FR" sz="1200" dirty="0">
                <a:solidFill>
                  <a:prstClr val="white"/>
                </a:solidFill>
              </a:rPr>
              <a:t>Présentation générale</a:t>
            </a:r>
            <a:endParaRPr lang="fr-FR" sz="1200" dirty="0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833" y="6101369"/>
            <a:ext cx="2046624" cy="71548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4197" y="2319864"/>
            <a:ext cx="5631470" cy="15901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750"/>
              </a:spcAft>
            </a:pP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 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collectif composé de 35 professionnels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allant du chef de projet départemental aux conseillers mobilité et passant par les responsables de plateformes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mobilité et 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les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référents des s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ervices territorialisées du Département.</a:t>
            </a:r>
            <a:endParaRPr lang="fr-FR" sz="1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spcAft>
                <a:spcPts val="750"/>
              </a:spcAft>
            </a:pPr>
            <a:endParaRPr lang="fr-FR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spcAft>
                <a:spcPts val="750"/>
              </a:spcAft>
            </a:pPr>
            <a:endParaRPr lang="fr-FR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4197" y="3962532"/>
            <a:ext cx="5631470" cy="19082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6" algn="just">
              <a:spcAft>
                <a:spcPts val="750"/>
              </a:spcAft>
            </a:pP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Une 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méthodologie commune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avec :</a:t>
            </a:r>
            <a:endParaRPr lang="fr-FR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85800" lvl="8" indent="-228600" algn="just">
              <a:spcAft>
                <a:spcPts val="750"/>
              </a:spcAft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seul référentiel commun</a:t>
            </a:r>
            <a:endParaRPr lang="fr-FR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lvl="8" indent="-228600" algn="just">
              <a:spcAft>
                <a:spcPts val="750"/>
              </a:spcAft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visuel commun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 Mamobilité62 » aux 12 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structures de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mobilité solidaire</a:t>
            </a:r>
            <a:endParaRPr lang="fr-FR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lvl="8" indent="-228600" algn="just">
              <a:spcAft>
                <a:spcPts val="750"/>
              </a:spcAft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Une démarche qualité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permanente : ex : Formation 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commune par Mob’in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France ;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partenariat avec des acteurs spécialisées (pratique du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vélo, ateliers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SNCF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...)</a:t>
            </a:r>
            <a:endParaRPr lang="fr-FR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59277" y="3974593"/>
            <a:ext cx="5771180" cy="29649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750"/>
              </a:spcAft>
            </a:pP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  Une 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animation continue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pour des échanges réguliers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fr-FR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2075" lvl="1" algn="just">
              <a:spcAft>
                <a:spcPts val="750"/>
              </a:spcAft>
              <a:buFont typeface="Courier New" panose="02070309020205020404" pitchFamily="49" charset="0"/>
              <a:buChar char="o"/>
            </a:pP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3 comités de suivi départementaux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par an et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plus 15 comités de suivis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locaux pour une adaptation aux besoins des territoires</a:t>
            </a:r>
            <a:endParaRPr lang="fr-FR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2075" lvl="1" algn="just">
              <a:spcAft>
                <a:spcPts val="750"/>
              </a:spcAft>
              <a:buFont typeface="Courier New" panose="02070309020205020404" pitchFamily="49" charset="0"/>
              <a:buChar char="o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Des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rencontres de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partenaires élargis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une fois par an</a:t>
            </a:r>
          </a:p>
          <a:p>
            <a:pPr marL="92075" lvl="1" algn="just">
              <a:spcAft>
                <a:spcPts val="750"/>
              </a:spcAft>
              <a:buFont typeface="Courier New" panose="02070309020205020404" pitchFamily="49" charset="0"/>
              <a:buChar char="o"/>
            </a:pP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 Un groupe de travail réunissant les 5 plateformes et le Département pour développer des actions communes et se développer.</a:t>
            </a:r>
            <a:endParaRPr lang="fr-FR" sz="1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2075" lvl="1" algn="just">
              <a:spcAft>
                <a:spcPts val="750"/>
              </a:spcAft>
              <a:buFont typeface="Courier New" panose="02070309020205020404" pitchFamily="49" charset="0"/>
              <a:buChar char="o"/>
            </a:pP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 Un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réseau des 10 conseillers mobilité pour développer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l’expertise</a:t>
            </a:r>
          </a:p>
          <a:p>
            <a:pPr marL="92075" lvl="1" algn="just">
              <a:spcAft>
                <a:spcPts val="750"/>
              </a:spcAft>
              <a:buFont typeface="Courier New" panose="02070309020205020404" pitchFamily="49" charset="0"/>
              <a:buChar char="o"/>
            </a:pP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 Un espace collaboratif dédié</a:t>
            </a:r>
          </a:p>
          <a:p>
            <a:pPr marL="92075" lvl="1" algn="just">
              <a:spcAft>
                <a:spcPts val="750"/>
              </a:spcAft>
              <a:buFont typeface="Courier New" panose="02070309020205020404" pitchFamily="49" charset="0"/>
              <a:buChar char="o"/>
            </a:pPr>
            <a:endParaRPr lang="fr-FR" sz="1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2075" lvl="1" algn="just">
              <a:spcAft>
                <a:spcPts val="750"/>
              </a:spcAft>
            </a:pPr>
            <a:endParaRPr lang="fr-FR" sz="1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59276" y="2341949"/>
            <a:ext cx="5771182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 centre 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ressources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dédié pour </a:t>
            </a:r>
            <a:r>
              <a:rPr lang="fr-FR" sz="14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-construire et 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développer avec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Une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cartographie dynamique 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pour apprendre et comprendre (500 offres de mobilité répertoriées) </a:t>
            </a:r>
            <a:endParaRPr lang="fr-FR" sz="1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 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espace d’information dédié au grand public pour mieux orienter (en construction) </a:t>
            </a:r>
            <a:endParaRPr lang="fr-FR" sz="1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24197" y="1682599"/>
            <a:ext cx="1144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Mamobilité62 : un projet « clef en mains » ambitieux au service de l’égalité des chances des habitants et des territoires</a:t>
            </a:r>
          </a:p>
        </p:txBody>
      </p:sp>
    </p:spTree>
    <p:extLst>
      <p:ext uri="{BB962C8B-B14F-4D97-AF65-F5344CB8AC3E}">
        <p14:creationId xmlns:p14="http://schemas.microsoft.com/office/powerpoint/2010/main" val="35493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207567" y="348841"/>
            <a:ext cx="9275079" cy="843078"/>
          </a:xfrm>
        </p:spPr>
        <p:txBody>
          <a:bodyPr/>
          <a:lstStyle/>
          <a:p>
            <a:pPr lvl="0"/>
            <a:r>
              <a:rPr lang="fr-FR" sz="2000" dirty="0"/>
              <a:t> </a:t>
            </a:r>
            <a:r>
              <a:rPr lang="fr-FR" sz="2000" b="1" dirty="0">
                <a:solidFill>
                  <a:prstClr val="white"/>
                </a:solidFill>
              </a:rPr>
              <a:t>Mamobilité62 : </a:t>
            </a:r>
          </a:p>
          <a:p>
            <a:pPr lvl="0"/>
            <a:r>
              <a:rPr lang="fr-FR" sz="2000" b="1" dirty="0">
                <a:solidFill>
                  <a:prstClr val="white"/>
                </a:solidFill>
              </a:rPr>
              <a:t>fédératrice d'une ambition commune en faveur de la mobilité solidaire</a:t>
            </a:r>
            <a:r>
              <a:rPr lang="fr-FR" sz="2000" dirty="0">
                <a:solidFill>
                  <a:prstClr val="white"/>
                </a:solidFill>
              </a:rPr>
              <a:t/>
            </a:r>
            <a:br>
              <a:rPr lang="fr-FR" sz="2000" dirty="0">
                <a:solidFill>
                  <a:prstClr val="white"/>
                </a:solidFill>
              </a:rPr>
            </a:br>
            <a:endParaRPr lang="fr-FR" sz="2000" b="1" dirty="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24197" y="6290605"/>
            <a:ext cx="4769524" cy="337013"/>
          </a:xfrm>
        </p:spPr>
        <p:txBody>
          <a:bodyPr/>
          <a:lstStyle/>
          <a:p>
            <a:pPr lvl="0">
              <a:defRPr/>
            </a:pPr>
            <a:r>
              <a:rPr lang="fr-FR" sz="1200" dirty="0">
                <a:solidFill>
                  <a:prstClr val="white"/>
                </a:solidFill>
              </a:rPr>
              <a:t>Présentation générale</a:t>
            </a:r>
            <a:endParaRPr lang="fr-FR" sz="1200" dirty="0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833" y="6101369"/>
            <a:ext cx="2046624" cy="7154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1600" y="1346396"/>
            <a:ext cx="1159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Contribution active dans le </a:t>
            </a:r>
            <a:r>
              <a:rPr lang="fr-FR" b="1" dirty="0" err="1" smtClean="0">
                <a:solidFill>
                  <a:srgbClr val="002060"/>
                </a:solidFill>
              </a:rPr>
              <a:t>co</a:t>
            </a:r>
            <a:r>
              <a:rPr lang="fr-FR" b="1" dirty="0" smtClean="0">
                <a:solidFill>
                  <a:srgbClr val="002060"/>
                </a:solidFill>
              </a:rPr>
              <a:t>-pilotage 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de l’élaboration des futurs Plans d’Action en faveur de la Mobilité Solidaire (PAMS)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12" name="Espace réservé du contenu 2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855" y="2147204"/>
            <a:ext cx="2877016" cy="4069006"/>
          </a:xfrm>
        </p:spPr>
      </p:pic>
      <p:sp>
        <p:nvSpPr>
          <p:cNvPr id="13" name="ZoneTexte 12"/>
          <p:cNvSpPr txBox="1"/>
          <p:nvPr/>
        </p:nvSpPr>
        <p:spPr>
          <a:xfrm>
            <a:off x="324197" y="2076974"/>
            <a:ext cx="64275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</a:rPr>
              <a:t>10 bassins de mobilité en région </a:t>
            </a:r>
            <a:r>
              <a:rPr lang="fr-FR" dirty="0">
                <a:solidFill>
                  <a:srgbClr val="002060"/>
                </a:solidFill>
              </a:rPr>
              <a:t>H</a:t>
            </a:r>
            <a:r>
              <a:rPr lang="fr-FR" dirty="0" smtClean="0">
                <a:solidFill>
                  <a:srgbClr val="002060"/>
                </a:solidFill>
              </a:rPr>
              <a:t>aut-de-France ( validés en janvier 2022)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</a:rPr>
              <a:t>4 bassins de mobilité partagés entre le département du Pas-de-Calais et les départements du Nord ou de la Somme</a:t>
            </a:r>
          </a:p>
          <a:p>
            <a:pPr marL="892175" indent="182563"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002060"/>
                </a:solidFill>
              </a:rPr>
              <a:t>Littoral Nord</a:t>
            </a:r>
          </a:p>
          <a:p>
            <a:pPr marL="892175" indent="182563"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002060"/>
                </a:solidFill>
              </a:rPr>
              <a:t>Littoral Sud</a:t>
            </a:r>
          </a:p>
          <a:p>
            <a:pPr marL="892175" indent="182563"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002060"/>
                </a:solidFill>
              </a:rPr>
              <a:t>Arrageois</a:t>
            </a:r>
          </a:p>
          <a:p>
            <a:pPr marL="892175" indent="182563"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002060"/>
                </a:solidFill>
              </a:rPr>
              <a:t>Aire urbaine </a:t>
            </a:r>
            <a:r>
              <a:rPr lang="fr-FR" dirty="0" smtClean="0">
                <a:solidFill>
                  <a:srgbClr val="002060"/>
                </a:solidFill>
              </a:rPr>
              <a:t>centrale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4197" y="4876286"/>
            <a:ext cx="6427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</a:rPr>
              <a:t>Repérage et mobilisation de tous les acteurs de la sphère Solidarité potentiellement concernés pour faciliter la rencontre entre les acteurs développant l’offre de mobilité et ceux qui relayent les besoins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owerPoint 2016 CD6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owerPoint 2016 CD62.potx" id="{6AF64D69-4DFA-4EEB-B9D9-F31C91F19001}" vid="{1BEF2618-2501-4D59-BF0E-072D9CF3394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703</Words>
  <Application>Microsoft Office PowerPoint</Application>
  <PresentationFormat>Grand écran</PresentationFormat>
  <Paragraphs>123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Courier New</vt:lpstr>
      <vt:lpstr>Roboto</vt:lpstr>
      <vt:lpstr>Roboto Cn</vt:lpstr>
      <vt:lpstr>Times New Roman</vt:lpstr>
      <vt:lpstr>Wingdings</vt:lpstr>
      <vt:lpstr>Modèle PowerPoint 2016 CD62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Département du Pas de Calais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Lemaitre Vincent</dc:creator>
  <cp:lastModifiedBy>Lemaitre Vincent</cp:lastModifiedBy>
  <cp:revision>27</cp:revision>
  <dcterms:created xsi:type="dcterms:W3CDTF">2023-03-26T08:40:26Z</dcterms:created>
  <dcterms:modified xsi:type="dcterms:W3CDTF">2023-07-19T11:53:14Z</dcterms:modified>
</cp:coreProperties>
</file>