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62" r:id="rId5"/>
    <p:sldId id="412" r:id="rId6"/>
    <p:sldId id="426" r:id="rId7"/>
    <p:sldId id="435" r:id="rId8"/>
    <p:sldId id="433" r:id="rId9"/>
    <p:sldId id="427" r:id="rId10"/>
    <p:sldId id="432" r:id="rId11"/>
  </p:sldIdLst>
  <p:sldSz cx="12192000" cy="68580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CC6EBE-21E7-3F92-418F-498FA344FD11}" name="Marie Pierre FIEVET" initials="MPF" userId="S::marie-pierre.fievet@grandparisgrandest.fr::90cdbd98-7f80-4a20-87c1-7118189deb49" providerId="AD"/>
  <p188:author id="{AEE1F7C3-C8DC-8B1C-C06F-1AE6770F09E6}" name="Mathilde TREVISIOL" initials="MT" userId="S::mathilde.trevisiol@grandparisgrandest.fr::e47873c5-012f-46a2-9d41-cee740d0d0fd" providerId="AD"/>
  <p188:author id="{B566FADA-4779-408B-3D52-5673B2373637}" name="Peggy NARGEOT" initials="PN" userId="S::peggy.nargeot@grandparisgrandest.fr::a3355a31-fe45-441b-a4ee-22d5ba9210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28A"/>
    <a:srgbClr val="CFD5EA"/>
    <a:srgbClr val="E9EBF5"/>
    <a:srgbClr val="00A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0" autoAdjust="0"/>
    <p:restoredTop sz="90013" autoAdjust="0"/>
  </p:normalViewPr>
  <p:slideViewPr>
    <p:cSldViewPr>
      <p:cViewPr varScale="1">
        <p:scale>
          <a:sx n="72" d="100"/>
          <a:sy n="72" d="100"/>
        </p:scale>
        <p:origin x="1181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6DDB1-8245-4969-897E-1630D58DD69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59B10-0064-4AFE-8479-18C36C89291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300" kern="1200" dirty="0">
              <a:solidFill>
                <a:srgbClr val="1D428A"/>
              </a:solidFill>
              <a:latin typeface="Futura PT Book"/>
              <a:ea typeface="Calibri"/>
              <a:cs typeface="Calibri"/>
            </a:rPr>
            <a:t>Réalisation des contrôles de conformité</a:t>
          </a:r>
          <a:endParaRPr lang="en-US" sz="1300" kern="1200" dirty="0">
            <a:solidFill>
              <a:srgbClr val="1D428A"/>
            </a:solidFill>
            <a:latin typeface="Futura PT Book"/>
            <a:ea typeface="Calibri"/>
            <a:cs typeface="Calibri"/>
          </a:endParaRPr>
        </a:p>
      </dgm:t>
    </dgm:pt>
    <dgm:pt modelId="{8B0F5380-EB9F-43D7-9929-B9C17BD217FA}" type="parTrans" cxnId="{0A1745E8-89E3-44DC-9704-77623201966A}">
      <dgm:prSet/>
      <dgm:spPr/>
      <dgm:t>
        <a:bodyPr/>
        <a:lstStyle/>
        <a:p>
          <a:endParaRPr lang="en-US"/>
        </a:p>
      </dgm:t>
    </dgm:pt>
    <dgm:pt modelId="{4CB29C83-0F18-47B1-AB6C-CFD1E3AEE863}" type="sibTrans" cxnId="{0A1745E8-89E3-44DC-9704-77623201966A}">
      <dgm:prSet/>
      <dgm:spPr/>
      <dgm:t>
        <a:bodyPr/>
        <a:lstStyle/>
        <a:p>
          <a:endParaRPr lang="en-US"/>
        </a:p>
      </dgm:t>
    </dgm:pt>
    <dgm:pt modelId="{F788B5AC-8B96-4369-864D-4E854471FBD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300" kern="1200" dirty="0">
              <a:solidFill>
                <a:srgbClr val="1D428A"/>
              </a:solidFill>
              <a:latin typeface="Futura PT Book"/>
              <a:ea typeface="Calibri"/>
              <a:cs typeface="Calibri"/>
            </a:rPr>
            <a:t>Création de 27 km de réseau d’eaux usées </a:t>
          </a:r>
          <a:endParaRPr lang="en-US" sz="1300" kern="1200" dirty="0">
            <a:solidFill>
              <a:srgbClr val="1D428A"/>
            </a:solidFill>
            <a:latin typeface="Futura PT Book"/>
            <a:ea typeface="Calibri"/>
            <a:cs typeface="Calibri"/>
          </a:endParaRPr>
        </a:p>
      </dgm:t>
    </dgm:pt>
    <dgm:pt modelId="{F4EDAC8A-F63D-4C6C-9A6B-B08762014EF4}" type="parTrans" cxnId="{2676F3EF-F23B-44C3-BA99-CEA093DB5180}">
      <dgm:prSet/>
      <dgm:spPr/>
      <dgm:t>
        <a:bodyPr/>
        <a:lstStyle/>
        <a:p>
          <a:endParaRPr lang="en-US"/>
        </a:p>
      </dgm:t>
    </dgm:pt>
    <dgm:pt modelId="{EB945740-E7A2-42B5-AF06-B48B7752D827}" type="sibTrans" cxnId="{2676F3EF-F23B-44C3-BA99-CEA093DB5180}">
      <dgm:prSet/>
      <dgm:spPr/>
      <dgm:t>
        <a:bodyPr/>
        <a:lstStyle/>
        <a:p>
          <a:endParaRPr lang="en-US"/>
        </a:p>
      </dgm:t>
    </dgm:pt>
    <dgm:pt modelId="{63E713CE-A2B3-40A8-812C-9927787BFD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r-FR" sz="1300" kern="1200" dirty="0">
              <a:solidFill>
                <a:srgbClr val="1D428A"/>
              </a:solidFill>
              <a:latin typeface="Futura PT Book"/>
              <a:ea typeface="Calibri"/>
              <a:cs typeface="Calibri"/>
            </a:rPr>
            <a:t>Mise en conformité de 8 700 branchements « EU dans EP »</a:t>
          </a:r>
          <a:endParaRPr lang="en-US" sz="1300" kern="1200" dirty="0">
            <a:solidFill>
              <a:srgbClr val="1D428A"/>
            </a:solidFill>
            <a:latin typeface="Futura PT Book"/>
            <a:ea typeface="Calibri"/>
            <a:cs typeface="Calibri"/>
          </a:endParaRPr>
        </a:p>
      </dgm:t>
    </dgm:pt>
    <dgm:pt modelId="{434DAE44-E3F8-451A-AA3E-605ACB576E5A}" type="parTrans" cxnId="{1DA47514-1E1F-482F-B753-69452F3A77C6}">
      <dgm:prSet/>
      <dgm:spPr/>
      <dgm:t>
        <a:bodyPr/>
        <a:lstStyle/>
        <a:p>
          <a:endParaRPr lang="en-US"/>
        </a:p>
      </dgm:t>
    </dgm:pt>
    <dgm:pt modelId="{C414DAB0-E482-4CA7-80BB-45D53B4AA98A}" type="sibTrans" cxnId="{1DA47514-1E1F-482F-B753-69452F3A77C6}">
      <dgm:prSet/>
      <dgm:spPr/>
      <dgm:t>
        <a:bodyPr/>
        <a:lstStyle/>
        <a:p>
          <a:endParaRPr lang="en-US"/>
        </a:p>
      </dgm:t>
    </dgm:pt>
    <dgm:pt modelId="{F4EA8046-F265-4629-97E8-ABC27E048120}" type="pres">
      <dgm:prSet presAssocID="{4216DDB1-8245-4969-897E-1630D58DD69D}" presName="root" presStyleCnt="0">
        <dgm:presLayoutVars>
          <dgm:dir/>
          <dgm:resizeHandles val="exact"/>
        </dgm:presLayoutVars>
      </dgm:prSet>
      <dgm:spPr/>
    </dgm:pt>
    <dgm:pt modelId="{58E7C7C7-06AA-4EC6-9F11-B7F184CE4A38}" type="pres">
      <dgm:prSet presAssocID="{50559B10-0064-4AFE-8479-18C36C89291E}" presName="compNode" presStyleCnt="0"/>
      <dgm:spPr/>
    </dgm:pt>
    <dgm:pt modelId="{04BF29C2-72C2-4D18-A770-52DC1AC69B8A}" type="pres">
      <dgm:prSet presAssocID="{50559B10-0064-4AFE-8479-18C36C89291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esse-papiers badge contour"/>
        </a:ext>
      </dgm:extLst>
    </dgm:pt>
    <dgm:pt modelId="{8E8383AA-5769-4B88-8628-CB2994CBC7AF}" type="pres">
      <dgm:prSet presAssocID="{50559B10-0064-4AFE-8479-18C36C89291E}" presName="spaceRect" presStyleCnt="0"/>
      <dgm:spPr/>
    </dgm:pt>
    <dgm:pt modelId="{5F6EFCBD-5F2C-4978-AFBE-B9A4142B19B0}" type="pres">
      <dgm:prSet presAssocID="{50559B10-0064-4AFE-8479-18C36C89291E}" presName="textRect" presStyleLbl="revTx" presStyleIdx="0" presStyleCnt="3">
        <dgm:presLayoutVars>
          <dgm:chMax val="1"/>
          <dgm:chPref val="1"/>
        </dgm:presLayoutVars>
      </dgm:prSet>
      <dgm:spPr/>
    </dgm:pt>
    <dgm:pt modelId="{080984F9-58F9-4F76-811D-C26DCDD2C985}" type="pres">
      <dgm:prSet presAssocID="{4CB29C83-0F18-47B1-AB6C-CFD1E3AEE863}" presName="sibTrans" presStyleCnt="0"/>
      <dgm:spPr/>
    </dgm:pt>
    <dgm:pt modelId="{9D5CFA98-2995-4629-B63A-F8ED9A040FA4}" type="pres">
      <dgm:prSet presAssocID="{F788B5AC-8B96-4369-864D-4E854471FBD0}" presName="compNode" presStyleCnt="0"/>
      <dgm:spPr/>
    </dgm:pt>
    <dgm:pt modelId="{7D085895-1367-4B26-8558-0491B444E118}" type="pres">
      <dgm:prSet presAssocID="{F788B5AC-8B96-4369-864D-4E854471FBD0}" presName="iconRect" presStyleLbl="node1" presStyleIdx="1" presStyleCnt="3" custFlipHor="1" custScaleX="12612" custScaleY="13099"/>
      <dgm:spPr/>
    </dgm:pt>
    <dgm:pt modelId="{2DF48C63-7CCD-40F1-B686-212748066878}" type="pres">
      <dgm:prSet presAssocID="{F788B5AC-8B96-4369-864D-4E854471FBD0}" presName="spaceRect" presStyleCnt="0"/>
      <dgm:spPr/>
    </dgm:pt>
    <dgm:pt modelId="{441FC0C1-5F48-4FDC-A48E-550B29FD861C}" type="pres">
      <dgm:prSet presAssocID="{F788B5AC-8B96-4369-864D-4E854471FBD0}" presName="textRect" presStyleLbl="revTx" presStyleIdx="1" presStyleCnt="3" custLinFactNeighborY="62026">
        <dgm:presLayoutVars>
          <dgm:chMax val="1"/>
          <dgm:chPref val="1"/>
        </dgm:presLayoutVars>
      </dgm:prSet>
      <dgm:spPr/>
    </dgm:pt>
    <dgm:pt modelId="{920132EF-C652-44DC-B1E5-61ED97AEA987}" type="pres">
      <dgm:prSet presAssocID="{EB945740-E7A2-42B5-AF06-B48B7752D827}" presName="sibTrans" presStyleCnt="0"/>
      <dgm:spPr/>
    </dgm:pt>
    <dgm:pt modelId="{3D810ED0-E1F0-44DC-A8D5-CBC61101E2A0}" type="pres">
      <dgm:prSet presAssocID="{63E713CE-A2B3-40A8-812C-9927787BFD7F}" presName="compNode" presStyleCnt="0"/>
      <dgm:spPr/>
    </dgm:pt>
    <dgm:pt modelId="{1BD219D9-2816-40E8-9D74-513743985716}" type="pres">
      <dgm:prSet presAssocID="{63E713CE-A2B3-40A8-812C-9927787BFD7F}" presName="iconRect" presStyleLbl="node1" presStyleIdx="2" presStyleCnt="3" custFlipVert="1" custFlipHor="1" custScaleX="23855" custScaleY="32846"/>
      <dgm:spPr/>
    </dgm:pt>
    <dgm:pt modelId="{04CF6573-7FF2-49DE-B498-4643B64777E0}" type="pres">
      <dgm:prSet presAssocID="{63E713CE-A2B3-40A8-812C-9927787BFD7F}" presName="spaceRect" presStyleCnt="0"/>
      <dgm:spPr/>
    </dgm:pt>
    <dgm:pt modelId="{7B878707-4CD8-424A-9E0F-9A784D809716}" type="pres">
      <dgm:prSet presAssocID="{63E713CE-A2B3-40A8-812C-9927787BFD7F}" presName="textRect" presStyleLbl="revTx" presStyleIdx="2" presStyleCnt="3" custScaleY="144366" custLinFactNeighborY="51029">
        <dgm:presLayoutVars>
          <dgm:chMax val="1"/>
          <dgm:chPref val="1"/>
        </dgm:presLayoutVars>
      </dgm:prSet>
      <dgm:spPr/>
    </dgm:pt>
  </dgm:ptLst>
  <dgm:cxnLst>
    <dgm:cxn modelId="{1DA47514-1E1F-482F-B753-69452F3A77C6}" srcId="{4216DDB1-8245-4969-897E-1630D58DD69D}" destId="{63E713CE-A2B3-40A8-812C-9927787BFD7F}" srcOrd="2" destOrd="0" parTransId="{434DAE44-E3F8-451A-AA3E-605ACB576E5A}" sibTransId="{C414DAB0-E482-4CA7-80BB-45D53B4AA98A}"/>
    <dgm:cxn modelId="{C7466B2B-D2AE-4799-91A3-6CE50B09D966}" type="presOf" srcId="{50559B10-0064-4AFE-8479-18C36C89291E}" destId="{5F6EFCBD-5F2C-4978-AFBE-B9A4142B19B0}" srcOrd="0" destOrd="0" presId="urn:microsoft.com/office/officeart/2018/2/layout/IconLabelList"/>
    <dgm:cxn modelId="{81E1363B-796F-4676-B716-6C152A1D4268}" type="presOf" srcId="{63E713CE-A2B3-40A8-812C-9927787BFD7F}" destId="{7B878707-4CD8-424A-9E0F-9A784D809716}" srcOrd="0" destOrd="0" presId="urn:microsoft.com/office/officeart/2018/2/layout/IconLabelList"/>
    <dgm:cxn modelId="{73E5A980-58AD-4CE0-A0D2-20B2681EBF64}" type="presOf" srcId="{4216DDB1-8245-4969-897E-1630D58DD69D}" destId="{F4EA8046-F265-4629-97E8-ABC27E048120}" srcOrd="0" destOrd="0" presId="urn:microsoft.com/office/officeart/2018/2/layout/IconLabelList"/>
    <dgm:cxn modelId="{0A1745E8-89E3-44DC-9704-77623201966A}" srcId="{4216DDB1-8245-4969-897E-1630D58DD69D}" destId="{50559B10-0064-4AFE-8479-18C36C89291E}" srcOrd="0" destOrd="0" parTransId="{8B0F5380-EB9F-43D7-9929-B9C17BD217FA}" sibTransId="{4CB29C83-0F18-47B1-AB6C-CFD1E3AEE863}"/>
    <dgm:cxn modelId="{2676F3EF-F23B-44C3-BA99-CEA093DB5180}" srcId="{4216DDB1-8245-4969-897E-1630D58DD69D}" destId="{F788B5AC-8B96-4369-864D-4E854471FBD0}" srcOrd="1" destOrd="0" parTransId="{F4EDAC8A-F63D-4C6C-9A6B-B08762014EF4}" sibTransId="{EB945740-E7A2-42B5-AF06-B48B7752D827}"/>
    <dgm:cxn modelId="{F15ECDFA-EB70-4078-8EF1-6675D38BDCAE}" type="presOf" srcId="{F788B5AC-8B96-4369-864D-4E854471FBD0}" destId="{441FC0C1-5F48-4FDC-A48E-550B29FD861C}" srcOrd="0" destOrd="0" presId="urn:microsoft.com/office/officeart/2018/2/layout/IconLabelList"/>
    <dgm:cxn modelId="{D111DC38-1566-40D7-81CC-16F9B2EF270F}" type="presParOf" srcId="{F4EA8046-F265-4629-97E8-ABC27E048120}" destId="{58E7C7C7-06AA-4EC6-9F11-B7F184CE4A38}" srcOrd="0" destOrd="0" presId="urn:microsoft.com/office/officeart/2018/2/layout/IconLabelList"/>
    <dgm:cxn modelId="{25A117E4-8110-4F45-A637-099E01F90790}" type="presParOf" srcId="{58E7C7C7-06AA-4EC6-9F11-B7F184CE4A38}" destId="{04BF29C2-72C2-4D18-A770-52DC1AC69B8A}" srcOrd="0" destOrd="0" presId="urn:microsoft.com/office/officeart/2018/2/layout/IconLabelList"/>
    <dgm:cxn modelId="{909B2DB2-BBDB-4A49-9D3D-C20CD860A810}" type="presParOf" srcId="{58E7C7C7-06AA-4EC6-9F11-B7F184CE4A38}" destId="{8E8383AA-5769-4B88-8628-CB2994CBC7AF}" srcOrd="1" destOrd="0" presId="urn:microsoft.com/office/officeart/2018/2/layout/IconLabelList"/>
    <dgm:cxn modelId="{284374EF-A2AF-4DC4-9944-194436E36A25}" type="presParOf" srcId="{58E7C7C7-06AA-4EC6-9F11-B7F184CE4A38}" destId="{5F6EFCBD-5F2C-4978-AFBE-B9A4142B19B0}" srcOrd="2" destOrd="0" presId="urn:microsoft.com/office/officeart/2018/2/layout/IconLabelList"/>
    <dgm:cxn modelId="{7D65FC41-6B83-4868-B4ED-E301BAE2FA37}" type="presParOf" srcId="{F4EA8046-F265-4629-97E8-ABC27E048120}" destId="{080984F9-58F9-4F76-811D-C26DCDD2C985}" srcOrd="1" destOrd="0" presId="urn:microsoft.com/office/officeart/2018/2/layout/IconLabelList"/>
    <dgm:cxn modelId="{733B1933-FE61-4551-AC3A-2FA43239319B}" type="presParOf" srcId="{F4EA8046-F265-4629-97E8-ABC27E048120}" destId="{9D5CFA98-2995-4629-B63A-F8ED9A040FA4}" srcOrd="2" destOrd="0" presId="urn:microsoft.com/office/officeart/2018/2/layout/IconLabelList"/>
    <dgm:cxn modelId="{833D6942-3D89-4F6D-9956-E85DEE2D4B88}" type="presParOf" srcId="{9D5CFA98-2995-4629-B63A-F8ED9A040FA4}" destId="{7D085895-1367-4B26-8558-0491B444E118}" srcOrd="0" destOrd="0" presId="urn:microsoft.com/office/officeart/2018/2/layout/IconLabelList"/>
    <dgm:cxn modelId="{35BCD12C-EB4C-45FD-8249-37DEE2C70DAD}" type="presParOf" srcId="{9D5CFA98-2995-4629-B63A-F8ED9A040FA4}" destId="{2DF48C63-7CCD-40F1-B686-212748066878}" srcOrd="1" destOrd="0" presId="urn:microsoft.com/office/officeart/2018/2/layout/IconLabelList"/>
    <dgm:cxn modelId="{6C228416-CF51-41F3-8C9F-8284BD2E2AA0}" type="presParOf" srcId="{9D5CFA98-2995-4629-B63A-F8ED9A040FA4}" destId="{441FC0C1-5F48-4FDC-A48E-550B29FD861C}" srcOrd="2" destOrd="0" presId="urn:microsoft.com/office/officeart/2018/2/layout/IconLabelList"/>
    <dgm:cxn modelId="{6D2EAB6C-E609-403A-8BA8-8F644B3FFF4B}" type="presParOf" srcId="{F4EA8046-F265-4629-97E8-ABC27E048120}" destId="{920132EF-C652-44DC-B1E5-61ED97AEA987}" srcOrd="3" destOrd="0" presId="urn:microsoft.com/office/officeart/2018/2/layout/IconLabelList"/>
    <dgm:cxn modelId="{D927B902-CDAD-4021-9931-F325212BEBA6}" type="presParOf" srcId="{F4EA8046-F265-4629-97E8-ABC27E048120}" destId="{3D810ED0-E1F0-44DC-A8D5-CBC61101E2A0}" srcOrd="4" destOrd="0" presId="urn:microsoft.com/office/officeart/2018/2/layout/IconLabelList"/>
    <dgm:cxn modelId="{56933F02-9FA2-4EB1-A4EE-C4CBF3048D1C}" type="presParOf" srcId="{3D810ED0-E1F0-44DC-A8D5-CBC61101E2A0}" destId="{1BD219D9-2816-40E8-9D74-513743985716}" srcOrd="0" destOrd="0" presId="urn:microsoft.com/office/officeart/2018/2/layout/IconLabelList"/>
    <dgm:cxn modelId="{9EC00374-896F-420E-B144-6D2E231C6507}" type="presParOf" srcId="{3D810ED0-E1F0-44DC-A8D5-CBC61101E2A0}" destId="{04CF6573-7FF2-49DE-B498-4643B64777E0}" srcOrd="1" destOrd="0" presId="urn:microsoft.com/office/officeart/2018/2/layout/IconLabelList"/>
    <dgm:cxn modelId="{4FB10000-F41C-45FD-AA06-6BC857E868D5}" type="presParOf" srcId="{3D810ED0-E1F0-44DC-A8D5-CBC61101E2A0}" destId="{7B878707-4CD8-424A-9E0F-9A784D80971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F29C2-72C2-4D18-A770-52DC1AC69B8A}">
      <dsp:nvSpPr>
        <dsp:cNvPr id="0" name=""/>
        <dsp:cNvSpPr/>
      </dsp:nvSpPr>
      <dsp:spPr>
        <a:xfrm>
          <a:off x="1177286" y="200884"/>
          <a:ext cx="767285" cy="767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EFCBD-5F2C-4978-AFBE-B9A4142B19B0}">
      <dsp:nvSpPr>
        <dsp:cNvPr id="0" name=""/>
        <dsp:cNvSpPr/>
      </dsp:nvSpPr>
      <dsp:spPr>
        <a:xfrm>
          <a:off x="708390" y="1223957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rgbClr val="1D428A"/>
              </a:solidFill>
              <a:latin typeface="Futura PT Book"/>
              <a:ea typeface="Calibri"/>
              <a:cs typeface="Calibri"/>
            </a:rPr>
            <a:t>Réalisation des contrôles de conformité</a:t>
          </a:r>
          <a:endParaRPr lang="en-US" sz="1300" kern="1200" dirty="0">
            <a:solidFill>
              <a:srgbClr val="1D428A"/>
            </a:solidFill>
            <a:latin typeface="Futura PT Book"/>
            <a:ea typeface="Calibri"/>
            <a:cs typeface="Calibri"/>
          </a:endParaRPr>
        </a:p>
      </dsp:txBody>
      <dsp:txXfrm>
        <a:off x="708390" y="1223957"/>
        <a:ext cx="1705078" cy="682031"/>
      </dsp:txXfrm>
    </dsp:sp>
    <dsp:sp modelId="{7D085895-1367-4B26-8558-0491B444E118}">
      <dsp:nvSpPr>
        <dsp:cNvPr id="0" name=""/>
        <dsp:cNvSpPr/>
      </dsp:nvSpPr>
      <dsp:spPr>
        <a:xfrm flipH="1">
          <a:off x="3558293" y="556109"/>
          <a:ext cx="12204" cy="13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FC0C1-5F48-4FDC-A48E-550B29FD861C}">
      <dsp:nvSpPr>
        <dsp:cNvPr id="0" name=""/>
        <dsp:cNvSpPr/>
      </dsp:nvSpPr>
      <dsp:spPr>
        <a:xfrm>
          <a:off x="2711856" y="1291769"/>
          <a:ext cx="1705078" cy="682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rgbClr val="1D428A"/>
              </a:solidFill>
              <a:latin typeface="Futura PT Book"/>
              <a:ea typeface="Calibri"/>
              <a:cs typeface="Calibri"/>
            </a:rPr>
            <a:t>Création de 27 km de réseau d’eaux usées </a:t>
          </a:r>
          <a:endParaRPr lang="en-US" sz="1300" kern="1200" dirty="0">
            <a:solidFill>
              <a:srgbClr val="1D428A"/>
            </a:solidFill>
            <a:latin typeface="Futura PT Book"/>
            <a:ea typeface="Calibri"/>
            <a:cs typeface="Calibri"/>
          </a:endParaRPr>
        </a:p>
      </dsp:txBody>
      <dsp:txXfrm>
        <a:off x="2711856" y="1291769"/>
        <a:ext cx="1705078" cy="682031"/>
      </dsp:txXfrm>
    </dsp:sp>
    <dsp:sp modelId="{1BD219D9-2816-40E8-9D74-513743985716}">
      <dsp:nvSpPr>
        <dsp:cNvPr id="0" name=""/>
        <dsp:cNvSpPr/>
      </dsp:nvSpPr>
      <dsp:spPr>
        <a:xfrm flipH="1" flipV="1">
          <a:off x="5476344" y="254052"/>
          <a:ext cx="183035" cy="2520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78707-4CD8-424A-9E0F-9A784D809716}">
      <dsp:nvSpPr>
        <dsp:cNvPr id="0" name=""/>
        <dsp:cNvSpPr/>
      </dsp:nvSpPr>
      <dsp:spPr>
        <a:xfrm>
          <a:off x="4715323" y="1122251"/>
          <a:ext cx="1705078" cy="984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>
              <a:solidFill>
                <a:srgbClr val="1D428A"/>
              </a:solidFill>
              <a:latin typeface="Futura PT Book"/>
              <a:ea typeface="Calibri"/>
              <a:cs typeface="Calibri"/>
            </a:rPr>
            <a:t>Mise en conformité de 8 700 branchements « EU dans EP »</a:t>
          </a:r>
          <a:endParaRPr lang="en-US" sz="1300" kern="1200" dirty="0">
            <a:solidFill>
              <a:srgbClr val="1D428A"/>
            </a:solidFill>
            <a:latin typeface="Futura PT Book"/>
            <a:ea typeface="Calibri"/>
            <a:cs typeface="Calibri"/>
          </a:endParaRPr>
        </a:p>
      </dsp:txBody>
      <dsp:txXfrm>
        <a:off x="4715323" y="1122251"/>
        <a:ext cx="1705078" cy="98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06569" y="4716661"/>
            <a:ext cx="4986126" cy="4468416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422858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22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de chantiers publics, nb contrôles,… /objectif 2022</a:t>
            </a:r>
          </a:p>
        </p:txBody>
      </p:sp>
    </p:spTree>
    <p:extLst>
      <p:ext uri="{BB962C8B-B14F-4D97-AF65-F5344CB8AC3E}">
        <p14:creationId xmlns:p14="http://schemas.microsoft.com/office/powerpoint/2010/main" val="143527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de chantiers publics, nb contrôles,… /objectif 2022</a:t>
            </a:r>
          </a:p>
        </p:txBody>
      </p:sp>
    </p:spTree>
    <p:extLst>
      <p:ext uri="{BB962C8B-B14F-4D97-AF65-F5344CB8AC3E}">
        <p14:creationId xmlns:p14="http://schemas.microsoft.com/office/powerpoint/2010/main" val="312946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de chantiers publics, nb contrôles,… /objectif 2022</a:t>
            </a:r>
          </a:p>
        </p:txBody>
      </p:sp>
    </p:spTree>
    <p:extLst>
      <p:ext uri="{BB962C8B-B14F-4D97-AF65-F5344CB8AC3E}">
        <p14:creationId xmlns:p14="http://schemas.microsoft.com/office/powerpoint/2010/main" val="744502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de chantiers publics, nb contrôles,… /objectif 2022</a:t>
            </a:r>
          </a:p>
        </p:txBody>
      </p:sp>
    </p:spTree>
    <p:extLst>
      <p:ext uri="{BB962C8B-B14F-4D97-AF65-F5344CB8AC3E}">
        <p14:creationId xmlns:p14="http://schemas.microsoft.com/office/powerpoint/2010/main" val="3226080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de chantiers publics, nb contrôles,… /objectif 2022</a:t>
            </a:r>
          </a:p>
        </p:txBody>
      </p:sp>
    </p:spTree>
    <p:extLst>
      <p:ext uri="{BB962C8B-B14F-4D97-AF65-F5344CB8AC3E}">
        <p14:creationId xmlns:p14="http://schemas.microsoft.com/office/powerpoint/2010/main" val="60011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de chantiers publics, nb contrôles,… /objectif 2022</a:t>
            </a:r>
          </a:p>
        </p:txBody>
      </p:sp>
    </p:spTree>
    <p:extLst>
      <p:ext uri="{BB962C8B-B14F-4D97-AF65-F5344CB8AC3E}">
        <p14:creationId xmlns:p14="http://schemas.microsoft.com/office/powerpoint/2010/main" val="224799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3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8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andparisgrandest.fr/sites/default/files/GPGE_MARNE%20PROPRE_12p_v8_WEB.pdf" TargetMode="External"/><Relationship Id="rId5" Type="http://schemas.openxmlformats.org/officeDocument/2006/relationships/image" Target="../media/image14.png"/><Relationship Id="rId4" Type="http://schemas.openxmlformats.org/officeDocument/2006/relationships/hyperlink" Target="https://www.grandparisgrandest.fr/sites/default/files/BD%20PDF%20interactif_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1"/>
          <p:cNvSpPr txBox="1">
            <a:spLocks noGrp="1"/>
          </p:cNvSpPr>
          <p:nvPr>
            <p:ph type="ctrTitle"/>
          </p:nvPr>
        </p:nvSpPr>
        <p:spPr>
          <a:xfrm>
            <a:off x="-12999" y="-2553"/>
            <a:ext cx="12192001" cy="6863106"/>
          </a:xfrm>
          <a:prstGeom prst="rect">
            <a:avLst/>
          </a:prstGeom>
        </p:spPr>
        <p:txBody>
          <a:bodyPr anchor="ctr"/>
          <a:lstStyle/>
          <a:p>
            <a:pPr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>
                <a:solidFill>
                  <a:srgbClr val="323F85"/>
                </a:solidFill>
              </a:rPr>
              <a:t>    </a:t>
            </a:r>
          </a:p>
        </p:txBody>
      </p:sp>
      <p:sp>
        <p:nvSpPr>
          <p:cNvPr id="97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2997" y="6185806"/>
            <a:ext cx="6256115" cy="625539"/>
          </a:xfrm>
          <a:prstGeom prst="rect">
            <a:avLst/>
          </a:prstGeom>
        </p:spPr>
        <p:txBody>
          <a:bodyPr/>
          <a:lstStyle/>
          <a:p>
            <a:pPr>
              <a:defRPr sz="1200" b="1" spc="288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dirty="0">
                <a:solidFill>
                  <a:srgbClr val="1D4289"/>
                </a:solidFill>
              </a:rPr>
              <a:t>DIRECTION DE </a:t>
            </a:r>
            <a:r>
              <a:rPr lang="fr-FR" dirty="0">
                <a:solidFill>
                  <a:srgbClr val="1D4289"/>
                </a:solidFill>
              </a:rPr>
              <a:t>L’ASSAINISSEMENT ET DE L’EAU</a:t>
            </a:r>
            <a:endParaRPr dirty="0">
              <a:solidFill>
                <a:srgbClr val="1D4289"/>
              </a:solidFill>
            </a:endParaRPr>
          </a:p>
          <a:p>
            <a:pPr>
              <a:defRPr sz="1200" b="1" spc="288">
                <a:solidFill>
                  <a:srgbClr val="EFDF00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dirty="0"/>
              <a:t>01/08/2023</a:t>
            </a:r>
            <a:endParaRPr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FD384C1-3FB6-4104-88F7-3C75A51F9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113" y="-2553"/>
            <a:ext cx="5967593" cy="6858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850E0A3-C0D5-4408-B327-CFAABA787990}"/>
              </a:ext>
            </a:extLst>
          </p:cNvPr>
          <p:cNvSpPr txBox="1"/>
          <p:nvPr/>
        </p:nvSpPr>
        <p:spPr>
          <a:xfrm>
            <a:off x="6269113" y="1988840"/>
            <a:ext cx="5967593" cy="41549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3200" b="1" spc="720" dirty="0">
                <a:solidFill>
                  <a:schemeClr val="bg1"/>
                </a:solidFill>
                <a:latin typeface="Futura Book" pitchFamily="34" charset="0"/>
              </a:rPr>
              <a:t>Candidature aux trophées des héros territoriaux 2023</a:t>
            </a:r>
          </a:p>
          <a:p>
            <a:pPr algn="ctr"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2400" dirty="0">
              <a:solidFill>
                <a:schemeClr val="bg1"/>
              </a:solidFill>
              <a:latin typeface="Futura Book" pitchFamily="34" charset="0"/>
            </a:endParaRPr>
          </a:p>
          <a:p>
            <a:pPr algn="ctr"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r>
              <a:rPr lang="fr-FR" sz="2400" dirty="0">
                <a:solidFill>
                  <a:schemeClr val="bg1"/>
                </a:solidFill>
                <a:latin typeface="Futura Book" pitchFamily="34" charset="0"/>
              </a:rPr>
              <a:t> </a:t>
            </a:r>
            <a:r>
              <a:rPr lang="fr-FR" sz="2400" i="1" dirty="0">
                <a:solidFill>
                  <a:schemeClr val="bg1"/>
                </a:solidFill>
                <a:latin typeface="Futura Book" pitchFamily="34" charset="0"/>
              </a:rPr>
              <a:t>Le plan d’actions Marne Propre de Grand Paris Grand Est</a:t>
            </a:r>
          </a:p>
          <a:p>
            <a:pPr algn="ctr"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2400" dirty="0">
              <a:solidFill>
                <a:schemeClr val="bg1"/>
              </a:solidFill>
              <a:latin typeface="Futura Book" pitchFamily="34" charset="0"/>
            </a:endParaRPr>
          </a:p>
          <a:p>
            <a:pPr algn="ctr">
              <a:defRPr sz="3000" b="1" spc="720">
                <a:solidFill>
                  <a:srgbClr val="FFFFFF"/>
                </a:solidFill>
                <a:latin typeface="Futura PT Book"/>
                <a:ea typeface="Futura PT Book"/>
                <a:cs typeface="Futura PT Book"/>
                <a:sym typeface="Futura PT Book"/>
              </a:defRPr>
            </a:pPr>
            <a:endParaRPr lang="fr-FR" sz="2400" dirty="0">
              <a:solidFill>
                <a:srgbClr val="FF0000"/>
              </a:solidFill>
              <a:latin typeface="Futura Book" pitchFamily="34" charset="0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01C088-83A2-4371-9DEB-2BFA9C7FCB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204864"/>
            <a:ext cx="5282969" cy="3024336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1C5F402-6002-4FC4-81AA-59B0C2F3AF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42458D-774D-A731-DA98-7268C6318D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942" y="3488548"/>
            <a:ext cx="2093946" cy="181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3209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073EF-4E4A-493B-827C-8A0F6D34B6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9A37695-38EF-5C45-3BA8-EA4733297C9D}"/>
              </a:ext>
            </a:extLst>
          </p:cNvPr>
          <p:cNvSpPr txBox="1"/>
          <p:nvPr/>
        </p:nvSpPr>
        <p:spPr>
          <a:xfrm>
            <a:off x="631884" y="877387"/>
            <a:ext cx="10463292" cy="49167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/>
          </a:bodyPr>
          <a:lstStyle/>
          <a:p>
            <a:endParaRPr lang="fr-FR" sz="2000" dirty="0">
              <a:solidFill>
                <a:schemeClr val="accent1">
                  <a:lumMod val="75000"/>
                </a:schemeClr>
              </a:solidFill>
              <a:latin typeface="Futura PT Book"/>
            </a:endParaRPr>
          </a:p>
        </p:txBody>
      </p:sp>
      <p:sp>
        <p:nvSpPr>
          <p:cNvPr id="3" name="Espace réservé du contenu 3">
            <a:extLst>
              <a:ext uri="{FF2B5EF4-FFF2-40B4-BE49-F238E27FC236}">
                <a16:creationId xmlns:a16="http://schemas.microsoft.com/office/drawing/2014/main" id="{23CC7AB2-E86B-E7F8-32B7-0D33A11FBC88}"/>
              </a:ext>
            </a:extLst>
          </p:cNvPr>
          <p:cNvSpPr txBox="1">
            <a:spLocks/>
          </p:cNvSpPr>
          <p:nvPr/>
        </p:nvSpPr>
        <p:spPr bwMode="auto">
          <a:xfrm>
            <a:off x="250092" y="908720"/>
            <a:ext cx="3921125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77825" indent="-377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817563" indent="-3143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&gt;"/>
              <a:defRPr sz="22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2pPr>
            <a:lvl3pPr marL="1258888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3pPr>
            <a:lvl4pPr marL="1763713" indent="-250825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4pPr>
            <a:lvl5pPr marL="24717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-"/>
              <a:defRPr sz="2000">
                <a:solidFill>
                  <a:srgbClr val="000000"/>
                </a:solidFill>
                <a:latin typeface="Marianne" panose="02000000000000000000" pitchFamily="2" charset="0"/>
                <a:ea typeface="+mn-ea"/>
              </a:defRPr>
            </a:lvl5pPr>
            <a:lvl6pPr marL="29289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3861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8433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4300538" indent="-457200" algn="l" defTabSz="100647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fr-FR" sz="1900" b="0" dirty="0">
                <a:solidFill>
                  <a:srgbClr val="1D428A"/>
                </a:solidFill>
                <a:latin typeface="Futura PT Book"/>
                <a:cs typeface="Calibri"/>
              </a:rPr>
              <a:t>Compétences : assainissement et Gestion des Eaux Pluviales Urbaines</a:t>
            </a:r>
          </a:p>
          <a:p>
            <a:pPr marL="0" indent="0">
              <a:buNone/>
            </a:pPr>
            <a:endParaRPr lang="fr-FR" sz="1900" b="0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r>
              <a:rPr lang="fr-FR" sz="1900" b="0" dirty="0">
                <a:solidFill>
                  <a:srgbClr val="1D428A"/>
                </a:solidFill>
                <a:latin typeface="Futura PT Book"/>
              </a:rPr>
              <a:t>Dans le cadre du plan baignade, piloté par le Préfet de Région, </a:t>
            </a:r>
            <a:r>
              <a:rPr lang="fr-FR" sz="1900" b="0" dirty="0">
                <a:solidFill>
                  <a:srgbClr val="1D428A"/>
                </a:solidFill>
                <a:latin typeface="Futura PT Book"/>
                <a:cs typeface="Calibri"/>
              </a:rPr>
              <a:t>des bassins versants prioritaires ont été identifiés, plusieurs concernent notre Territoire</a:t>
            </a:r>
          </a:p>
          <a:p>
            <a:pPr marL="0" indent="0">
              <a:buNone/>
            </a:pPr>
            <a:endParaRPr lang="fr-FR" sz="1900" b="0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r>
              <a:rPr lang="fr-FR" sz="1900" b="0" dirty="0">
                <a:solidFill>
                  <a:srgbClr val="1D428A"/>
                </a:solidFill>
                <a:latin typeface="Futura PT Book"/>
                <a:cs typeface="Calibri"/>
              </a:rPr>
              <a:t>Notre territoire est situé à l’amont de Paris, les rejets non conformes en Marne ont un impact sur la qualité des eaux de la Seine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CBB893-DAB2-50E0-A360-724E0730B063}"/>
              </a:ext>
            </a:extLst>
          </p:cNvPr>
          <p:cNvSpPr txBox="1">
            <a:spLocks/>
          </p:cNvSpPr>
          <p:nvPr/>
        </p:nvSpPr>
        <p:spPr>
          <a:xfrm>
            <a:off x="603421" y="116632"/>
            <a:ext cx="10515601" cy="76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8595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1" i="0" u="none" strike="noStrike" cap="none" spc="0" baseline="0">
                <a:solidFill>
                  <a:srgbClr val="1D428A"/>
                </a:solidFill>
                <a:uFillTx/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fr-FR" sz="3200" dirty="0"/>
              <a:t>1. La situation du Territoire dans l’agglomération 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DE6F8C32-AB8A-5B8C-780A-9642EBA9BEFF}"/>
              </a:ext>
            </a:extLst>
          </p:cNvPr>
          <p:cNvGrpSpPr/>
          <p:nvPr/>
        </p:nvGrpSpPr>
        <p:grpSpPr>
          <a:xfrm>
            <a:off x="4079776" y="1126093"/>
            <a:ext cx="8006500" cy="4984750"/>
            <a:chOff x="4079776" y="1126093"/>
            <a:chExt cx="8006500" cy="4984750"/>
          </a:xfrm>
        </p:grpSpPr>
        <p:pic>
          <p:nvPicPr>
            <p:cNvPr id="2" name="Picture 2" descr="Zones d'actions &#10;prioritaires du plan &#10;baignade &#10;Bassin &#10;Bassin &#10;— urnites des &#10;EPT8 - Est &#10;EPT4 paris &#10;EPT i - Paris &#10;NorrÙe &#10;10 : 3400 &#10;EPT11:3716 &#10;EPT 12 &#10;syAGE 910 &#10;EPT 12 - Grand &#10;EPT &#10;Com ne &#10;meis Terr— d 'Envol &#10;EPT 5 - Boucle &#10;Nord de &quot;i ne &#10;EPT 2 - Vallée &#10;Sud Paris &#10;Grand Est &#10;EPT 2 : Non &#10;EPT7 E 600 &#10;EPT8:200 &#10;EPT9 8700 &#10;CD94: 1836 &#10;30 % les ultra- &#10;prioritaires, daprès l'étude SDA Baignade du &#10;/ (18 020) &#10;EPT 3 - Gran &#10;PT 10 pa &#10;EPT 11 - Grand Paris &#10;Est Avenir ">
              <a:extLst>
                <a:ext uri="{FF2B5EF4-FFF2-40B4-BE49-F238E27FC236}">
                  <a16:creationId xmlns:a16="http://schemas.microsoft.com/office/drawing/2014/main" id="{B85D4905-D011-6928-2590-327A3A188F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6" r="4849"/>
            <a:stretch/>
          </p:blipFill>
          <p:spPr bwMode="auto">
            <a:xfrm>
              <a:off x="4079776" y="1126093"/>
              <a:ext cx="8006500" cy="4984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B0744C-B6F2-6047-6853-F42E479C0D69}"/>
                </a:ext>
              </a:extLst>
            </p:cNvPr>
            <p:cNvSpPr/>
            <p:nvPr/>
          </p:nvSpPr>
          <p:spPr>
            <a:xfrm>
              <a:off x="4171217" y="2924944"/>
              <a:ext cx="2284823" cy="239648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bg1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40994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073EF-4E4A-493B-827C-8A0F6D34B6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3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CBB893-DAB2-50E0-A360-724E0730B063}"/>
              </a:ext>
            </a:extLst>
          </p:cNvPr>
          <p:cNvSpPr txBox="1">
            <a:spLocks/>
          </p:cNvSpPr>
          <p:nvPr/>
        </p:nvSpPr>
        <p:spPr>
          <a:xfrm>
            <a:off x="603421" y="116632"/>
            <a:ext cx="10515601" cy="76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8595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1" i="0" u="none" strike="noStrike" cap="none" spc="0" baseline="0">
                <a:solidFill>
                  <a:srgbClr val="1D428A"/>
                </a:solidFill>
                <a:uFillTx/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fr-FR" sz="3200" dirty="0"/>
              <a:t>2. Un territoire desservi par deux types de réseaux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6629C3-9FE0-4D20-015C-B28AD28093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861" b="-388"/>
          <a:stretch/>
        </p:blipFill>
        <p:spPr>
          <a:xfrm>
            <a:off x="603421" y="919650"/>
            <a:ext cx="11588579" cy="3971931"/>
          </a:xfrm>
          <a:prstGeom prst="rect">
            <a:avLst/>
          </a:prstGeom>
        </p:spPr>
      </p:pic>
      <p:pic>
        <p:nvPicPr>
          <p:cNvPr id="5" name="Image 4" descr="Une image contenant carte&#10;&#10;Description générée automatiquement">
            <a:extLst>
              <a:ext uri="{FF2B5EF4-FFF2-40B4-BE49-F238E27FC236}">
                <a16:creationId xmlns:a16="http://schemas.microsoft.com/office/drawing/2014/main" id="{C4843ABA-77C5-BC70-2E4A-62AE810A5F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2" y="4513592"/>
            <a:ext cx="3047731" cy="23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8757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073EF-4E4A-493B-827C-8A0F6D34B6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4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CBB893-DAB2-50E0-A360-724E0730B063}"/>
              </a:ext>
            </a:extLst>
          </p:cNvPr>
          <p:cNvSpPr txBox="1">
            <a:spLocks/>
          </p:cNvSpPr>
          <p:nvPr/>
        </p:nvSpPr>
        <p:spPr>
          <a:xfrm>
            <a:off x="603421" y="116632"/>
            <a:ext cx="10515601" cy="76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2500"/>
          </a:bodyPr>
          <a:lstStyle>
            <a:lvl1pPr marL="0" marR="0" indent="0" algn="l" defTabSz="8595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1" i="0" u="none" strike="noStrike" cap="none" spc="0" baseline="0">
                <a:solidFill>
                  <a:srgbClr val="1D428A"/>
                </a:solidFill>
                <a:uFillTx/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fr-FR" sz="3200" dirty="0"/>
              <a:t>3. Un système d’assainissement à mettre en conformité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4257AAA9-3CEA-9025-D03A-1D184B9B4D1C}"/>
              </a:ext>
            </a:extLst>
          </p:cNvPr>
          <p:cNvSpPr txBox="1">
            <a:spLocks/>
          </p:cNvSpPr>
          <p:nvPr/>
        </p:nvSpPr>
        <p:spPr>
          <a:xfrm>
            <a:off x="603421" y="1140877"/>
            <a:ext cx="9957075" cy="3656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lang="fr-FR" sz="1900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hangingPunct="1"/>
            <a:r>
              <a:rPr lang="fr-FR" sz="1900" dirty="0">
                <a:solidFill>
                  <a:srgbClr val="1D428A"/>
                </a:solidFill>
                <a:latin typeface="Futura PT Book"/>
                <a:cs typeface="Calibri"/>
              </a:rPr>
              <a:t>Des quartiers dépourvus de réseaux d’eaux usées (27 km de voies non desservies)</a:t>
            </a:r>
          </a:p>
          <a:p>
            <a:pPr hangingPunct="1"/>
            <a:endParaRPr lang="fr-FR" sz="1900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hangingPunct="1"/>
            <a:r>
              <a:rPr lang="fr-FR" sz="1900" dirty="0">
                <a:solidFill>
                  <a:srgbClr val="1D428A"/>
                </a:solidFill>
                <a:latin typeface="Futura PT Book"/>
                <a:cs typeface="Calibri"/>
              </a:rPr>
              <a:t>26 000 branchements non conformes</a:t>
            </a:r>
          </a:p>
          <a:p>
            <a:pPr hangingPunct="1"/>
            <a:endParaRPr lang="fr-FR" sz="1900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hangingPunct="1"/>
            <a:r>
              <a:rPr lang="fr-FR" sz="1900" dirty="0">
                <a:solidFill>
                  <a:srgbClr val="1D428A"/>
                </a:solidFill>
                <a:latin typeface="Futura PT Book"/>
                <a:cs typeface="Calibri"/>
              </a:rPr>
              <a:t>Dont 8 700 branchements rejetant les eaux usées dans le réseau pluvial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30086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EC2231F8-354E-4DBA-76A3-E12C0E724BC4}"/>
              </a:ext>
            </a:extLst>
          </p:cNvPr>
          <p:cNvSpPr txBox="1"/>
          <p:nvPr/>
        </p:nvSpPr>
        <p:spPr>
          <a:xfrm>
            <a:off x="641391" y="932595"/>
            <a:ext cx="11109203" cy="86792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D428A"/>
                </a:solidFill>
                <a:latin typeface="Futura PT Book"/>
              </a:rPr>
              <a:t>Un engagement politique fort du Territoire sur la période 2021-2024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D428A"/>
                </a:solidFill>
                <a:latin typeface="Futura PT Book"/>
                <a:cs typeface="Calibri"/>
              </a:rPr>
              <a:t>Des objectifs ambitieux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D428A"/>
                </a:solidFill>
                <a:latin typeface="Futura PT Book"/>
              </a:rPr>
              <a:t>Des partenaires financiers et opérationnels mobilisés aux côtés du Territoire (Etat, AESN, Ville de Paris, CD93)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D428A"/>
                </a:solidFill>
                <a:latin typeface="Futura PT Book"/>
                <a:cs typeface="Calibri"/>
              </a:rPr>
              <a:t>Des moyens financiers exceptionnels (228M€,  à comparer à un budget de travaux antérieur de 20M€)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1D428A"/>
                </a:solidFill>
                <a:latin typeface="Futura PT Book"/>
                <a:cs typeface="Calibri"/>
              </a:rPr>
              <a:t>Une communication renforcée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endParaRPr lang="fr-FR" sz="1800" dirty="0">
              <a:solidFill>
                <a:srgbClr val="1D428A"/>
              </a:solidFill>
              <a:latin typeface="Futura PT Book"/>
              <a:cs typeface="Calibri"/>
            </a:endParaRPr>
          </a:p>
          <a:p>
            <a:r>
              <a:rPr lang="fr-FR" sz="1800" dirty="0">
                <a:solidFill>
                  <a:srgbClr val="1D428A"/>
                </a:solidFill>
                <a:latin typeface="Futura PT Book"/>
                <a:cs typeface="Calibri"/>
              </a:rPr>
              <a:t> </a:t>
            </a:r>
            <a:endParaRPr lang="fr-FR" dirty="0"/>
          </a:p>
        </p:txBody>
      </p:sp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4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073EF-4E4A-493B-827C-8A0F6D34B6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5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CBB893-DAB2-50E0-A360-724E0730B063}"/>
              </a:ext>
            </a:extLst>
          </p:cNvPr>
          <p:cNvSpPr txBox="1">
            <a:spLocks/>
          </p:cNvSpPr>
          <p:nvPr/>
        </p:nvSpPr>
        <p:spPr>
          <a:xfrm>
            <a:off x="603421" y="116632"/>
            <a:ext cx="10515601" cy="76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8595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1" i="0" u="none" strike="noStrike" cap="none" spc="0" baseline="0">
                <a:solidFill>
                  <a:srgbClr val="1D428A"/>
                </a:solidFill>
                <a:uFillTx/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fr-FR" sz="3200" dirty="0"/>
              <a:t>4. Le plan d’actions Marne Propre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F4A62BE-6C6E-EECF-DDA6-BC21FD8D5695}"/>
              </a:ext>
            </a:extLst>
          </p:cNvPr>
          <p:cNvGrpSpPr/>
          <p:nvPr/>
        </p:nvGrpSpPr>
        <p:grpSpPr>
          <a:xfrm>
            <a:off x="4225008" y="1700808"/>
            <a:ext cx="7128792" cy="2106873"/>
            <a:chOff x="603420" y="1140877"/>
            <a:chExt cx="8588923" cy="2106873"/>
          </a:xfrm>
        </p:grpSpPr>
        <p:graphicFrame>
          <p:nvGraphicFramePr>
            <p:cNvPr id="127" name="Espace réservé du contenu 3">
              <a:extLst>
                <a:ext uri="{FF2B5EF4-FFF2-40B4-BE49-F238E27FC236}">
                  <a16:creationId xmlns:a16="http://schemas.microsoft.com/office/drawing/2014/main" id="{70C3AAB9-0258-993E-A779-9E3BEF62153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49875666"/>
                </p:ext>
              </p:extLst>
            </p:nvPr>
          </p:nvGraphicFramePr>
          <p:xfrm>
            <a:off x="603420" y="1140877"/>
            <a:ext cx="8588923" cy="21068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F652E35-835F-BD5C-DC4D-5A9585216C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5742" t="19549" r="26330" b="14303"/>
            <a:stretch/>
          </p:blipFill>
          <p:spPr>
            <a:xfrm>
              <a:off x="4318977" y="1451771"/>
              <a:ext cx="1157808" cy="784321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504387D1-0E18-BD4A-A343-C322BE049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87371" y="1281550"/>
              <a:ext cx="1443350" cy="9545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4179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jaune, Plan, texte, carte&#10;&#10;Description générée automatiquement">
            <a:extLst>
              <a:ext uri="{FF2B5EF4-FFF2-40B4-BE49-F238E27FC236}">
                <a16:creationId xmlns:a16="http://schemas.microsoft.com/office/drawing/2014/main" id="{7C047A40-7717-0E46-AF83-DC51A08BC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855" y="611966"/>
            <a:ext cx="7079817" cy="5765939"/>
          </a:xfrm>
          <a:prstGeom prst="rect">
            <a:avLst/>
          </a:prstGeom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pic>
        <p:nvPicPr>
          <p:cNvPr id="123" name="Image" descr="Image"/>
          <p:cNvPicPr>
            <a:picLocks noChangeAspect="1"/>
          </p:cNvPicPr>
          <p:nvPr/>
        </p:nvPicPr>
        <p:blipFill>
          <a:blip r:embed="rId5"/>
          <a:srcRect l="74746" r="232"/>
          <a:stretch>
            <a:fillRect/>
          </a:stretch>
        </p:blipFill>
        <p:spPr>
          <a:xfrm>
            <a:off x="9928328" y="5794103"/>
            <a:ext cx="1688805" cy="57839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3073EF-4E4A-493B-827C-8A0F6D34B6C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fr-FR" smtClean="0"/>
              <a:t>6</a:t>
            </a:fld>
            <a:endParaRPr lang="fr-FR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CBB893-DAB2-50E0-A360-724E0730B063}"/>
              </a:ext>
            </a:extLst>
          </p:cNvPr>
          <p:cNvSpPr txBox="1">
            <a:spLocks/>
          </p:cNvSpPr>
          <p:nvPr/>
        </p:nvSpPr>
        <p:spPr>
          <a:xfrm>
            <a:off x="603421" y="116632"/>
            <a:ext cx="10515601" cy="76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 fontScale="92500" lnSpcReduction="20000"/>
          </a:bodyPr>
          <a:lstStyle>
            <a:lvl1pPr marL="0" marR="0" indent="0" algn="l" defTabSz="8595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1" i="0" u="none" strike="noStrike" cap="none" spc="0" baseline="0">
                <a:solidFill>
                  <a:srgbClr val="1D428A"/>
                </a:solidFill>
                <a:uFillTx/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fr-FR" sz="3200" dirty="0"/>
              <a:t>5. Développement de la maîtrise d’ouvrage publique sur domaine privé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DAE5CF-E6E8-2C1D-FD75-CB1C6CE6261C}"/>
              </a:ext>
            </a:extLst>
          </p:cNvPr>
          <p:cNvSpPr txBox="1"/>
          <p:nvPr/>
        </p:nvSpPr>
        <p:spPr>
          <a:xfrm>
            <a:off x="5423087" y="4099325"/>
            <a:ext cx="28250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3. travaux sur domaine privé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3D0EFCD-D66F-8358-F907-F6594B2A9C00}"/>
              </a:ext>
            </a:extLst>
          </p:cNvPr>
          <p:cNvGrpSpPr/>
          <p:nvPr/>
        </p:nvGrpSpPr>
        <p:grpSpPr>
          <a:xfrm>
            <a:off x="5696667" y="1866075"/>
            <a:ext cx="5766493" cy="1450424"/>
            <a:chOff x="3647728" y="1257964"/>
            <a:chExt cx="7576760" cy="202535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1BAE282-87EC-48B6-9F1A-75748645B449}"/>
                </a:ext>
              </a:extLst>
            </p:cNvPr>
            <p:cNvSpPr txBox="1"/>
            <p:nvPr/>
          </p:nvSpPr>
          <p:spPr>
            <a:xfrm>
              <a:off x="7698549" y="2449373"/>
              <a:ext cx="3525939" cy="646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fr-FR" sz="1800" b="1" i="0" u="none" strike="noStrike" cap="none" spc="0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FillTx/>
                  <a:latin typeface="+mn-lt"/>
                  <a:ea typeface="+mn-ea"/>
                  <a:cs typeface="+mn-cs"/>
                  <a:sym typeface="Calibri"/>
                </a:rPr>
                <a:t>2. création du réseau d’eaux usées et des branchements</a:t>
              </a:r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B02A0AE-7ECA-7372-1A3A-349670079620}"/>
                </a:ext>
              </a:extLst>
            </p:cNvPr>
            <p:cNvGrpSpPr/>
            <p:nvPr/>
          </p:nvGrpSpPr>
          <p:grpSpPr>
            <a:xfrm>
              <a:off x="3647728" y="1257964"/>
              <a:ext cx="6624736" cy="2025358"/>
              <a:chOff x="3647728" y="1257964"/>
              <a:chExt cx="6624736" cy="2025358"/>
            </a:xfrm>
          </p:grpSpPr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6392FEA4-F00B-61D6-3091-D1AEA37420CC}"/>
                  </a:ext>
                </a:extLst>
              </p:cNvPr>
              <p:cNvCxnSpPr/>
              <p:nvPr/>
            </p:nvCxnSpPr>
            <p:spPr>
              <a:xfrm flipV="1">
                <a:off x="3647728" y="1257964"/>
                <a:ext cx="6624736" cy="197629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7CFD984A-D15A-53ED-EAFB-B05524D4DE03}"/>
                  </a:ext>
                </a:extLst>
              </p:cNvPr>
              <p:cNvCxnSpPr/>
              <p:nvPr/>
            </p:nvCxnSpPr>
            <p:spPr>
              <a:xfrm>
                <a:off x="3975956" y="2918098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29D3E899-1BE7-A91F-5211-9EA04AE25F27}"/>
                  </a:ext>
                </a:extLst>
              </p:cNvPr>
              <p:cNvCxnSpPr/>
              <p:nvPr/>
            </p:nvCxnSpPr>
            <p:spPr>
              <a:xfrm>
                <a:off x="4455096" y="2791567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35A07C5A-EE4D-0C16-F943-7D3A4674883E}"/>
                  </a:ext>
                </a:extLst>
              </p:cNvPr>
              <p:cNvCxnSpPr/>
              <p:nvPr/>
            </p:nvCxnSpPr>
            <p:spPr>
              <a:xfrm>
                <a:off x="4830552" y="2657570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0234AA34-9A28-45FD-2845-D27AADC8C706}"/>
                  </a:ext>
                </a:extLst>
              </p:cNvPr>
              <p:cNvCxnSpPr/>
              <p:nvPr/>
            </p:nvCxnSpPr>
            <p:spPr>
              <a:xfrm>
                <a:off x="5078264" y="2593795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92DF215E-261F-BB13-DD22-94479334A871}"/>
                  </a:ext>
                </a:extLst>
              </p:cNvPr>
              <p:cNvCxnSpPr/>
              <p:nvPr/>
            </p:nvCxnSpPr>
            <p:spPr>
              <a:xfrm>
                <a:off x="5237820" y="2552265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B680C284-A925-0B9E-CE70-F6B1691A202A}"/>
                  </a:ext>
                </a:extLst>
              </p:cNvPr>
              <p:cNvCxnSpPr/>
              <p:nvPr/>
            </p:nvCxnSpPr>
            <p:spPr>
              <a:xfrm>
                <a:off x="5463530" y="2480257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8FBEBB7D-6FF0-6911-D286-5B144B0F9D49}"/>
                  </a:ext>
                </a:extLst>
              </p:cNvPr>
              <p:cNvCxnSpPr/>
              <p:nvPr/>
            </p:nvCxnSpPr>
            <p:spPr>
              <a:xfrm>
                <a:off x="5776702" y="2408630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F8D94936-0C57-8BDC-15D3-E219E901C8B5}"/>
                  </a:ext>
                </a:extLst>
              </p:cNvPr>
              <p:cNvCxnSpPr/>
              <p:nvPr/>
            </p:nvCxnSpPr>
            <p:spPr>
              <a:xfrm>
                <a:off x="6171456" y="2268620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CBA14541-1321-228E-07F2-F6C205D77706}"/>
                  </a:ext>
                </a:extLst>
              </p:cNvPr>
              <p:cNvCxnSpPr/>
              <p:nvPr/>
            </p:nvCxnSpPr>
            <p:spPr>
              <a:xfrm>
                <a:off x="6639620" y="2120370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368024F4-169D-C12A-E332-4512D6E76A78}"/>
                  </a:ext>
                </a:extLst>
              </p:cNvPr>
              <p:cNvCxnSpPr/>
              <p:nvPr/>
            </p:nvCxnSpPr>
            <p:spPr>
              <a:xfrm>
                <a:off x="7118760" y="1976354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ACA65CB7-D6F8-AD76-8ED6-616AE66F9790}"/>
                  </a:ext>
                </a:extLst>
              </p:cNvPr>
              <p:cNvCxnSpPr/>
              <p:nvPr/>
            </p:nvCxnSpPr>
            <p:spPr>
              <a:xfrm>
                <a:off x="7912946" y="1772816"/>
                <a:ext cx="216024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72C3108D-3C9E-720C-7552-0945C89A9D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90138" y="2834371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658B21D9-331E-1489-5454-C0F7C9DF5D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53722" y="2700775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772259E-D7E2-BC6E-1467-3BF135A2AF6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3944" y="2527896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9AF3B8AA-EB9C-D3A6-F1BA-C0DC6CEA07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97347" y="2366597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59A3E0AB-7EC3-0479-5EDF-D857FCF610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6772" y="2095620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EDA927A1-ED3E-3CCB-5FDC-2CCFE020C7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92250" y="2015537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85380119-4D03-3788-9A76-A5D2F35C22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57620" y="1889211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A3A5C448-DD4F-31A8-AD90-130EBF26F5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84822" y="1751878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A7610B39-A5FD-65C3-4779-C9E56D3B11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97597" y="1421411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62771885-4D33-A342-6615-26741309D2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22731" y="1638849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BCC21516-D86F-12E9-30F4-184816DB14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50782" y="1258564"/>
                <a:ext cx="164114" cy="44895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F9BE20A3-2F73-1434-1851-E48662B6B516}"/>
              </a:ext>
            </a:extLst>
          </p:cNvPr>
          <p:cNvGrpSpPr/>
          <p:nvPr/>
        </p:nvGrpSpPr>
        <p:grpSpPr>
          <a:xfrm>
            <a:off x="8002764" y="2489244"/>
            <a:ext cx="581025" cy="1050576"/>
            <a:chOff x="8002764" y="2489244"/>
            <a:chExt cx="581025" cy="1050576"/>
          </a:xfrm>
        </p:grpSpPr>
        <p:sp>
          <p:nvSpPr>
            <p:cNvPr id="101" name="Forme libre : forme 100">
              <a:extLst>
                <a:ext uri="{FF2B5EF4-FFF2-40B4-BE49-F238E27FC236}">
                  <a16:creationId xmlns:a16="http://schemas.microsoft.com/office/drawing/2014/main" id="{E04DEE8F-0F8B-6B5C-6839-BB4FCA38F432}"/>
                </a:ext>
              </a:extLst>
            </p:cNvPr>
            <p:cNvSpPr/>
            <p:nvPr/>
          </p:nvSpPr>
          <p:spPr>
            <a:xfrm>
              <a:off x="8080899" y="2489244"/>
              <a:ext cx="428625" cy="966787"/>
            </a:xfrm>
            <a:custGeom>
              <a:avLst/>
              <a:gdLst>
                <a:gd name="connsiteX0" fmla="*/ 266700 w 428625"/>
                <a:gd name="connsiteY0" fmla="*/ 0 h 952500"/>
                <a:gd name="connsiteX1" fmla="*/ 180975 w 428625"/>
                <a:gd name="connsiteY1" fmla="*/ 242887 h 952500"/>
                <a:gd name="connsiteX2" fmla="*/ 247650 w 428625"/>
                <a:gd name="connsiteY2" fmla="*/ 452437 h 952500"/>
                <a:gd name="connsiteX3" fmla="*/ 0 w 428625"/>
                <a:gd name="connsiteY3" fmla="*/ 533400 h 952500"/>
                <a:gd name="connsiteX4" fmla="*/ 123825 w 428625"/>
                <a:gd name="connsiteY4" fmla="*/ 952500 h 952500"/>
                <a:gd name="connsiteX5" fmla="*/ 414337 w 428625"/>
                <a:gd name="connsiteY5" fmla="*/ 876300 h 952500"/>
                <a:gd name="connsiteX6" fmla="*/ 414337 w 428625"/>
                <a:gd name="connsiteY6" fmla="*/ 876300 h 952500"/>
                <a:gd name="connsiteX7" fmla="*/ 428625 w 428625"/>
                <a:gd name="connsiteY7" fmla="*/ 871537 h 952500"/>
                <a:gd name="connsiteX0" fmla="*/ 273844 w 428625"/>
                <a:gd name="connsiteY0" fmla="*/ 0 h 966787"/>
                <a:gd name="connsiteX1" fmla="*/ 180975 w 428625"/>
                <a:gd name="connsiteY1" fmla="*/ 257174 h 966787"/>
                <a:gd name="connsiteX2" fmla="*/ 247650 w 428625"/>
                <a:gd name="connsiteY2" fmla="*/ 466724 h 966787"/>
                <a:gd name="connsiteX3" fmla="*/ 0 w 428625"/>
                <a:gd name="connsiteY3" fmla="*/ 547687 h 966787"/>
                <a:gd name="connsiteX4" fmla="*/ 123825 w 428625"/>
                <a:gd name="connsiteY4" fmla="*/ 966787 h 966787"/>
                <a:gd name="connsiteX5" fmla="*/ 414337 w 428625"/>
                <a:gd name="connsiteY5" fmla="*/ 890587 h 966787"/>
                <a:gd name="connsiteX6" fmla="*/ 414337 w 428625"/>
                <a:gd name="connsiteY6" fmla="*/ 890587 h 966787"/>
                <a:gd name="connsiteX7" fmla="*/ 428625 w 428625"/>
                <a:gd name="connsiteY7" fmla="*/ 885824 h 96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8625" h="966787">
                  <a:moveTo>
                    <a:pt x="273844" y="0"/>
                  </a:moveTo>
                  <a:lnTo>
                    <a:pt x="180975" y="257174"/>
                  </a:lnTo>
                  <a:lnTo>
                    <a:pt x="247650" y="466724"/>
                  </a:lnTo>
                  <a:lnTo>
                    <a:pt x="0" y="547687"/>
                  </a:lnTo>
                  <a:lnTo>
                    <a:pt x="123825" y="966787"/>
                  </a:lnTo>
                  <a:lnTo>
                    <a:pt x="414337" y="890587"/>
                  </a:lnTo>
                  <a:lnTo>
                    <a:pt x="414337" y="890587"/>
                  </a:lnTo>
                  <a:lnTo>
                    <a:pt x="428625" y="885824"/>
                  </a:lnTo>
                </a:path>
              </a:pathLst>
            </a:cu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D49C359-0CBF-B41C-1FD3-C07E7E2106B3}"/>
                </a:ext>
              </a:extLst>
            </p:cNvPr>
            <p:cNvSpPr/>
            <p:nvPr/>
          </p:nvSpPr>
          <p:spPr>
            <a:xfrm rot="20771202">
              <a:off x="8413663" y="2657849"/>
              <a:ext cx="45719" cy="45719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03" name="Groupe 102">
              <a:extLst>
                <a:ext uri="{FF2B5EF4-FFF2-40B4-BE49-F238E27FC236}">
                  <a16:creationId xmlns:a16="http://schemas.microsoft.com/office/drawing/2014/main" id="{3B4FA46F-B7EE-3C1C-E036-B7DEB7BEACA9}"/>
                </a:ext>
              </a:extLst>
            </p:cNvPr>
            <p:cNvGrpSpPr/>
            <p:nvPr/>
          </p:nvGrpSpPr>
          <p:grpSpPr>
            <a:xfrm>
              <a:off x="8002764" y="2718234"/>
              <a:ext cx="581025" cy="821586"/>
              <a:chOff x="8002764" y="2718234"/>
              <a:chExt cx="581025" cy="821586"/>
            </a:xfrm>
          </p:grpSpPr>
          <p:sp>
            <p:nvSpPr>
              <p:cNvPr id="104" name="Forme libre : forme 103">
                <a:extLst>
                  <a:ext uri="{FF2B5EF4-FFF2-40B4-BE49-F238E27FC236}">
                    <a16:creationId xmlns:a16="http://schemas.microsoft.com/office/drawing/2014/main" id="{F27BA7DA-480D-43D6-ED1D-EE94C00D58FC}"/>
                  </a:ext>
                </a:extLst>
              </p:cNvPr>
              <p:cNvSpPr/>
              <p:nvPr/>
            </p:nvSpPr>
            <p:spPr>
              <a:xfrm>
                <a:off x="8002764" y="2776232"/>
                <a:ext cx="581025" cy="763588"/>
              </a:xfrm>
              <a:custGeom>
                <a:avLst/>
                <a:gdLst>
                  <a:gd name="connsiteX0" fmla="*/ 119063 w 523875"/>
                  <a:gd name="connsiteY0" fmla="*/ 0 h 857250"/>
                  <a:gd name="connsiteX1" fmla="*/ 0 w 523875"/>
                  <a:gd name="connsiteY1" fmla="*/ 200025 h 857250"/>
                  <a:gd name="connsiteX2" fmla="*/ 200025 w 523875"/>
                  <a:gd name="connsiteY2" fmla="*/ 857250 h 857250"/>
                  <a:gd name="connsiteX3" fmla="*/ 523875 w 523875"/>
                  <a:gd name="connsiteY3" fmla="*/ 781050 h 857250"/>
                  <a:gd name="connsiteX0" fmla="*/ 130969 w 523875"/>
                  <a:gd name="connsiteY0" fmla="*/ 0 h 871538"/>
                  <a:gd name="connsiteX1" fmla="*/ 0 w 523875"/>
                  <a:gd name="connsiteY1" fmla="*/ 214313 h 871538"/>
                  <a:gd name="connsiteX2" fmla="*/ 200025 w 523875"/>
                  <a:gd name="connsiteY2" fmla="*/ 871538 h 871538"/>
                  <a:gd name="connsiteX3" fmla="*/ 523875 w 523875"/>
                  <a:gd name="connsiteY3" fmla="*/ 795338 h 871538"/>
                  <a:gd name="connsiteX0" fmla="*/ 423069 w 815975"/>
                  <a:gd name="connsiteY0" fmla="*/ 0 h 871538"/>
                  <a:gd name="connsiteX1" fmla="*/ 0 w 815975"/>
                  <a:gd name="connsiteY1" fmla="*/ 246063 h 871538"/>
                  <a:gd name="connsiteX2" fmla="*/ 492125 w 815975"/>
                  <a:gd name="connsiteY2" fmla="*/ 871538 h 871538"/>
                  <a:gd name="connsiteX3" fmla="*/ 815975 w 815975"/>
                  <a:gd name="connsiteY3" fmla="*/ 795338 h 871538"/>
                  <a:gd name="connsiteX0" fmla="*/ 423069 w 815975"/>
                  <a:gd name="connsiteY0" fmla="*/ 0 h 795338"/>
                  <a:gd name="connsiteX1" fmla="*/ 0 w 815975"/>
                  <a:gd name="connsiteY1" fmla="*/ 246063 h 795338"/>
                  <a:gd name="connsiteX2" fmla="*/ 168275 w 815975"/>
                  <a:gd name="connsiteY2" fmla="*/ 763588 h 795338"/>
                  <a:gd name="connsiteX3" fmla="*/ 815975 w 815975"/>
                  <a:gd name="connsiteY3" fmla="*/ 795338 h 795338"/>
                  <a:gd name="connsiteX0" fmla="*/ 423069 w 815975"/>
                  <a:gd name="connsiteY0" fmla="*/ 0 h 795338"/>
                  <a:gd name="connsiteX1" fmla="*/ 0 w 815975"/>
                  <a:gd name="connsiteY1" fmla="*/ 246063 h 795338"/>
                  <a:gd name="connsiteX2" fmla="*/ 168275 w 815975"/>
                  <a:gd name="connsiteY2" fmla="*/ 763588 h 795338"/>
                  <a:gd name="connsiteX3" fmla="*/ 815975 w 815975"/>
                  <a:gd name="connsiteY3" fmla="*/ 795338 h 795338"/>
                  <a:gd name="connsiteX0" fmla="*/ 423069 w 612775"/>
                  <a:gd name="connsiteY0" fmla="*/ 0 h 763588"/>
                  <a:gd name="connsiteX1" fmla="*/ 0 w 612775"/>
                  <a:gd name="connsiteY1" fmla="*/ 246063 h 763588"/>
                  <a:gd name="connsiteX2" fmla="*/ 168275 w 612775"/>
                  <a:gd name="connsiteY2" fmla="*/ 763588 h 763588"/>
                  <a:gd name="connsiteX3" fmla="*/ 612775 w 612775"/>
                  <a:gd name="connsiteY3" fmla="*/ 674688 h 763588"/>
                  <a:gd name="connsiteX0" fmla="*/ 423069 w 612775"/>
                  <a:gd name="connsiteY0" fmla="*/ 0 h 763588"/>
                  <a:gd name="connsiteX1" fmla="*/ 0 w 612775"/>
                  <a:gd name="connsiteY1" fmla="*/ 246063 h 763588"/>
                  <a:gd name="connsiteX2" fmla="*/ 168275 w 612775"/>
                  <a:gd name="connsiteY2" fmla="*/ 763588 h 763588"/>
                  <a:gd name="connsiteX3" fmla="*/ 612775 w 612775"/>
                  <a:gd name="connsiteY3" fmla="*/ 674688 h 763588"/>
                  <a:gd name="connsiteX0" fmla="*/ 423069 w 581025"/>
                  <a:gd name="connsiteY0" fmla="*/ 0 h 763588"/>
                  <a:gd name="connsiteX1" fmla="*/ 0 w 581025"/>
                  <a:gd name="connsiteY1" fmla="*/ 246063 h 763588"/>
                  <a:gd name="connsiteX2" fmla="*/ 168275 w 581025"/>
                  <a:gd name="connsiteY2" fmla="*/ 763588 h 763588"/>
                  <a:gd name="connsiteX3" fmla="*/ 581025 w 581025"/>
                  <a:gd name="connsiteY3" fmla="*/ 668338 h 763588"/>
                  <a:gd name="connsiteX0" fmla="*/ 423069 w 581025"/>
                  <a:gd name="connsiteY0" fmla="*/ 0 h 763588"/>
                  <a:gd name="connsiteX1" fmla="*/ 0 w 581025"/>
                  <a:gd name="connsiteY1" fmla="*/ 246063 h 763588"/>
                  <a:gd name="connsiteX2" fmla="*/ 168275 w 581025"/>
                  <a:gd name="connsiteY2" fmla="*/ 763588 h 763588"/>
                  <a:gd name="connsiteX3" fmla="*/ 581025 w 581025"/>
                  <a:gd name="connsiteY3" fmla="*/ 668338 h 763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763588">
                    <a:moveTo>
                      <a:pt x="423069" y="0"/>
                    </a:moveTo>
                    <a:lnTo>
                      <a:pt x="0" y="246063"/>
                    </a:lnTo>
                    <a:lnTo>
                      <a:pt x="168275" y="763588"/>
                    </a:lnTo>
                    <a:cubicBezTo>
                      <a:pt x="555625" y="685271"/>
                      <a:pt x="377825" y="721255"/>
                      <a:pt x="581025" y="66833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AC38535-3550-A53D-34BA-E23581AE75DA}"/>
                  </a:ext>
                </a:extLst>
              </p:cNvPr>
              <p:cNvSpPr/>
              <p:nvPr/>
            </p:nvSpPr>
            <p:spPr>
              <a:xfrm rot="20617609">
                <a:off x="8253662" y="2718234"/>
                <a:ext cx="45719" cy="4571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6" name="ZoneTexte 105">
            <a:extLst>
              <a:ext uri="{FF2B5EF4-FFF2-40B4-BE49-F238E27FC236}">
                <a16:creationId xmlns:a16="http://schemas.microsoft.com/office/drawing/2014/main" id="{CBC1B0EB-CC8E-F9C7-5E2E-EC3503043C93}"/>
              </a:ext>
            </a:extLst>
          </p:cNvPr>
          <p:cNvSpPr txBox="1"/>
          <p:nvPr/>
        </p:nvSpPr>
        <p:spPr>
          <a:xfrm>
            <a:off x="5254553" y="1394565"/>
            <a:ext cx="282505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1. contrôles des parcelles</a:t>
            </a:r>
          </a:p>
        </p:txBody>
      </p:sp>
    </p:spTree>
    <p:extLst>
      <p:ext uri="{BB962C8B-B14F-4D97-AF65-F5344CB8AC3E}">
        <p14:creationId xmlns:p14="http://schemas.microsoft.com/office/powerpoint/2010/main" val="94132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21" y="5743156"/>
            <a:ext cx="4055644" cy="5783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/>
        </p:nvSpPr>
        <p:spPr>
          <a:xfrm>
            <a:off x="-2063" y="0"/>
            <a:ext cx="212127" cy="6858000"/>
          </a:xfrm>
          <a:prstGeom prst="rect">
            <a:avLst/>
          </a:prstGeom>
          <a:solidFill>
            <a:srgbClr val="00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D2BC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CBB893-DAB2-50E0-A360-724E0730B063}"/>
              </a:ext>
            </a:extLst>
          </p:cNvPr>
          <p:cNvSpPr txBox="1">
            <a:spLocks/>
          </p:cNvSpPr>
          <p:nvPr/>
        </p:nvSpPr>
        <p:spPr>
          <a:xfrm>
            <a:off x="603421" y="116632"/>
            <a:ext cx="10515601" cy="76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859536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136" b="1" i="0" u="none" strike="noStrike" cap="none" spc="0" baseline="0">
                <a:solidFill>
                  <a:srgbClr val="1D428A"/>
                </a:solidFill>
                <a:uFillTx/>
                <a:latin typeface="Futura PT Book"/>
                <a:ea typeface="Futura PT Book"/>
                <a:cs typeface="Futura PT Book"/>
                <a:sym typeface="Futura PT Book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hangingPunct="1"/>
            <a:r>
              <a:rPr lang="fr-FR" sz="3200" dirty="0"/>
              <a:t>6. Une communication renforcée</a:t>
            </a:r>
          </a:p>
        </p:txBody>
      </p:sp>
      <p:sp>
        <p:nvSpPr>
          <p:cNvPr id="2" name="Espace réservé du contenu 3">
            <a:extLst>
              <a:ext uri="{FF2B5EF4-FFF2-40B4-BE49-F238E27FC236}">
                <a16:creationId xmlns:a16="http://schemas.microsoft.com/office/drawing/2014/main" id="{2BECC332-AF72-DC49-5373-ABD301906CAB}"/>
              </a:ext>
            </a:extLst>
          </p:cNvPr>
          <p:cNvSpPr txBox="1">
            <a:spLocks/>
          </p:cNvSpPr>
          <p:nvPr/>
        </p:nvSpPr>
        <p:spPr>
          <a:xfrm>
            <a:off x="671513" y="980728"/>
            <a:ext cx="11882609" cy="511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Font typeface="Arial"/>
              <a:buNone/>
            </a:pPr>
            <a:endParaRPr lang="fr-FR" dirty="0"/>
          </a:p>
        </p:txBody>
      </p:sp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76DDEB6B-A9E1-1162-1B75-C042CD681F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854022"/>
            <a:ext cx="3197414" cy="4522795"/>
          </a:xfrm>
          <a:prstGeom prst="rect">
            <a:avLst/>
          </a:prstGeom>
        </p:spPr>
      </p:pic>
      <p:pic>
        <p:nvPicPr>
          <p:cNvPr id="13" name="Image 12">
            <a:hlinkClick r:id="rId6"/>
            <a:extLst>
              <a:ext uri="{FF2B5EF4-FFF2-40B4-BE49-F238E27FC236}">
                <a16:creationId xmlns:a16="http://schemas.microsoft.com/office/drawing/2014/main" id="{E925222B-378C-6B32-FF3D-5CC698C08D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2958" y="820127"/>
            <a:ext cx="3824227" cy="5433770"/>
          </a:xfrm>
          <a:prstGeom prst="rect">
            <a:avLst/>
          </a:prstGeom>
        </p:spPr>
      </p:pic>
      <p:pic>
        <p:nvPicPr>
          <p:cNvPr id="14" name="Image 13" descr="Une image contenant personne, intérieur, gens, plafond&#10;&#10;Description générée automatiquement">
            <a:extLst>
              <a:ext uri="{FF2B5EF4-FFF2-40B4-BE49-F238E27FC236}">
                <a16:creationId xmlns:a16="http://schemas.microsoft.com/office/drawing/2014/main" id="{A74B30B7-2109-D76A-71D0-70B2AA6877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42" y="4263969"/>
            <a:ext cx="3401620" cy="254535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85150AC-0B86-BF18-03ED-98A8AAB1D36C}"/>
              </a:ext>
            </a:extLst>
          </p:cNvPr>
          <p:cNvSpPr txBox="1"/>
          <p:nvPr/>
        </p:nvSpPr>
        <p:spPr>
          <a:xfrm>
            <a:off x="5197677" y="3596747"/>
            <a:ext cx="1246950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700" dirty="0">
                <a:solidFill>
                  <a:srgbClr val="1D428A"/>
                </a:solidFill>
                <a:latin typeface="Futura PT Book"/>
              </a:rPr>
              <a:t>Réunions publiques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A212CF4-20D3-80E7-6306-EBC6D7396737}"/>
              </a:ext>
            </a:extLst>
          </p:cNvPr>
          <p:cNvSpPr txBox="1"/>
          <p:nvPr/>
        </p:nvSpPr>
        <p:spPr>
          <a:xfrm>
            <a:off x="1391362" y="5260605"/>
            <a:ext cx="1917104" cy="353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700" dirty="0">
                <a:solidFill>
                  <a:srgbClr val="1D428A"/>
                </a:solidFill>
                <a:latin typeface="Futura PT Book"/>
              </a:rPr>
              <a:t>Bande dessinée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D13A762-564E-0C29-D976-A5476CFAA333}"/>
              </a:ext>
            </a:extLst>
          </p:cNvPr>
          <p:cNvSpPr txBox="1"/>
          <p:nvPr/>
        </p:nvSpPr>
        <p:spPr>
          <a:xfrm>
            <a:off x="9552384" y="369516"/>
            <a:ext cx="1246950" cy="3539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700" dirty="0">
                <a:solidFill>
                  <a:srgbClr val="1D428A"/>
                </a:solidFill>
                <a:latin typeface="Futura PT Book"/>
              </a:rPr>
              <a:t>Guide</a:t>
            </a:r>
          </a:p>
        </p:txBody>
      </p:sp>
    </p:spTree>
    <p:extLst>
      <p:ext uri="{BB962C8B-B14F-4D97-AF65-F5344CB8AC3E}">
        <p14:creationId xmlns:p14="http://schemas.microsoft.com/office/powerpoint/2010/main" val="19499588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48c168-99b1-4733-afdb-f4e2e9dd9583">
      <Terms xmlns="http://schemas.microsoft.com/office/infopath/2007/PartnerControls"/>
    </lcf76f155ced4ddcb4097134ff3c332f>
    <TaxCatchAll xmlns="4952c7d5-1adc-44b9-b553-11af896743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FB757C38AD084183D2F9792E485AB8" ma:contentTypeVersion="12" ma:contentTypeDescription="Crée un document." ma:contentTypeScope="" ma:versionID="d8ba9aaa0a5e87366013179d0d75164b">
  <xsd:schema xmlns:xsd="http://www.w3.org/2001/XMLSchema" xmlns:xs="http://www.w3.org/2001/XMLSchema" xmlns:p="http://schemas.microsoft.com/office/2006/metadata/properties" xmlns:ns2="4048c168-99b1-4733-afdb-f4e2e9dd9583" xmlns:ns3="4952c7d5-1adc-44b9-b553-11af89674386" targetNamespace="http://schemas.microsoft.com/office/2006/metadata/properties" ma:root="true" ma:fieldsID="769b61f3477cae4d5b7acfdff192b1f2" ns2:_="" ns3:_="">
    <xsd:import namespace="4048c168-99b1-4733-afdb-f4e2e9dd9583"/>
    <xsd:import namespace="4952c7d5-1adc-44b9-b553-11af896743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8c168-99b1-4733-afdb-f4e2e9dd95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a08aea1e-c722-442e-8b43-da8ac2997c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2c7d5-1adc-44b9-b553-11af8967438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8a39099-45a2-449a-a927-1245945e6ce2}" ma:internalName="TaxCatchAll" ma:showField="CatchAllData" ma:web="4952c7d5-1adc-44b9-b553-11af896743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307C53-CFCF-498F-AECE-725718721C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9AC231-6070-4395-84E7-9837B3F5579F}">
  <ds:schemaRefs>
    <ds:schemaRef ds:uri="http://purl.org/dc/dcmitype/"/>
    <ds:schemaRef ds:uri="4952c7d5-1adc-44b9-b553-11af89674386"/>
    <ds:schemaRef ds:uri="http://purl.org/dc/elements/1.1/"/>
    <ds:schemaRef ds:uri="http://schemas.microsoft.com/office/2006/metadata/properties"/>
    <ds:schemaRef ds:uri="4048c168-99b1-4733-afdb-f4e2e9dd958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F7BF2C-2196-4097-A198-203F8D2CA3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8c168-99b1-4733-afdb-f4e2e9dd9583"/>
    <ds:schemaRef ds:uri="4952c7d5-1adc-44b9-b553-11af89674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11078</TotalTime>
  <Words>350</Words>
  <Application>Microsoft Office PowerPoint</Application>
  <PresentationFormat>Grand écran</PresentationFormat>
  <Paragraphs>73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Futura Book</vt:lpstr>
      <vt:lpstr>Futura PT Book</vt:lpstr>
      <vt:lpstr>Office Theme</vt:lpstr>
      <vt:lpstr>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2021-05-18 GT assainissement et plan baignade</dc:title>
  <dc:creator>Aminata TOUNKARA</dc:creator>
  <cp:lastModifiedBy>Marie Pierre FIEVET</cp:lastModifiedBy>
  <cp:revision>200</cp:revision>
  <cp:lastPrinted>2022-09-13T16:30:27Z</cp:lastPrinted>
  <dcterms:modified xsi:type="dcterms:W3CDTF">2023-08-01T10:50:47Z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0x0101005DFB757C38AD084183D2F9792E485AB8</vt:lpwstr>
  </property>
</Properties>
</file>