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0" r:id="rId2"/>
    <p:sldId id="263" r:id="rId3"/>
    <p:sldId id="257" r:id="rId4"/>
    <p:sldId id="261" r:id="rId5"/>
    <p:sldId id="266" r:id="rId6"/>
    <p:sldId id="265" r:id="rId7"/>
    <p:sldId id="258" r:id="rId8"/>
    <p:sldId id="262" r:id="rId9"/>
    <p:sldId id="267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ourd Bold" panose="020B0604020202020204" charset="0"/>
      <p:regular r:id="rId16"/>
    </p:embeddedFont>
    <p:embeddedFont>
      <p:font typeface="Rubik" panose="020B0604020202020204" charset="-79"/>
      <p:regular r:id="rId17"/>
    </p:embeddedFont>
    <p:embeddedFont>
      <p:font typeface="Rubik Semi-Bold" panose="020B0604020202020204" charset="-79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154" autoAdjust="0"/>
  </p:normalViewPr>
  <p:slideViewPr>
    <p:cSldViewPr>
      <p:cViewPr varScale="1">
        <p:scale>
          <a:sx n="50" d="100"/>
          <a:sy n="50" d="100"/>
        </p:scale>
        <p:origin x="525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49308-BD2A-4703-A60B-5344093EB3FA}" type="datetimeFigureOut">
              <a:rPr lang="fr-FR" smtClean="0"/>
              <a:t>17/08/2023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60A7-591F-43E1-AEDC-0FE823FB2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25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51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3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0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77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0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15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557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B60A7-591F-43E1-AEDC-0FE823FB29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9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6.png"/><Relationship Id="rId10" Type="http://schemas.openxmlformats.org/officeDocument/2006/relationships/image" Target="../media/image28.jpeg"/><Relationship Id="rId4" Type="http://schemas.openxmlformats.org/officeDocument/2006/relationships/image" Target="../media/image19.sv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audio" Target="../media/media1.mp3"/><Relationship Id="rId16" Type="http://schemas.openxmlformats.org/officeDocument/2006/relationships/image" Target="../media/image40.jpeg"/><Relationship Id="rId20" Type="http://schemas.microsoft.com/office/2007/relationships/hdphoto" Target="../media/hdphoto1.wdp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102" y="0"/>
            <a:ext cx="17715473" cy="6171742"/>
          </a:xfrm>
          <a:custGeom>
            <a:avLst/>
            <a:gdLst/>
            <a:ahLst/>
            <a:cxnLst/>
            <a:rect l="l" t="t" r="r" b="b"/>
            <a:pathLst>
              <a:path w="19476085" h="5340350">
                <a:moveTo>
                  <a:pt x="0" y="5340151"/>
                </a:moveTo>
                <a:lnTo>
                  <a:pt x="19475846" y="5340151"/>
                </a:lnTo>
                <a:lnTo>
                  <a:pt x="19475846" y="0"/>
                </a:lnTo>
                <a:lnTo>
                  <a:pt x="0" y="0"/>
                </a:lnTo>
                <a:lnTo>
                  <a:pt x="0" y="5340151"/>
                </a:lnTo>
                <a:close/>
              </a:path>
            </a:pathLst>
          </a:custGeom>
          <a:solidFill>
            <a:srgbClr val="00658C"/>
          </a:solidFill>
        </p:spPr>
        <p:txBody>
          <a:bodyPr wrap="square" lIns="0" tIns="0" rIns="0" bIns="0" rtlCol="0"/>
          <a:lstStyle/>
          <a:p>
            <a:endParaRPr sz="1637"/>
          </a:p>
        </p:txBody>
      </p:sp>
      <p:grpSp>
        <p:nvGrpSpPr>
          <p:cNvPr id="3" name="object 3"/>
          <p:cNvGrpSpPr/>
          <p:nvPr/>
        </p:nvGrpSpPr>
        <p:grpSpPr>
          <a:xfrm>
            <a:off x="642" y="-1"/>
            <a:ext cx="18286933" cy="10286534"/>
            <a:chOff x="0" y="-1"/>
            <a:chExt cx="20104338" cy="11308838"/>
          </a:xfrm>
        </p:grpSpPr>
        <p:sp>
          <p:nvSpPr>
            <p:cNvPr id="4" name="object 4"/>
            <p:cNvSpPr/>
            <p:nvPr/>
          </p:nvSpPr>
          <p:spPr>
            <a:xfrm>
              <a:off x="628253" y="6785133"/>
              <a:ext cx="19476085" cy="1220470"/>
            </a:xfrm>
            <a:custGeom>
              <a:avLst/>
              <a:gdLst/>
              <a:ahLst/>
              <a:cxnLst/>
              <a:rect l="l" t="t" r="r" b="b"/>
              <a:pathLst>
                <a:path w="19476085" h="1220470">
                  <a:moveTo>
                    <a:pt x="0" y="1220434"/>
                  </a:moveTo>
                  <a:lnTo>
                    <a:pt x="19475846" y="1220434"/>
                  </a:lnTo>
                  <a:lnTo>
                    <a:pt x="19475846" y="0"/>
                  </a:lnTo>
                  <a:lnTo>
                    <a:pt x="0" y="0"/>
                  </a:lnTo>
                  <a:lnTo>
                    <a:pt x="0" y="1220434"/>
                  </a:lnTo>
                  <a:close/>
                </a:path>
              </a:pathLst>
            </a:custGeom>
            <a:solidFill>
              <a:srgbClr val="ECEAE6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5" name="object 5"/>
            <p:cNvSpPr/>
            <p:nvPr/>
          </p:nvSpPr>
          <p:spPr>
            <a:xfrm>
              <a:off x="6182716" y="6974337"/>
              <a:ext cx="2129155" cy="1031240"/>
            </a:xfrm>
            <a:custGeom>
              <a:avLst/>
              <a:gdLst/>
              <a:ahLst/>
              <a:cxnLst/>
              <a:rect l="l" t="t" r="r" b="b"/>
              <a:pathLst>
                <a:path w="2129154" h="1031240">
                  <a:moveTo>
                    <a:pt x="792238" y="49174"/>
                  </a:moveTo>
                  <a:lnTo>
                    <a:pt x="781672" y="27152"/>
                  </a:lnTo>
                  <a:lnTo>
                    <a:pt x="740651" y="11836"/>
                  </a:lnTo>
                  <a:lnTo>
                    <a:pt x="682244" y="2895"/>
                  </a:lnTo>
                  <a:lnTo>
                    <a:pt x="619455" y="0"/>
                  </a:lnTo>
                  <a:lnTo>
                    <a:pt x="574979" y="1701"/>
                  </a:lnTo>
                  <a:lnTo>
                    <a:pt x="530263" y="6807"/>
                  </a:lnTo>
                  <a:lnTo>
                    <a:pt x="485584" y="15240"/>
                  </a:lnTo>
                  <a:lnTo>
                    <a:pt x="441210" y="26974"/>
                  </a:lnTo>
                  <a:lnTo>
                    <a:pt x="397421" y="41973"/>
                  </a:lnTo>
                  <a:lnTo>
                    <a:pt x="354507" y="60172"/>
                  </a:lnTo>
                  <a:lnTo>
                    <a:pt x="312712" y="81534"/>
                  </a:lnTo>
                  <a:lnTo>
                    <a:pt x="272326" y="106032"/>
                  </a:lnTo>
                  <a:lnTo>
                    <a:pt x="233629" y="133591"/>
                  </a:lnTo>
                  <a:lnTo>
                    <a:pt x="196888" y="164185"/>
                  </a:lnTo>
                  <a:lnTo>
                    <a:pt x="162369" y="197777"/>
                  </a:lnTo>
                  <a:lnTo>
                    <a:pt x="130365" y="234302"/>
                  </a:lnTo>
                  <a:lnTo>
                    <a:pt x="101130" y="273723"/>
                  </a:lnTo>
                  <a:lnTo>
                    <a:pt x="74955" y="316014"/>
                  </a:lnTo>
                  <a:lnTo>
                    <a:pt x="52108" y="361099"/>
                  </a:lnTo>
                  <a:lnTo>
                    <a:pt x="32867" y="408965"/>
                  </a:lnTo>
                  <a:lnTo>
                    <a:pt x="15557" y="464845"/>
                  </a:lnTo>
                  <a:lnTo>
                    <a:pt x="4635" y="516191"/>
                  </a:lnTo>
                  <a:lnTo>
                    <a:pt x="0" y="563029"/>
                  </a:lnTo>
                  <a:lnTo>
                    <a:pt x="1587" y="605370"/>
                  </a:lnTo>
                  <a:lnTo>
                    <a:pt x="9321" y="643204"/>
                  </a:lnTo>
                  <a:lnTo>
                    <a:pt x="42900" y="705421"/>
                  </a:lnTo>
                  <a:lnTo>
                    <a:pt x="100101" y="749757"/>
                  </a:lnTo>
                  <a:lnTo>
                    <a:pt x="137363" y="765263"/>
                  </a:lnTo>
                  <a:lnTo>
                    <a:pt x="180301" y="776312"/>
                  </a:lnTo>
                  <a:lnTo>
                    <a:pt x="228828" y="782942"/>
                  </a:lnTo>
                  <a:lnTo>
                    <a:pt x="282879" y="785152"/>
                  </a:lnTo>
                  <a:lnTo>
                    <a:pt x="347294" y="782891"/>
                  </a:lnTo>
                  <a:lnTo>
                    <a:pt x="407593" y="776071"/>
                  </a:lnTo>
                  <a:lnTo>
                    <a:pt x="458965" y="764641"/>
                  </a:lnTo>
                  <a:lnTo>
                    <a:pt x="496582" y="748550"/>
                  </a:lnTo>
                  <a:lnTo>
                    <a:pt x="555358" y="629285"/>
                  </a:lnTo>
                  <a:lnTo>
                    <a:pt x="482346" y="631024"/>
                  </a:lnTo>
                  <a:lnTo>
                    <a:pt x="424332" y="644334"/>
                  </a:lnTo>
                  <a:lnTo>
                    <a:pt x="352806" y="650392"/>
                  </a:lnTo>
                  <a:lnTo>
                    <a:pt x="305435" y="646747"/>
                  </a:lnTo>
                  <a:lnTo>
                    <a:pt x="266103" y="635774"/>
                  </a:lnTo>
                  <a:lnTo>
                    <a:pt x="235153" y="617385"/>
                  </a:lnTo>
                  <a:lnTo>
                    <a:pt x="212940" y="591489"/>
                  </a:lnTo>
                  <a:lnTo>
                    <a:pt x="199809" y="558012"/>
                  </a:lnTo>
                  <a:lnTo>
                    <a:pt x="196100" y="516877"/>
                  </a:lnTo>
                  <a:lnTo>
                    <a:pt x="202171" y="467995"/>
                  </a:lnTo>
                  <a:lnTo>
                    <a:pt x="218363" y="411276"/>
                  </a:lnTo>
                  <a:lnTo>
                    <a:pt x="237693" y="364642"/>
                  </a:lnTo>
                  <a:lnTo>
                    <a:pt x="261670" y="320713"/>
                  </a:lnTo>
                  <a:lnTo>
                    <a:pt x="289915" y="280009"/>
                  </a:lnTo>
                  <a:lnTo>
                    <a:pt x="322033" y="243039"/>
                  </a:lnTo>
                  <a:lnTo>
                    <a:pt x="357632" y="210324"/>
                  </a:lnTo>
                  <a:lnTo>
                    <a:pt x="396303" y="182384"/>
                  </a:lnTo>
                  <a:lnTo>
                    <a:pt x="437680" y="159753"/>
                  </a:lnTo>
                  <a:lnTo>
                    <a:pt x="481355" y="142951"/>
                  </a:lnTo>
                  <a:lnTo>
                    <a:pt x="526935" y="132473"/>
                  </a:lnTo>
                  <a:lnTo>
                    <a:pt x="574027" y="128879"/>
                  </a:lnTo>
                  <a:lnTo>
                    <a:pt x="636320" y="134734"/>
                  </a:lnTo>
                  <a:lnTo>
                    <a:pt x="678789" y="147624"/>
                  </a:lnTo>
                  <a:lnTo>
                    <a:pt x="708456" y="160515"/>
                  </a:lnTo>
                  <a:lnTo>
                    <a:pt x="732320" y="166382"/>
                  </a:lnTo>
                  <a:lnTo>
                    <a:pt x="739381" y="164198"/>
                  </a:lnTo>
                  <a:lnTo>
                    <a:pt x="745566" y="158610"/>
                  </a:lnTo>
                  <a:lnTo>
                    <a:pt x="750608" y="151053"/>
                  </a:lnTo>
                  <a:lnTo>
                    <a:pt x="754214" y="142951"/>
                  </a:lnTo>
                  <a:lnTo>
                    <a:pt x="792238" y="49174"/>
                  </a:lnTo>
                  <a:close/>
                </a:path>
                <a:path w="2129154" h="1031240">
                  <a:moveTo>
                    <a:pt x="1431239" y="148094"/>
                  </a:moveTo>
                  <a:lnTo>
                    <a:pt x="1430108" y="140741"/>
                  </a:lnTo>
                  <a:lnTo>
                    <a:pt x="1423758" y="136245"/>
                  </a:lnTo>
                  <a:lnTo>
                    <a:pt x="1410766" y="134721"/>
                  </a:lnTo>
                  <a:lnTo>
                    <a:pt x="1280236" y="134721"/>
                  </a:lnTo>
                  <a:lnTo>
                    <a:pt x="1273606" y="136525"/>
                  </a:lnTo>
                  <a:lnTo>
                    <a:pt x="1267129" y="141198"/>
                  </a:lnTo>
                  <a:lnTo>
                    <a:pt x="1261414" y="147624"/>
                  </a:lnTo>
                  <a:lnTo>
                    <a:pt x="1257096" y="154673"/>
                  </a:lnTo>
                  <a:lnTo>
                    <a:pt x="1245095" y="147713"/>
                  </a:lnTo>
                  <a:lnTo>
                    <a:pt x="1221232" y="137045"/>
                  </a:lnTo>
                  <a:lnTo>
                    <a:pt x="1216571" y="135788"/>
                  </a:lnTo>
                  <a:lnTo>
                    <a:pt x="1216571" y="255447"/>
                  </a:lnTo>
                  <a:lnTo>
                    <a:pt x="1203820" y="278231"/>
                  </a:lnTo>
                  <a:lnTo>
                    <a:pt x="1181658" y="310426"/>
                  </a:lnTo>
                  <a:lnTo>
                    <a:pt x="1151877" y="349580"/>
                  </a:lnTo>
                  <a:lnTo>
                    <a:pt x="1116253" y="393280"/>
                  </a:lnTo>
                  <a:lnTo>
                    <a:pt x="1076591" y="439077"/>
                  </a:lnTo>
                  <a:lnTo>
                    <a:pt x="1034681" y="484517"/>
                  </a:lnTo>
                  <a:lnTo>
                    <a:pt x="992301" y="527177"/>
                  </a:lnTo>
                  <a:lnTo>
                    <a:pt x="951255" y="564603"/>
                  </a:lnTo>
                  <a:lnTo>
                    <a:pt x="913333" y="594347"/>
                  </a:lnTo>
                  <a:lnTo>
                    <a:pt x="880313" y="613994"/>
                  </a:lnTo>
                  <a:lnTo>
                    <a:pt x="853998" y="621080"/>
                  </a:lnTo>
                  <a:lnTo>
                    <a:pt x="834669" y="613905"/>
                  </a:lnTo>
                  <a:lnTo>
                    <a:pt x="827062" y="595299"/>
                  </a:lnTo>
                  <a:lnTo>
                    <a:pt x="828408" y="570636"/>
                  </a:lnTo>
                  <a:lnTo>
                    <a:pt x="849579" y="505917"/>
                  </a:lnTo>
                  <a:lnTo>
                    <a:pt x="866419" y="467347"/>
                  </a:lnTo>
                  <a:lnTo>
                    <a:pt x="886841" y="427266"/>
                  </a:lnTo>
                  <a:lnTo>
                    <a:pt x="911059" y="387311"/>
                  </a:lnTo>
                  <a:lnTo>
                    <a:pt x="939241" y="349072"/>
                  </a:lnTo>
                  <a:lnTo>
                    <a:pt x="971588" y="314185"/>
                  </a:lnTo>
                  <a:lnTo>
                    <a:pt x="1008265" y="284238"/>
                  </a:lnTo>
                  <a:lnTo>
                    <a:pt x="1049477" y="260845"/>
                  </a:lnTo>
                  <a:lnTo>
                    <a:pt x="1095400" y="245630"/>
                  </a:lnTo>
                  <a:lnTo>
                    <a:pt x="1146213" y="240207"/>
                  </a:lnTo>
                  <a:lnTo>
                    <a:pt x="1173505" y="241935"/>
                  </a:lnTo>
                  <a:lnTo>
                    <a:pt x="1193190" y="246075"/>
                  </a:lnTo>
                  <a:lnTo>
                    <a:pt x="1206982" y="251091"/>
                  </a:lnTo>
                  <a:lnTo>
                    <a:pt x="1216571" y="255447"/>
                  </a:lnTo>
                  <a:lnTo>
                    <a:pt x="1216571" y="135788"/>
                  </a:lnTo>
                  <a:lnTo>
                    <a:pt x="1185176" y="127279"/>
                  </a:lnTo>
                  <a:lnTo>
                    <a:pt x="1136599" y="122999"/>
                  </a:lnTo>
                  <a:lnTo>
                    <a:pt x="1100874" y="125272"/>
                  </a:lnTo>
                  <a:lnTo>
                    <a:pt x="1027722" y="143103"/>
                  </a:lnTo>
                  <a:lnTo>
                    <a:pt x="990815" y="158407"/>
                  </a:lnTo>
                  <a:lnTo>
                    <a:pt x="954062" y="177812"/>
                  </a:lnTo>
                  <a:lnTo>
                    <a:pt x="917702" y="201193"/>
                  </a:lnTo>
                  <a:lnTo>
                    <a:pt x="882002" y="228409"/>
                  </a:lnTo>
                  <a:lnTo>
                    <a:pt x="847242" y="259346"/>
                  </a:lnTo>
                  <a:lnTo>
                    <a:pt x="813676" y="293878"/>
                  </a:lnTo>
                  <a:lnTo>
                    <a:pt x="781570" y="331876"/>
                  </a:lnTo>
                  <a:lnTo>
                    <a:pt x="751205" y="373227"/>
                  </a:lnTo>
                  <a:lnTo>
                    <a:pt x="722820" y="417791"/>
                  </a:lnTo>
                  <a:lnTo>
                    <a:pt x="696696" y="465442"/>
                  </a:lnTo>
                  <a:lnTo>
                    <a:pt x="673087" y="516077"/>
                  </a:lnTo>
                  <a:lnTo>
                    <a:pt x="652233" y="569671"/>
                  </a:lnTo>
                  <a:lnTo>
                    <a:pt x="636993" y="620966"/>
                  </a:lnTo>
                  <a:lnTo>
                    <a:pt x="629475" y="667131"/>
                  </a:lnTo>
                  <a:lnTo>
                    <a:pt x="630351" y="707059"/>
                  </a:lnTo>
                  <a:lnTo>
                    <a:pt x="640257" y="739813"/>
                  </a:lnTo>
                  <a:lnTo>
                    <a:pt x="659790" y="764400"/>
                  </a:lnTo>
                  <a:lnTo>
                    <a:pt x="689597" y="779856"/>
                  </a:lnTo>
                  <a:lnTo>
                    <a:pt x="730288" y="785228"/>
                  </a:lnTo>
                  <a:lnTo>
                    <a:pt x="786028" y="778764"/>
                  </a:lnTo>
                  <a:lnTo>
                    <a:pt x="839254" y="761149"/>
                  </a:lnTo>
                  <a:lnTo>
                    <a:pt x="889215" y="735063"/>
                  </a:lnTo>
                  <a:lnTo>
                    <a:pt x="935164" y="703160"/>
                  </a:lnTo>
                  <a:lnTo>
                    <a:pt x="976325" y="668096"/>
                  </a:lnTo>
                  <a:lnTo>
                    <a:pt x="1011948" y="632548"/>
                  </a:lnTo>
                  <a:lnTo>
                    <a:pt x="1022019" y="621080"/>
                  </a:lnTo>
                  <a:lnTo>
                    <a:pt x="1041285" y="599173"/>
                  </a:lnTo>
                  <a:lnTo>
                    <a:pt x="1063586" y="570636"/>
                  </a:lnTo>
                  <a:lnTo>
                    <a:pt x="1078090" y="549592"/>
                  </a:lnTo>
                  <a:lnTo>
                    <a:pt x="1079703" y="551929"/>
                  </a:lnTo>
                  <a:lnTo>
                    <a:pt x="998270" y="751166"/>
                  </a:lnTo>
                  <a:lnTo>
                    <a:pt x="995832" y="759612"/>
                  </a:lnTo>
                  <a:lnTo>
                    <a:pt x="996188" y="766724"/>
                  </a:lnTo>
                  <a:lnTo>
                    <a:pt x="1001534" y="771639"/>
                  </a:lnTo>
                  <a:lnTo>
                    <a:pt x="1014018" y="773468"/>
                  </a:lnTo>
                  <a:lnTo>
                    <a:pt x="1150708" y="773468"/>
                  </a:lnTo>
                  <a:lnTo>
                    <a:pt x="1185887" y="751166"/>
                  </a:lnTo>
                  <a:lnTo>
                    <a:pt x="1268399" y="549592"/>
                  </a:lnTo>
                  <a:lnTo>
                    <a:pt x="1395044" y="240207"/>
                  </a:lnTo>
                  <a:lnTo>
                    <a:pt x="1428610" y="158178"/>
                  </a:lnTo>
                  <a:lnTo>
                    <a:pt x="1429524" y="154673"/>
                  </a:lnTo>
                  <a:lnTo>
                    <a:pt x="1431239" y="148094"/>
                  </a:lnTo>
                  <a:close/>
                </a:path>
                <a:path w="2129154" h="1031240">
                  <a:moveTo>
                    <a:pt x="2128990" y="245821"/>
                  </a:moveTo>
                  <a:lnTo>
                    <a:pt x="2128939" y="204927"/>
                  </a:lnTo>
                  <a:lnTo>
                    <a:pt x="2098459" y="145135"/>
                  </a:lnTo>
                  <a:lnTo>
                    <a:pt x="2018855" y="122974"/>
                  </a:lnTo>
                  <a:lnTo>
                    <a:pt x="1968906" y="129260"/>
                  </a:lnTo>
                  <a:lnTo>
                    <a:pt x="1931581" y="142214"/>
                  </a:lnTo>
                  <a:lnTo>
                    <a:pt x="1931581" y="312293"/>
                  </a:lnTo>
                  <a:lnTo>
                    <a:pt x="1929714" y="340474"/>
                  </a:lnTo>
                  <a:lnTo>
                    <a:pt x="1898294" y="430149"/>
                  </a:lnTo>
                  <a:lnTo>
                    <a:pt x="1874291" y="478929"/>
                  </a:lnTo>
                  <a:lnTo>
                    <a:pt x="1847773" y="522376"/>
                  </a:lnTo>
                  <a:lnTo>
                    <a:pt x="1818881" y="560374"/>
                  </a:lnTo>
                  <a:lnTo>
                    <a:pt x="1787779" y="592823"/>
                  </a:lnTo>
                  <a:lnTo>
                    <a:pt x="1754606" y="619607"/>
                  </a:lnTo>
                  <a:lnTo>
                    <a:pt x="1719516" y="640626"/>
                  </a:lnTo>
                  <a:lnTo>
                    <a:pt x="1682661" y="655764"/>
                  </a:lnTo>
                  <a:lnTo>
                    <a:pt x="1644180" y="664933"/>
                  </a:lnTo>
                  <a:lnTo>
                    <a:pt x="1604225" y="668007"/>
                  </a:lnTo>
                  <a:lnTo>
                    <a:pt x="1583372" y="667423"/>
                  </a:lnTo>
                  <a:lnTo>
                    <a:pt x="1566913" y="665949"/>
                  </a:lnTo>
                  <a:lnTo>
                    <a:pt x="1554099" y="664044"/>
                  </a:lnTo>
                  <a:lnTo>
                    <a:pt x="1544218" y="662139"/>
                  </a:lnTo>
                  <a:lnTo>
                    <a:pt x="1558785" y="630415"/>
                  </a:lnTo>
                  <a:lnTo>
                    <a:pt x="1581810" y="592213"/>
                  </a:lnTo>
                  <a:lnTo>
                    <a:pt x="1611693" y="549529"/>
                  </a:lnTo>
                  <a:lnTo>
                    <a:pt x="1646821" y="504380"/>
                  </a:lnTo>
                  <a:lnTo>
                    <a:pt x="1685582" y="458749"/>
                  </a:lnTo>
                  <a:lnTo>
                    <a:pt x="1726336" y="414642"/>
                  </a:lnTo>
                  <a:lnTo>
                    <a:pt x="1767497" y="374065"/>
                  </a:lnTo>
                  <a:lnTo>
                    <a:pt x="1769198" y="372579"/>
                  </a:lnTo>
                  <a:lnTo>
                    <a:pt x="1807438" y="339026"/>
                  </a:lnTo>
                  <a:lnTo>
                    <a:pt x="1844560" y="311518"/>
                  </a:lnTo>
                  <a:lnTo>
                    <a:pt x="1877225" y="293547"/>
                  </a:lnTo>
                  <a:lnTo>
                    <a:pt x="1903831" y="287108"/>
                  </a:lnTo>
                  <a:lnTo>
                    <a:pt x="1923516" y="293776"/>
                  </a:lnTo>
                  <a:lnTo>
                    <a:pt x="1931581" y="312293"/>
                  </a:lnTo>
                  <a:lnTo>
                    <a:pt x="1931581" y="142214"/>
                  </a:lnTo>
                  <a:lnTo>
                    <a:pt x="1870570" y="172326"/>
                  </a:lnTo>
                  <a:lnTo>
                    <a:pt x="1824253" y="204304"/>
                  </a:lnTo>
                  <a:lnTo>
                    <a:pt x="1781200" y="240042"/>
                  </a:lnTo>
                  <a:lnTo>
                    <a:pt x="1742452" y="277152"/>
                  </a:lnTo>
                  <a:lnTo>
                    <a:pt x="1709039" y="313207"/>
                  </a:lnTo>
                  <a:lnTo>
                    <a:pt x="1682013" y="345821"/>
                  </a:lnTo>
                  <a:lnTo>
                    <a:pt x="1662379" y="372579"/>
                  </a:lnTo>
                  <a:lnTo>
                    <a:pt x="1660728" y="370319"/>
                  </a:lnTo>
                  <a:lnTo>
                    <a:pt x="1750834" y="153454"/>
                  </a:lnTo>
                  <a:lnTo>
                    <a:pt x="1753349" y="144614"/>
                  </a:lnTo>
                  <a:lnTo>
                    <a:pt x="1752790" y="138823"/>
                  </a:lnTo>
                  <a:lnTo>
                    <a:pt x="1748269" y="135674"/>
                  </a:lnTo>
                  <a:lnTo>
                    <a:pt x="1738884" y="134734"/>
                  </a:lnTo>
                  <a:lnTo>
                    <a:pt x="1608353" y="134734"/>
                  </a:lnTo>
                  <a:lnTo>
                    <a:pt x="1225511" y="1009015"/>
                  </a:lnTo>
                  <a:lnTo>
                    <a:pt x="1222895" y="1017917"/>
                  </a:lnTo>
                  <a:lnTo>
                    <a:pt x="1223416" y="1024953"/>
                  </a:lnTo>
                  <a:lnTo>
                    <a:pt x="1229220" y="1029576"/>
                  </a:lnTo>
                  <a:lnTo>
                    <a:pt x="1242491" y="1031240"/>
                  </a:lnTo>
                  <a:lnTo>
                    <a:pt x="1372958" y="1031240"/>
                  </a:lnTo>
                  <a:lnTo>
                    <a:pt x="1500746" y="760577"/>
                  </a:lnTo>
                  <a:lnTo>
                    <a:pt x="1512798" y="767397"/>
                  </a:lnTo>
                  <a:lnTo>
                    <a:pt x="1534769" y="775538"/>
                  </a:lnTo>
                  <a:lnTo>
                    <a:pt x="1567675" y="782358"/>
                  </a:lnTo>
                  <a:lnTo>
                    <a:pt x="1612531" y="785215"/>
                  </a:lnTo>
                  <a:lnTo>
                    <a:pt x="1648599" y="782929"/>
                  </a:lnTo>
                  <a:lnTo>
                    <a:pt x="1685505" y="776147"/>
                  </a:lnTo>
                  <a:lnTo>
                    <a:pt x="1722945" y="765022"/>
                  </a:lnTo>
                  <a:lnTo>
                    <a:pt x="1733854" y="760577"/>
                  </a:lnTo>
                  <a:lnTo>
                    <a:pt x="1760613" y="749693"/>
                  </a:lnTo>
                  <a:lnTo>
                    <a:pt x="1798231" y="730288"/>
                  </a:lnTo>
                  <a:lnTo>
                    <a:pt x="1835480" y="706958"/>
                  </a:lnTo>
                  <a:lnTo>
                    <a:pt x="1872068" y="679843"/>
                  </a:lnTo>
                  <a:lnTo>
                    <a:pt x="1885772" y="668007"/>
                  </a:lnTo>
                  <a:lnTo>
                    <a:pt x="1907705" y="649071"/>
                  </a:lnTo>
                  <a:lnTo>
                    <a:pt x="1942071" y="614794"/>
                  </a:lnTo>
                  <a:lnTo>
                    <a:pt x="1974888" y="577151"/>
                  </a:lnTo>
                  <a:lnTo>
                    <a:pt x="2005850" y="536282"/>
                  </a:lnTo>
                  <a:lnTo>
                    <a:pt x="2034654" y="492328"/>
                  </a:lnTo>
                  <a:lnTo>
                    <a:pt x="2061006" y="445427"/>
                  </a:lnTo>
                  <a:lnTo>
                    <a:pt x="2084603" y="395706"/>
                  </a:lnTo>
                  <a:lnTo>
                    <a:pt x="2105152" y="343331"/>
                  </a:lnTo>
                  <a:lnTo>
                    <a:pt x="2120633" y="292366"/>
                  </a:lnTo>
                  <a:lnTo>
                    <a:pt x="2121573" y="287108"/>
                  </a:lnTo>
                  <a:lnTo>
                    <a:pt x="2128990" y="245821"/>
                  </a:lnTo>
                  <a:close/>
                </a:path>
              </a:pathLst>
            </a:custGeom>
            <a:solidFill>
              <a:srgbClr val="00B5D8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6" name="object 6"/>
            <p:cNvSpPr/>
            <p:nvPr/>
          </p:nvSpPr>
          <p:spPr>
            <a:xfrm>
              <a:off x="8340654" y="6996544"/>
              <a:ext cx="4785264" cy="175096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7" name="object 7"/>
            <p:cNvSpPr/>
            <p:nvPr/>
          </p:nvSpPr>
          <p:spPr>
            <a:xfrm>
              <a:off x="13243408" y="7938433"/>
              <a:ext cx="678180" cy="663575"/>
            </a:xfrm>
            <a:custGeom>
              <a:avLst/>
              <a:gdLst/>
              <a:ahLst/>
              <a:cxnLst/>
              <a:rect l="l" t="t" r="r" b="b"/>
              <a:pathLst>
                <a:path w="678180" h="663575">
                  <a:moveTo>
                    <a:pt x="193865" y="556463"/>
                  </a:moveTo>
                  <a:lnTo>
                    <a:pt x="151460" y="545757"/>
                  </a:lnTo>
                  <a:lnTo>
                    <a:pt x="127571" y="511136"/>
                  </a:lnTo>
                  <a:lnTo>
                    <a:pt x="125044" y="480936"/>
                  </a:lnTo>
                  <a:lnTo>
                    <a:pt x="125044" y="0"/>
                  </a:lnTo>
                  <a:lnTo>
                    <a:pt x="0" y="20154"/>
                  </a:lnTo>
                  <a:lnTo>
                    <a:pt x="0" y="506095"/>
                  </a:lnTo>
                  <a:lnTo>
                    <a:pt x="444" y="523278"/>
                  </a:lnTo>
                  <a:lnTo>
                    <a:pt x="7124" y="569468"/>
                  </a:lnTo>
                  <a:lnTo>
                    <a:pt x="24904" y="606933"/>
                  </a:lnTo>
                  <a:lnTo>
                    <a:pt x="57277" y="634834"/>
                  </a:lnTo>
                  <a:lnTo>
                    <a:pt x="105981" y="652767"/>
                  </a:lnTo>
                  <a:lnTo>
                    <a:pt x="150253" y="658647"/>
                  </a:lnTo>
                  <a:lnTo>
                    <a:pt x="176250" y="659688"/>
                  </a:lnTo>
                  <a:lnTo>
                    <a:pt x="193865" y="556463"/>
                  </a:lnTo>
                  <a:close/>
                </a:path>
                <a:path w="678180" h="663575">
                  <a:moveTo>
                    <a:pt x="678141" y="429729"/>
                  </a:moveTo>
                  <a:lnTo>
                    <a:pt x="674154" y="379996"/>
                  </a:lnTo>
                  <a:lnTo>
                    <a:pt x="662203" y="334899"/>
                  </a:lnTo>
                  <a:lnTo>
                    <a:pt x="648677" y="305498"/>
                  </a:lnTo>
                  <a:lnTo>
                    <a:pt x="643102" y="295224"/>
                  </a:lnTo>
                  <a:lnTo>
                    <a:pt x="617728" y="261874"/>
                  </a:lnTo>
                  <a:lnTo>
                    <a:pt x="586346" y="235026"/>
                  </a:lnTo>
                  <a:lnTo>
                    <a:pt x="550570" y="215480"/>
                  </a:lnTo>
                  <a:lnTo>
                    <a:pt x="550570" y="429729"/>
                  </a:lnTo>
                  <a:lnTo>
                    <a:pt x="549122" y="457187"/>
                  </a:lnTo>
                  <a:lnTo>
                    <a:pt x="537591" y="503135"/>
                  </a:lnTo>
                  <a:lnTo>
                    <a:pt x="514718" y="536498"/>
                  </a:lnTo>
                  <a:lnTo>
                    <a:pt x="461619" y="555625"/>
                  </a:lnTo>
                  <a:lnTo>
                    <a:pt x="441413" y="553491"/>
                  </a:lnTo>
                  <a:lnTo>
                    <a:pt x="395300" y="521627"/>
                  </a:lnTo>
                  <a:lnTo>
                    <a:pt x="377685" y="481660"/>
                  </a:lnTo>
                  <a:lnTo>
                    <a:pt x="371805" y="429729"/>
                  </a:lnTo>
                  <a:lnTo>
                    <a:pt x="373278" y="402323"/>
                  </a:lnTo>
                  <a:lnTo>
                    <a:pt x="385025" y="356793"/>
                  </a:lnTo>
                  <a:lnTo>
                    <a:pt x="408254" y="324167"/>
                  </a:lnTo>
                  <a:lnTo>
                    <a:pt x="461619" y="305498"/>
                  </a:lnTo>
                  <a:lnTo>
                    <a:pt x="481787" y="307581"/>
                  </a:lnTo>
                  <a:lnTo>
                    <a:pt x="527494" y="338658"/>
                  </a:lnTo>
                  <a:lnTo>
                    <a:pt x="544804" y="378002"/>
                  </a:lnTo>
                  <a:lnTo>
                    <a:pt x="550570" y="429729"/>
                  </a:lnTo>
                  <a:lnTo>
                    <a:pt x="550570" y="215480"/>
                  </a:lnTo>
                  <a:lnTo>
                    <a:pt x="507441" y="202272"/>
                  </a:lnTo>
                  <a:lnTo>
                    <a:pt x="461619" y="198069"/>
                  </a:lnTo>
                  <a:lnTo>
                    <a:pt x="438556" y="199123"/>
                  </a:lnTo>
                  <a:lnTo>
                    <a:pt x="395122" y="207530"/>
                  </a:lnTo>
                  <a:lnTo>
                    <a:pt x="355498" y="224116"/>
                  </a:lnTo>
                  <a:lnTo>
                    <a:pt x="321081" y="247611"/>
                  </a:lnTo>
                  <a:lnTo>
                    <a:pt x="292239" y="277761"/>
                  </a:lnTo>
                  <a:lnTo>
                    <a:pt x="269570" y="314274"/>
                  </a:lnTo>
                  <a:lnTo>
                    <a:pt x="253428" y="356870"/>
                  </a:lnTo>
                  <a:lnTo>
                    <a:pt x="245249" y="404279"/>
                  </a:lnTo>
                  <a:lnTo>
                    <a:pt x="244233" y="429729"/>
                  </a:lnTo>
                  <a:lnTo>
                    <a:pt x="245224" y="455206"/>
                  </a:lnTo>
                  <a:lnTo>
                    <a:pt x="253199" y="502831"/>
                  </a:lnTo>
                  <a:lnTo>
                    <a:pt x="268935" y="545820"/>
                  </a:lnTo>
                  <a:lnTo>
                    <a:pt x="291172" y="582752"/>
                  </a:lnTo>
                  <a:lnTo>
                    <a:pt x="319633" y="613308"/>
                  </a:lnTo>
                  <a:lnTo>
                    <a:pt x="353834" y="637019"/>
                  </a:lnTo>
                  <a:lnTo>
                    <a:pt x="393534" y="653618"/>
                  </a:lnTo>
                  <a:lnTo>
                    <a:pt x="437819" y="662000"/>
                  </a:lnTo>
                  <a:lnTo>
                    <a:pt x="461619" y="663054"/>
                  </a:lnTo>
                  <a:lnTo>
                    <a:pt x="485762" y="662000"/>
                  </a:lnTo>
                  <a:lnTo>
                    <a:pt x="530453" y="653618"/>
                  </a:lnTo>
                  <a:lnTo>
                    <a:pt x="570217" y="637019"/>
                  </a:lnTo>
                  <a:lnTo>
                    <a:pt x="604418" y="613308"/>
                  </a:lnTo>
                  <a:lnTo>
                    <a:pt x="632815" y="582752"/>
                  </a:lnTo>
                  <a:lnTo>
                    <a:pt x="654646" y="545820"/>
                  </a:lnTo>
                  <a:lnTo>
                    <a:pt x="669645" y="502831"/>
                  </a:lnTo>
                  <a:lnTo>
                    <a:pt x="677202" y="455206"/>
                  </a:lnTo>
                  <a:lnTo>
                    <a:pt x="678141" y="429729"/>
                  </a:lnTo>
                  <a:close/>
                </a:path>
              </a:pathLst>
            </a:custGeom>
            <a:solidFill>
              <a:srgbClr val="C9C2B1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005567"/>
              <a:ext cx="628650" cy="3303270"/>
            </a:xfrm>
            <a:custGeom>
              <a:avLst/>
              <a:gdLst/>
              <a:ahLst/>
              <a:cxnLst/>
              <a:rect l="l" t="t" r="r" b="b"/>
              <a:pathLst>
                <a:path w="628650" h="3303270">
                  <a:moveTo>
                    <a:pt x="0" y="3302988"/>
                  </a:moveTo>
                  <a:lnTo>
                    <a:pt x="628253" y="3302988"/>
                  </a:lnTo>
                  <a:lnTo>
                    <a:pt x="628253" y="0"/>
                  </a:lnTo>
                  <a:lnTo>
                    <a:pt x="0" y="0"/>
                  </a:lnTo>
                  <a:lnTo>
                    <a:pt x="0" y="3302988"/>
                  </a:lnTo>
                  <a:close/>
                </a:path>
              </a:pathLst>
            </a:custGeom>
            <a:solidFill>
              <a:srgbClr val="7FCDE5"/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785133"/>
              <a:ext cx="628650" cy="1220470"/>
            </a:xfrm>
            <a:custGeom>
              <a:avLst/>
              <a:gdLst/>
              <a:ahLst/>
              <a:cxnLst/>
              <a:rect l="l" t="t" r="r" b="b"/>
              <a:pathLst>
                <a:path w="628650" h="1220470">
                  <a:moveTo>
                    <a:pt x="628253" y="0"/>
                  </a:moveTo>
                  <a:lnTo>
                    <a:pt x="0" y="0"/>
                  </a:lnTo>
                  <a:lnTo>
                    <a:pt x="0" y="1220434"/>
                  </a:lnTo>
                  <a:lnTo>
                    <a:pt x="628253" y="1220434"/>
                  </a:lnTo>
                  <a:lnTo>
                    <a:pt x="628253" y="0"/>
                  </a:lnTo>
                  <a:close/>
                </a:path>
              </a:pathLst>
            </a:custGeom>
            <a:solidFill>
              <a:srgbClr val="ECEAE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1637"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-1"/>
              <a:ext cx="628650" cy="8005567"/>
            </a:xfrm>
            <a:custGeom>
              <a:avLst/>
              <a:gdLst/>
              <a:ahLst/>
              <a:cxnLst/>
              <a:rect l="l" t="t" r="r" b="b"/>
              <a:pathLst>
                <a:path w="628650" h="5340350">
                  <a:moveTo>
                    <a:pt x="0" y="5340151"/>
                  </a:moveTo>
                  <a:lnTo>
                    <a:pt x="628253" y="5340151"/>
                  </a:lnTo>
                  <a:lnTo>
                    <a:pt x="628253" y="0"/>
                  </a:lnTo>
                  <a:lnTo>
                    <a:pt x="0" y="0"/>
                  </a:lnTo>
                  <a:lnTo>
                    <a:pt x="0" y="5340151"/>
                  </a:lnTo>
                  <a:close/>
                </a:path>
              </a:pathLst>
            </a:custGeom>
            <a:solidFill>
              <a:srgbClr val="288BAD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1637" dirty="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9348" y="8707021"/>
            <a:ext cx="17513098" cy="1019049"/>
          </a:xfrm>
          <a:prstGeom prst="rect">
            <a:avLst/>
          </a:prstGeom>
        </p:spPr>
        <p:txBody>
          <a:bodyPr vert="horz" wrap="square" lIns="0" tIns="10974" rIns="0" bIns="0" rtlCol="0">
            <a:spAutoFit/>
          </a:bodyPr>
          <a:lstStyle/>
          <a:p>
            <a:pPr marL="744521" marR="4621" indent="-733547">
              <a:spcBef>
                <a:spcPts val="86"/>
              </a:spcBef>
            </a:pP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Assérac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Batz-sur-Mer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Camoël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Férel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Guérande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Herbignac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La Baule-Escoublac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La</a:t>
            </a:r>
            <a:r>
              <a:rPr lang="fr-FR" sz="3275" dirty="0">
                <a:solidFill>
                  <a:srgbClr val="B0A891"/>
                </a:solidFill>
                <a:latin typeface="+mj-lt"/>
                <a:cs typeface="Myriad Pro"/>
              </a:rPr>
              <a:t> </a:t>
            </a:r>
            <a:r>
              <a:rPr sz="3275" dirty="0" err="1">
                <a:solidFill>
                  <a:srgbClr val="B0A891"/>
                </a:solidFill>
                <a:latin typeface="+mj-lt"/>
                <a:cs typeface="Myriad Pro"/>
              </a:rPr>
              <a:t>Turballe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 </a:t>
            </a:r>
            <a:br>
              <a:rPr lang="fr-FR" sz="3275" dirty="0">
                <a:solidFill>
                  <a:srgbClr val="00B5D8"/>
                </a:solidFill>
                <a:latin typeface="+mj-lt"/>
                <a:cs typeface="Myriad Pro"/>
              </a:rPr>
            </a:b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Le Croisic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Le Pouliguen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Mesquer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Pénestin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Piriac-sur-Mer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Saint-Lyphard </a:t>
            </a:r>
            <a:r>
              <a:rPr sz="3275" dirty="0">
                <a:solidFill>
                  <a:srgbClr val="00B5D8"/>
                </a:solidFill>
                <a:latin typeface="+mj-lt"/>
                <a:cs typeface="Myriad Pro"/>
              </a:rPr>
              <a:t>• </a:t>
            </a:r>
            <a:r>
              <a:rPr sz="3275" dirty="0">
                <a:solidFill>
                  <a:srgbClr val="B0A891"/>
                </a:solidFill>
                <a:latin typeface="+mj-lt"/>
                <a:cs typeface="Myriad Pro"/>
              </a:rPr>
              <a:t>Saint-Molf</a:t>
            </a:r>
            <a:endParaRPr sz="3275" dirty="0">
              <a:latin typeface="+mj-lt"/>
              <a:cs typeface="Myriad Pro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05953" y="580828"/>
            <a:ext cx="14168811" cy="1130357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11552">
              <a:spcBef>
                <a:spcPts val="82"/>
              </a:spcBef>
            </a:pPr>
            <a:r>
              <a:rPr lang="fr-FR" sz="7277" dirty="0">
                <a:solidFill>
                  <a:srgbClr val="FFFFFF"/>
                </a:solidFill>
              </a:rPr>
              <a:t>Campagne 2023 qualité des eaux </a:t>
            </a:r>
            <a:endParaRPr sz="7277" dirty="0"/>
          </a:p>
        </p:txBody>
      </p:sp>
      <p:sp>
        <p:nvSpPr>
          <p:cNvPr id="18" name="object 18"/>
          <p:cNvSpPr txBox="1"/>
          <p:nvPr/>
        </p:nvSpPr>
        <p:spPr>
          <a:xfrm>
            <a:off x="6856716" y="3982530"/>
            <a:ext cx="5030483" cy="768161"/>
          </a:xfrm>
          <a:prstGeom prst="rect">
            <a:avLst/>
          </a:prstGeom>
        </p:spPr>
        <p:txBody>
          <a:bodyPr vert="horz" wrap="square" lIns="0" tIns="12130" rIns="0" bIns="0" rtlCol="0">
            <a:spAutoFit/>
          </a:bodyPr>
          <a:lstStyle/>
          <a:p>
            <a:pPr marL="11552" algn="ctr">
              <a:spcBef>
                <a:spcPts val="96"/>
              </a:spcBef>
            </a:pPr>
            <a:r>
              <a:rPr lang="fr-FR" sz="4912" b="1" spc="-55" dirty="0">
                <a:solidFill>
                  <a:srgbClr val="00B5D8"/>
                </a:solidFill>
                <a:latin typeface="+mj-lt"/>
                <a:cs typeface="MyriadPro-Semibold"/>
              </a:rPr>
              <a:t>Juillet – août 2023</a:t>
            </a:r>
            <a:endParaRPr sz="4912" dirty="0">
              <a:latin typeface="+mj-lt"/>
              <a:cs typeface="MyriadPro-Semibold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89033" y="2171700"/>
            <a:ext cx="15485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spc="-55" dirty="0">
                <a:solidFill>
                  <a:srgbClr val="F39200"/>
                </a:solidFill>
                <a:latin typeface="+mj-lt"/>
                <a:cs typeface="Calibri" panose="020F0502020204030204" pitchFamily="34" charset="0"/>
              </a:rPr>
              <a:t>« Les 10 commandements de Mam’ </a:t>
            </a:r>
            <a:r>
              <a:rPr lang="fr-FR" sz="6000" spc="-55" dirty="0" err="1">
                <a:solidFill>
                  <a:srgbClr val="F39200"/>
                </a:solidFill>
                <a:latin typeface="+mj-lt"/>
                <a:cs typeface="Calibri" panose="020F0502020204030204" pitchFamily="34" charset="0"/>
              </a:rPr>
              <a:t>Goudig</a:t>
            </a:r>
            <a:r>
              <a:rPr lang="fr-FR" sz="6000" spc="-55" dirty="0">
                <a:solidFill>
                  <a:srgbClr val="F39200"/>
                </a:solidFill>
                <a:latin typeface="+mj-lt"/>
                <a:cs typeface="Calibri" panose="020F0502020204030204" pitchFamily="34" charset="0"/>
              </a:rPr>
              <a:t> »</a:t>
            </a:r>
            <a:endParaRPr lang="fr-FR" sz="6000" dirty="0">
              <a:latin typeface="+mj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FC92C29-A711-F5CA-E025-847898768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2427" y="3443338"/>
            <a:ext cx="3592247" cy="5082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1E5EACC-BAFC-4FFF-6586-0CDB9D2AAC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48" y="3531530"/>
            <a:ext cx="4069455" cy="4906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B136F64-1F11-C14C-FA70-3815EA7427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90" y="420645"/>
            <a:ext cx="1686235" cy="17733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631610" y="3272336"/>
            <a:ext cx="8643642" cy="58174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 algn="l">
              <a:lnSpc>
                <a:spcPts val="3499"/>
              </a:lnSpc>
            </a:pPr>
            <a:r>
              <a:rPr lang="en-US" sz="2800" b="1" u="none" dirty="0">
                <a:solidFill>
                  <a:srgbClr val="000000"/>
                </a:solidFill>
              </a:rPr>
              <a:t>2 </a:t>
            </a:r>
            <a:r>
              <a:rPr lang="en-US" sz="2800" b="1" u="none" dirty="0" err="1">
                <a:solidFill>
                  <a:srgbClr val="000000"/>
                </a:solidFill>
              </a:rPr>
              <a:t>villes</a:t>
            </a:r>
            <a:r>
              <a:rPr lang="en-US" sz="2800" b="1" u="none" dirty="0">
                <a:solidFill>
                  <a:srgbClr val="000000"/>
                </a:solidFill>
              </a:rPr>
              <a:t> </a:t>
            </a:r>
            <a:r>
              <a:rPr lang="en-US" sz="2800" b="1" u="none" dirty="0" err="1">
                <a:solidFill>
                  <a:srgbClr val="000000"/>
                </a:solidFill>
              </a:rPr>
              <a:t>centre</a:t>
            </a:r>
            <a:r>
              <a:rPr lang="en-US" sz="2800" u="none" dirty="0">
                <a:solidFill>
                  <a:srgbClr val="000000"/>
                </a:solidFill>
              </a:rPr>
              <a:t>: La Baule et Guérande</a:t>
            </a:r>
          </a:p>
          <a:p>
            <a:pPr marL="269874" lvl="1" algn="l">
              <a:lnSpc>
                <a:spcPts val="3499"/>
              </a:lnSpc>
            </a:pPr>
            <a:endParaRPr lang="en-US" sz="2800" u="none" dirty="0">
              <a:solidFill>
                <a:srgbClr val="000000"/>
              </a:solidFill>
            </a:endParaRPr>
          </a:p>
          <a:p>
            <a:pPr marL="269874" lvl="1" algn="l">
              <a:lnSpc>
                <a:spcPts val="3499"/>
              </a:lnSpc>
            </a:pPr>
            <a:r>
              <a:rPr lang="en-US" sz="2800" b="1" dirty="0">
                <a:solidFill>
                  <a:srgbClr val="000000"/>
                </a:solidFill>
              </a:rPr>
              <a:t>98 km de </a:t>
            </a:r>
            <a:r>
              <a:rPr lang="en-US" sz="2800" b="1" dirty="0" err="1">
                <a:solidFill>
                  <a:srgbClr val="000000"/>
                </a:solidFill>
              </a:rPr>
              <a:t>côtes</a:t>
            </a:r>
            <a:r>
              <a:rPr lang="en-US" sz="2800" b="1" dirty="0">
                <a:solidFill>
                  <a:srgbClr val="000000"/>
                </a:solidFill>
              </a:rPr>
              <a:t> et 39 sites de Baignade</a:t>
            </a:r>
          </a:p>
          <a:p>
            <a:pPr marL="269874" lvl="1" algn="l">
              <a:lnSpc>
                <a:spcPts val="3499"/>
              </a:lnSpc>
            </a:pPr>
            <a:endParaRPr lang="en-US" sz="2800" dirty="0">
              <a:solidFill>
                <a:srgbClr val="000000"/>
              </a:solidFill>
            </a:endParaRPr>
          </a:p>
          <a:p>
            <a:pPr marL="269874" lvl="1" algn="l">
              <a:lnSpc>
                <a:spcPts val="3499"/>
              </a:lnSpc>
            </a:pPr>
            <a:r>
              <a:rPr lang="en-US" sz="2800" u="none" dirty="0">
                <a:solidFill>
                  <a:srgbClr val="000000"/>
                </a:solidFill>
              </a:rPr>
              <a:t>15 communes, </a:t>
            </a:r>
            <a:r>
              <a:rPr lang="en-US" sz="2800" b="1" u="none" dirty="0">
                <a:solidFill>
                  <a:srgbClr val="000000"/>
                </a:solidFill>
              </a:rPr>
              <a:t>12 </a:t>
            </a:r>
            <a:r>
              <a:rPr lang="en-US" sz="2800" b="1" u="none" dirty="0" err="1">
                <a:solidFill>
                  <a:srgbClr val="000000"/>
                </a:solidFill>
              </a:rPr>
              <a:t>en</a:t>
            </a:r>
            <a:r>
              <a:rPr lang="en-US" sz="2800" b="1" u="none" dirty="0">
                <a:solidFill>
                  <a:srgbClr val="000000"/>
                </a:solidFill>
              </a:rPr>
              <a:t> Loire Atlantique </a:t>
            </a:r>
            <a:r>
              <a:rPr lang="en-US" sz="2800" u="none" dirty="0">
                <a:solidFill>
                  <a:srgbClr val="000000"/>
                </a:solidFill>
              </a:rPr>
              <a:t>(Pays de la Loire) et </a:t>
            </a:r>
            <a:r>
              <a:rPr lang="en-US" sz="2800" b="1" u="none" dirty="0">
                <a:solidFill>
                  <a:srgbClr val="000000"/>
                </a:solidFill>
              </a:rPr>
              <a:t>3 </a:t>
            </a:r>
            <a:r>
              <a:rPr lang="en-US" sz="2800" b="1" u="none" dirty="0" err="1">
                <a:solidFill>
                  <a:srgbClr val="000000"/>
                </a:solidFill>
              </a:rPr>
              <a:t>en</a:t>
            </a:r>
            <a:r>
              <a:rPr lang="en-US" sz="2800" b="1" u="none" dirty="0">
                <a:solidFill>
                  <a:srgbClr val="000000"/>
                </a:solidFill>
              </a:rPr>
              <a:t> Morbihan </a:t>
            </a:r>
            <a:r>
              <a:rPr lang="en-US" sz="2800" u="none" dirty="0">
                <a:solidFill>
                  <a:srgbClr val="000000"/>
                </a:solidFill>
              </a:rPr>
              <a:t>(Bretagne)</a:t>
            </a:r>
          </a:p>
          <a:p>
            <a:pPr marL="269874" lvl="1" algn="l">
              <a:lnSpc>
                <a:spcPts val="3499"/>
              </a:lnSpc>
            </a:pPr>
            <a:endParaRPr lang="en-US" sz="2800" u="none" dirty="0">
              <a:solidFill>
                <a:srgbClr val="000000"/>
              </a:solidFill>
            </a:endParaRPr>
          </a:p>
          <a:p>
            <a:pPr marL="269874" lvl="1" algn="l">
              <a:lnSpc>
                <a:spcPts val="3499"/>
              </a:lnSpc>
            </a:pPr>
            <a:r>
              <a:rPr lang="en-US" sz="2800" b="1" dirty="0">
                <a:solidFill>
                  <a:srgbClr val="000000"/>
                </a:solidFill>
              </a:rPr>
              <a:t>2 sites de Marais </a:t>
            </a:r>
            <a:r>
              <a:rPr lang="en-US" sz="2800" b="1" dirty="0" err="1">
                <a:solidFill>
                  <a:srgbClr val="000000"/>
                </a:solidFill>
              </a:rPr>
              <a:t>Salants</a:t>
            </a:r>
            <a:endParaRPr lang="en-US" sz="2800" b="1" dirty="0">
              <a:solidFill>
                <a:srgbClr val="000000"/>
              </a:solidFill>
            </a:endParaRPr>
          </a:p>
          <a:p>
            <a:pPr marL="269874" lvl="1" algn="l">
              <a:lnSpc>
                <a:spcPts val="3499"/>
              </a:lnSpc>
            </a:pPr>
            <a:endParaRPr lang="en-US" sz="2800" b="1" dirty="0">
              <a:solidFill>
                <a:srgbClr val="000000"/>
              </a:solidFill>
            </a:endParaRPr>
          </a:p>
          <a:p>
            <a:pPr marL="269874" lvl="1" algn="l">
              <a:lnSpc>
                <a:spcPts val="3499"/>
              </a:lnSpc>
            </a:pPr>
            <a:r>
              <a:rPr lang="en-US" sz="2800" b="1" u="none" dirty="0">
                <a:solidFill>
                  <a:srgbClr val="000000"/>
                </a:solidFill>
              </a:rPr>
              <a:t>17 zones </a:t>
            </a:r>
            <a:r>
              <a:rPr lang="en-US" sz="2800" b="1" u="none" dirty="0" err="1">
                <a:solidFill>
                  <a:srgbClr val="000000"/>
                </a:solidFill>
              </a:rPr>
              <a:t>conchylicoles</a:t>
            </a:r>
            <a:r>
              <a:rPr lang="en-US" sz="2800" b="1" u="none" dirty="0">
                <a:solidFill>
                  <a:srgbClr val="000000"/>
                </a:solidFill>
              </a:rPr>
              <a:t> </a:t>
            </a:r>
            <a:r>
              <a:rPr lang="en-US" sz="2800" u="none" dirty="0">
                <a:solidFill>
                  <a:srgbClr val="000000"/>
                </a:solidFill>
              </a:rPr>
              <a:t>et de </a:t>
            </a:r>
            <a:r>
              <a:rPr lang="en-US" sz="2800" u="none" dirty="0" err="1">
                <a:solidFill>
                  <a:srgbClr val="000000"/>
                </a:solidFill>
              </a:rPr>
              <a:t>pêche</a:t>
            </a:r>
            <a:r>
              <a:rPr lang="en-US" sz="2800" u="none" dirty="0">
                <a:solidFill>
                  <a:srgbClr val="000000"/>
                </a:solidFill>
              </a:rPr>
              <a:t> à pied</a:t>
            </a:r>
          </a:p>
          <a:p>
            <a:pPr marL="269874" lvl="1" algn="l">
              <a:lnSpc>
                <a:spcPts val="3499"/>
              </a:lnSpc>
            </a:pPr>
            <a:endParaRPr lang="en-US" sz="2800" u="none" dirty="0">
              <a:solidFill>
                <a:srgbClr val="000000"/>
              </a:solidFill>
            </a:endParaRPr>
          </a:p>
          <a:p>
            <a:pPr marL="269874" lvl="1" algn="l">
              <a:lnSpc>
                <a:spcPts val="3499"/>
              </a:lnSpc>
            </a:pPr>
            <a:r>
              <a:rPr lang="en-US" sz="2800" b="1" dirty="0">
                <a:solidFill>
                  <a:srgbClr val="000000"/>
                </a:solidFill>
              </a:rPr>
              <a:t>75 000 habitants, 350 000 habitants </a:t>
            </a:r>
            <a:r>
              <a:rPr lang="en-US" sz="2800" b="1" dirty="0" err="1">
                <a:solidFill>
                  <a:srgbClr val="000000"/>
                </a:solidFill>
              </a:rPr>
              <a:t>l’été</a:t>
            </a:r>
            <a:r>
              <a:rPr lang="en-US" sz="2800" dirty="0">
                <a:solidFill>
                  <a:srgbClr val="000000"/>
                </a:solidFill>
              </a:rPr>
              <a:t>, des millions de </a:t>
            </a:r>
            <a:r>
              <a:rPr lang="en-US" sz="2800" dirty="0" err="1">
                <a:solidFill>
                  <a:srgbClr val="000000"/>
                </a:solidFill>
              </a:rPr>
              <a:t>touristes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saison</a:t>
            </a:r>
            <a:endParaRPr lang="en-US" sz="2800" u="none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641588"/>
            <a:ext cx="16497300" cy="1127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6000" dirty="0">
                <a:solidFill>
                  <a:srgbClr val="000000"/>
                </a:solidFill>
                <a:latin typeface="Nourd Bold"/>
              </a:rPr>
              <a:t>Une </a:t>
            </a:r>
            <a:r>
              <a:rPr lang="en-US" sz="6000" dirty="0" err="1">
                <a:solidFill>
                  <a:srgbClr val="000000"/>
                </a:solidFill>
                <a:latin typeface="Nourd Bold"/>
              </a:rPr>
              <a:t>agglomération</a:t>
            </a:r>
            <a:r>
              <a:rPr lang="en-US" sz="6000" dirty="0">
                <a:solidFill>
                  <a:srgbClr val="000000"/>
                </a:solidFill>
                <a:latin typeface="Nourd Bold"/>
              </a:rPr>
              <a:t> littorale </a:t>
            </a:r>
            <a:r>
              <a:rPr lang="en-US" sz="6000" dirty="0" err="1">
                <a:solidFill>
                  <a:srgbClr val="000000"/>
                </a:solidFill>
                <a:latin typeface="Nourd Bold"/>
              </a:rPr>
              <a:t>réputée</a:t>
            </a:r>
            <a:endParaRPr lang="en-US" sz="60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11" name="bg object 16">
            <a:extLst>
              <a:ext uri="{FF2B5EF4-FFF2-40B4-BE49-F238E27FC236}">
                <a16:creationId xmlns:a16="http://schemas.microsoft.com/office/drawing/2014/main" id="{8011AB44-61BE-CE7A-C644-6C0DAFE694D6}"/>
              </a:ext>
            </a:extLst>
          </p:cNvPr>
          <p:cNvSpPr/>
          <p:nvPr/>
        </p:nvSpPr>
        <p:spPr>
          <a:xfrm>
            <a:off x="0" y="0"/>
            <a:ext cx="628650" cy="11308715"/>
          </a:xfrm>
          <a:custGeom>
            <a:avLst/>
            <a:gdLst/>
            <a:ahLst/>
            <a:cxnLst/>
            <a:rect l="l" t="t" r="r" b="b"/>
            <a:pathLst>
              <a:path w="628650" h="11308715">
                <a:moveTo>
                  <a:pt x="628253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" y="11308556"/>
                </a:lnTo>
                <a:lnTo>
                  <a:pt x="628253" y="0"/>
                </a:lnTo>
                <a:close/>
              </a:path>
            </a:pathLst>
          </a:custGeom>
          <a:solidFill>
            <a:srgbClr val="7F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78E5B47-13B8-CD6E-250B-52371126F7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7113" y="2354932"/>
            <a:ext cx="5037659" cy="7333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203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968124" y="6321449"/>
            <a:ext cx="240422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Rubik Semi-Bold"/>
              </a:rPr>
              <a:t>OBJECTIFS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294159"/>
            <a:ext cx="6743700" cy="2662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</a:rPr>
              <a:t>Rappeler </a:t>
            </a:r>
            <a:r>
              <a:rPr lang="en-US" sz="2499" b="1" dirty="0" err="1">
                <a:solidFill>
                  <a:srgbClr val="000000"/>
                </a:solidFill>
              </a:rPr>
              <a:t>l’urgence</a:t>
            </a:r>
            <a:r>
              <a:rPr lang="en-US" sz="2499" b="1" dirty="0">
                <a:solidFill>
                  <a:srgbClr val="000000"/>
                </a:solidFill>
              </a:rPr>
              <a:t> de la situation sans la </a:t>
            </a:r>
            <a:r>
              <a:rPr lang="en-US" sz="2499" b="1" dirty="0" err="1">
                <a:solidFill>
                  <a:srgbClr val="000000"/>
                </a:solidFill>
              </a:rPr>
              <a:t>dramatiser</a:t>
            </a:r>
            <a:r>
              <a:rPr lang="en-US" sz="2499" dirty="0">
                <a:solidFill>
                  <a:srgbClr val="000000"/>
                </a:solidFill>
              </a:rPr>
              <a:t> </a:t>
            </a:r>
            <a:r>
              <a:rPr lang="en-US" sz="2499" dirty="0" err="1">
                <a:solidFill>
                  <a:srgbClr val="000000"/>
                </a:solidFill>
              </a:rPr>
              <a:t>ni</a:t>
            </a:r>
            <a:r>
              <a:rPr lang="en-US" sz="2499" dirty="0">
                <a:solidFill>
                  <a:srgbClr val="000000"/>
                </a:solidFill>
              </a:rPr>
              <a:t> porter </a:t>
            </a:r>
            <a:r>
              <a:rPr lang="en-US" sz="2499" dirty="0" err="1">
                <a:solidFill>
                  <a:srgbClr val="000000"/>
                </a:solidFill>
              </a:rPr>
              <a:t>atteinte</a:t>
            </a:r>
            <a:r>
              <a:rPr lang="en-US" sz="2499" dirty="0">
                <a:solidFill>
                  <a:srgbClr val="000000"/>
                </a:solidFill>
              </a:rPr>
              <a:t> à </a:t>
            </a:r>
            <a:r>
              <a:rPr lang="en-US" sz="2499" b="1" dirty="0" err="1">
                <a:solidFill>
                  <a:srgbClr val="000000"/>
                </a:solidFill>
              </a:rPr>
              <a:t>l’attractivité</a:t>
            </a:r>
            <a:r>
              <a:rPr lang="en-US" sz="2499" b="1" dirty="0">
                <a:solidFill>
                  <a:srgbClr val="000000"/>
                </a:solidFill>
              </a:rPr>
              <a:t> de </a:t>
            </a:r>
            <a:r>
              <a:rPr lang="en-US" sz="2499" b="1" dirty="0" err="1">
                <a:solidFill>
                  <a:srgbClr val="000000"/>
                </a:solidFill>
              </a:rPr>
              <a:t>notre</a:t>
            </a:r>
            <a:r>
              <a:rPr lang="en-US" sz="2499" b="1" dirty="0">
                <a:solidFill>
                  <a:srgbClr val="000000"/>
                </a:solidFill>
              </a:rPr>
              <a:t> littoral</a:t>
            </a:r>
            <a:endParaRPr lang="en-US" sz="2499" b="1" u="none" dirty="0">
              <a:solidFill>
                <a:srgbClr val="000000"/>
              </a:solidFill>
            </a:endParaRP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u="none" dirty="0">
                <a:solidFill>
                  <a:srgbClr val="000000"/>
                </a:solidFill>
              </a:rPr>
              <a:t>Respecter les </a:t>
            </a:r>
            <a:r>
              <a:rPr lang="en-US" sz="2499" u="none" dirty="0" err="1">
                <a:solidFill>
                  <a:srgbClr val="000000"/>
                </a:solidFill>
              </a:rPr>
              <a:t>valeurs</a:t>
            </a:r>
            <a:r>
              <a:rPr lang="en-US" sz="2499" u="none" dirty="0">
                <a:solidFill>
                  <a:srgbClr val="000000"/>
                </a:solidFill>
              </a:rPr>
              <a:t> du </a:t>
            </a:r>
            <a:r>
              <a:rPr lang="en-US" sz="2499" u="none" dirty="0" err="1">
                <a:solidFill>
                  <a:srgbClr val="000000"/>
                </a:solidFill>
              </a:rPr>
              <a:t>territoire</a:t>
            </a:r>
            <a:r>
              <a:rPr lang="en-US" sz="2499" u="none" dirty="0">
                <a:solidFill>
                  <a:srgbClr val="000000"/>
                </a:solidFill>
              </a:rPr>
              <a:t> et </a:t>
            </a:r>
            <a:r>
              <a:rPr lang="en-US" sz="2499" b="1" u="none" dirty="0">
                <a:solidFill>
                  <a:srgbClr val="000000"/>
                </a:solidFill>
              </a:rPr>
              <a:t>ne pas </a:t>
            </a:r>
            <a:r>
              <a:rPr lang="en-US" sz="2499" b="1" u="none" dirty="0" err="1">
                <a:solidFill>
                  <a:srgbClr val="000000"/>
                </a:solidFill>
              </a:rPr>
              <a:t>tomber</a:t>
            </a:r>
            <a:r>
              <a:rPr lang="en-US" sz="2499" b="1" u="none" dirty="0">
                <a:solidFill>
                  <a:srgbClr val="000000"/>
                </a:solidFill>
              </a:rPr>
              <a:t> dans le “trash” </a:t>
            </a:r>
            <a:r>
              <a:rPr lang="en-US" sz="2499" b="1" u="none" dirty="0" err="1">
                <a:solidFill>
                  <a:srgbClr val="000000"/>
                </a:solidFill>
              </a:rPr>
              <a:t>ou</a:t>
            </a:r>
            <a:r>
              <a:rPr lang="en-US" sz="2499" b="1" u="none" dirty="0">
                <a:solidFill>
                  <a:srgbClr val="000000"/>
                </a:solidFill>
              </a:rPr>
              <a:t> le </a:t>
            </a:r>
            <a:r>
              <a:rPr lang="en-US" sz="2499" b="1" u="none" dirty="0" err="1">
                <a:solidFill>
                  <a:srgbClr val="000000"/>
                </a:solidFill>
              </a:rPr>
              <a:t>vulgaire</a:t>
            </a:r>
            <a:endParaRPr lang="en-US" sz="2499" b="1" u="none" dirty="0">
              <a:solidFill>
                <a:srgbClr val="000000"/>
              </a:solidFill>
            </a:endParaRP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b="1" u="none" dirty="0">
                <a:solidFill>
                  <a:srgbClr val="000000"/>
                </a:solidFill>
              </a:rPr>
              <a:t>Se faire entendre </a:t>
            </a:r>
            <a:r>
              <a:rPr lang="en-US" sz="2499" u="none" dirty="0" err="1">
                <a:solidFill>
                  <a:srgbClr val="000000"/>
                </a:solidFill>
              </a:rPr>
              <a:t>en</a:t>
            </a:r>
            <a:r>
              <a:rPr lang="en-US" sz="2499" u="none" dirty="0">
                <a:solidFill>
                  <a:srgbClr val="000000"/>
                </a:solidFill>
              </a:rPr>
              <a:t> </a:t>
            </a:r>
            <a:r>
              <a:rPr lang="en-US" sz="2499" u="none" dirty="0" err="1">
                <a:solidFill>
                  <a:srgbClr val="000000"/>
                </a:solidFill>
              </a:rPr>
              <a:t>faisant</a:t>
            </a:r>
            <a:r>
              <a:rPr lang="en-US" sz="2499" u="none" dirty="0">
                <a:solidFill>
                  <a:srgbClr val="000000"/>
                </a:solidFill>
              </a:rPr>
              <a:t> de la </a:t>
            </a:r>
            <a:r>
              <a:rPr lang="en-US" sz="2499" b="1" u="none" dirty="0" err="1">
                <a:solidFill>
                  <a:srgbClr val="000000"/>
                </a:solidFill>
              </a:rPr>
              <a:t>pédagogie</a:t>
            </a:r>
            <a:endParaRPr lang="en-US" sz="2499" b="1" u="none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2203" y="962025"/>
            <a:ext cx="12734870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50"/>
              </a:lnSpc>
            </a:pP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Besoins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initiaux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2203" y="3481748"/>
            <a:ext cx="16992600" cy="2434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 u="none" dirty="0">
                <a:solidFill>
                  <a:srgbClr val="000000"/>
                </a:solidFill>
              </a:rPr>
              <a:t>La </a:t>
            </a:r>
            <a:r>
              <a:rPr lang="en-US" sz="2299" u="none" dirty="0" err="1">
                <a:solidFill>
                  <a:srgbClr val="000000"/>
                </a:solidFill>
              </a:rPr>
              <a:t>communauté</a:t>
            </a:r>
            <a:r>
              <a:rPr lang="en-US" sz="2299" u="none" dirty="0">
                <a:solidFill>
                  <a:srgbClr val="000000"/>
                </a:solidFill>
              </a:rPr>
              <a:t> </a:t>
            </a:r>
            <a:r>
              <a:rPr lang="en-US" sz="2299" u="none" dirty="0" err="1">
                <a:solidFill>
                  <a:srgbClr val="000000"/>
                </a:solidFill>
              </a:rPr>
              <a:t>d’agglomération</a:t>
            </a:r>
            <a:r>
              <a:rPr lang="en-US" sz="2299" u="none" dirty="0">
                <a:solidFill>
                  <a:srgbClr val="000000"/>
                </a:solidFill>
              </a:rPr>
              <a:t> a pour </a:t>
            </a:r>
            <a:r>
              <a:rPr lang="en-US" sz="2299" u="none" dirty="0" err="1">
                <a:solidFill>
                  <a:srgbClr val="000000"/>
                </a:solidFill>
              </a:rPr>
              <a:t>compétence</a:t>
            </a:r>
            <a:r>
              <a:rPr lang="en-US" sz="2299" u="none" dirty="0">
                <a:solidFill>
                  <a:srgbClr val="000000"/>
                </a:solidFill>
              </a:rPr>
              <a:t> la gestion de la </a:t>
            </a:r>
            <a:r>
              <a:rPr lang="en-US" sz="2299" u="none" dirty="0" err="1">
                <a:solidFill>
                  <a:srgbClr val="000000"/>
                </a:solidFill>
              </a:rPr>
              <a:t>qualité</a:t>
            </a:r>
            <a:r>
              <a:rPr lang="en-US" sz="2299" u="none" dirty="0">
                <a:solidFill>
                  <a:srgbClr val="000000"/>
                </a:solidFill>
              </a:rPr>
              <a:t> des </a:t>
            </a:r>
            <a:r>
              <a:rPr lang="en-US" sz="2299" u="none" dirty="0" err="1">
                <a:solidFill>
                  <a:srgbClr val="000000"/>
                </a:solidFill>
              </a:rPr>
              <a:t>eaux</a:t>
            </a:r>
            <a:r>
              <a:rPr lang="en-US" sz="2299" u="none" dirty="0">
                <a:solidFill>
                  <a:srgbClr val="000000"/>
                </a:solidFill>
              </a:rPr>
              <a:t> sur son </a:t>
            </a:r>
            <a:r>
              <a:rPr lang="en-US" sz="2299" u="none" dirty="0" err="1">
                <a:solidFill>
                  <a:srgbClr val="000000"/>
                </a:solidFill>
              </a:rPr>
              <a:t>territoire</a:t>
            </a:r>
            <a:r>
              <a:rPr lang="en-US" sz="2299" u="none" dirty="0">
                <a:solidFill>
                  <a:srgbClr val="000000"/>
                </a:solidFill>
              </a:rPr>
              <a:t>. Au vu des </a:t>
            </a:r>
            <a:r>
              <a:rPr lang="en-US" sz="2299" b="1" u="none" dirty="0">
                <a:solidFill>
                  <a:srgbClr val="000000"/>
                </a:solidFill>
              </a:rPr>
              <a:t>mises </a:t>
            </a:r>
            <a:r>
              <a:rPr lang="en-US" sz="2299" b="1" u="none" dirty="0" err="1">
                <a:solidFill>
                  <a:srgbClr val="000000"/>
                </a:solidFill>
              </a:rPr>
              <a:t>en</a:t>
            </a:r>
            <a:r>
              <a:rPr lang="en-US" sz="2299" b="1" u="none" dirty="0">
                <a:solidFill>
                  <a:srgbClr val="000000"/>
                </a:solidFill>
              </a:rPr>
              <a:t> </a:t>
            </a:r>
            <a:r>
              <a:rPr lang="en-US" sz="2299" b="1" u="none" dirty="0" err="1">
                <a:solidFill>
                  <a:srgbClr val="000000"/>
                </a:solidFill>
              </a:rPr>
              <a:t>garde</a:t>
            </a:r>
            <a:r>
              <a:rPr lang="en-US" sz="2299" b="1" u="none" dirty="0">
                <a:solidFill>
                  <a:srgbClr val="000000"/>
                </a:solidFill>
              </a:rPr>
              <a:t> de </a:t>
            </a:r>
            <a:r>
              <a:rPr lang="en-US" sz="2299" b="1" u="none" dirty="0" err="1">
                <a:solidFill>
                  <a:srgbClr val="000000"/>
                </a:solidFill>
              </a:rPr>
              <a:t>l’ARS</a:t>
            </a:r>
            <a:r>
              <a:rPr lang="en-US" sz="2299" b="1" u="none" dirty="0">
                <a:solidFill>
                  <a:srgbClr val="000000"/>
                </a:solidFill>
              </a:rPr>
              <a:t> sur la </a:t>
            </a:r>
            <a:r>
              <a:rPr lang="en-US" sz="2299" b="1" u="none" dirty="0" err="1">
                <a:solidFill>
                  <a:srgbClr val="000000"/>
                </a:solidFill>
              </a:rPr>
              <a:t>dégradation</a:t>
            </a:r>
            <a:r>
              <a:rPr lang="en-US" sz="2299" b="1" u="none" dirty="0">
                <a:solidFill>
                  <a:srgbClr val="000000"/>
                </a:solidFill>
              </a:rPr>
              <a:t> progressive de la </a:t>
            </a:r>
            <a:r>
              <a:rPr lang="en-US" sz="2299" b="1" u="none" dirty="0" err="1">
                <a:solidFill>
                  <a:srgbClr val="000000"/>
                </a:solidFill>
              </a:rPr>
              <a:t>qualité</a:t>
            </a:r>
            <a:r>
              <a:rPr lang="en-US" sz="2299" b="1" u="none" dirty="0">
                <a:solidFill>
                  <a:srgbClr val="000000"/>
                </a:solidFill>
              </a:rPr>
              <a:t> </a:t>
            </a:r>
            <a:r>
              <a:rPr lang="en-US" sz="2299" b="1" u="none" dirty="0" err="1">
                <a:solidFill>
                  <a:srgbClr val="000000"/>
                </a:solidFill>
              </a:rPr>
              <a:t>bactériologique</a:t>
            </a:r>
            <a:r>
              <a:rPr lang="en-US" sz="2299" b="1" u="none" dirty="0">
                <a:solidFill>
                  <a:srgbClr val="000000"/>
                </a:solidFill>
              </a:rPr>
              <a:t> des </a:t>
            </a:r>
            <a:r>
              <a:rPr lang="en-US" sz="2299" b="1" u="none" dirty="0" err="1">
                <a:solidFill>
                  <a:srgbClr val="000000"/>
                </a:solidFill>
              </a:rPr>
              <a:t>eaux</a:t>
            </a:r>
            <a:r>
              <a:rPr lang="en-US" sz="2299" b="1" u="none" dirty="0">
                <a:solidFill>
                  <a:srgbClr val="000000"/>
                </a:solidFill>
              </a:rPr>
              <a:t> et des interdictions (</a:t>
            </a:r>
            <a:r>
              <a:rPr lang="en-US" sz="2299" b="1" u="none" dirty="0" err="1">
                <a:solidFill>
                  <a:srgbClr val="000000"/>
                </a:solidFill>
              </a:rPr>
              <a:t>baignade</a:t>
            </a:r>
            <a:r>
              <a:rPr lang="en-US" sz="2299" b="1" u="none" dirty="0">
                <a:solidFill>
                  <a:srgbClr val="000000"/>
                </a:solidFill>
              </a:rPr>
              <a:t>, </a:t>
            </a:r>
            <a:r>
              <a:rPr lang="en-US" sz="2299" b="1" u="none" dirty="0" err="1">
                <a:solidFill>
                  <a:srgbClr val="000000"/>
                </a:solidFill>
              </a:rPr>
              <a:t>pêche</a:t>
            </a:r>
            <a:r>
              <a:rPr lang="en-US" sz="2299" b="1" u="none" dirty="0">
                <a:solidFill>
                  <a:srgbClr val="000000"/>
                </a:solidFill>
              </a:rPr>
              <a:t> à pied) de plus </a:t>
            </a:r>
            <a:r>
              <a:rPr lang="en-US" sz="2299" b="1" u="none" dirty="0" err="1">
                <a:solidFill>
                  <a:srgbClr val="000000"/>
                </a:solidFill>
              </a:rPr>
              <a:t>en</a:t>
            </a:r>
            <a:r>
              <a:rPr lang="en-US" sz="2299" b="1" u="none" dirty="0">
                <a:solidFill>
                  <a:srgbClr val="000000"/>
                </a:solidFill>
              </a:rPr>
              <a:t> plus </a:t>
            </a:r>
            <a:r>
              <a:rPr lang="en-US" sz="2299" b="1" u="none" dirty="0" err="1">
                <a:solidFill>
                  <a:srgbClr val="000000"/>
                </a:solidFill>
              </a:rPr>
              <a:t>régulières</a:t>
            </a:r>
            <a:r>
              <a:rPr lang="en-US" sz="2299" b="1" u="none" dirty="0">
                <a:solidFill>
                  <a:srgbClr val="000000"/>
                </a:solidFill>
              </a:rPr>
              <a:t> </a:t>
            </a:r>
            <a:r>
              <a:rPr lang="en-US" sz="2299" u="none" dirty="0">
                <a:solidFill>
                  <a:srgbClr val="000000"/>
                </a:solidFill>
              </a:rPr>
              <a:t>suite à des pollutions </a:t>
            </a:r>
            <a:r>
              <a:rPr lang="en-US" sz="2299" u="none" dirty="0" err="1">
                <a:solidFill>
                  <a:srgbClr val="000000"/>
                </a:solidFill>
              </a:rPr>
              <a:t>dûes</a:t>
            </a:r>
            <a:r>
              <a:rPr lang="en-US" sz="2299" u="none" dirty="0">
                <a:solidFill>
                  <a:srgbClr val="000000"/>
                </a:solidFill>
              </a:rPr>
              <a:t> </a:t>
            </a:r>
            <a:r>
              <a:rPr lang="en-US" sz="2299" u="none" dirty="0" err="1">
                <a:solidFill>
                  <a:srgbClr val="000000"/>
                </a:solidFill>
              </a:rPr>
              <a:t>notamment</a:t>
            </a:r>
            <a:r>
              <a:rPr lang="en-US" sz="2299" u="none" dirty="0">
                <a:solidFill>
                  <a:srgbClr val="000000"/>
                </a:solidFill>
              </a:rPr>
              <a:t> à la </a:t>
            </a:r>
            <a:r>
              <a:rPr lang="en-US" sz="2299" u="none" dirty="0" err="1">
                <a:solidFill>
                  <a:srgbClr val="000000"/>
                </a:solidFill>
              </a:rPr>
              <a:t>bactérie</a:t>
            </a:r>
            <a:r>
              <a:rPr lang="en-US" sz="2299" u="none" dirty="0">
                <a:solidFill>
                  <a:srgbClr val="000000"/>
                </a:solidFill>
              </a:rPr>
              <a:t> Escherichia Coli, les </a:t>
            </a:r>
            <a:r>
              <a:rPr lang="en-US" sz="2299" u="none" dirty="0" err="1">
                <a:solidFill>
                  <a:srgbClr val="000000"/>
                </a:solidFill>
              </a:rPr>
              <a:t>élus</a:t>
            </a:r>
            <a:r>
              <a:rPr lang="en-US" sz="2299" u="none" dirty="0">
                <a:solidFill>
                  <a:srgbClr val="000000"/>
                </a:solidFill>
              </a:rPr>
              <a:t> et la direction de </a:t>
            </a:r>
            <a:r>
              <a:rPr lang="en-US" sz="2299" u="none" dirty="0" err="1">
                <a:solidFill>
                  <a:srgbClr val="000000"/>
                </a:solidFill>
              </a:rPr>
              <a:t>l’environnement</a:t>
            </a:r>
            <a:r>
              <a:rPr lang="en-US" sz="2299" u="none" dirty="0">
                <a:solidFill>
                  <a:srgbClr val="000000"/>
                </a:solidFill>
              </a:rPr>
              <a:t> de </a:t>
            </a:r>
            <a:r>
              <a:rPr lang="en-US" sz="2299" u="none" dirty="0" err="1">
                <a:solidFill>
                  <a:srgbClr val="000000"/>
                </a:solidFill>
              </a:rPr>
              <a:t>l’agglo</a:t>
            </a:r>
            <a:r>
              <a:rPr lang="en-US" sz="2299" u="none" dirty="0">
                <a:solidFill>
                  <a:srgbClr val="000000"/>
                </a:solidFill>
              </a:rPr>
              <a:t> </a:t>
            </a:r>
            <a:r>
              <a:rPr lang="en-US" sz="2299" u="none" dirty="0" err="1">
                <a:solidFill>
                  <a:srgbClr val="000000"/>
                </a:solidFill>
              </a:rPr>
              <a:t>souhaitent</a:t>
            </a:r>
            <a:r>
              <a:rPr lang="en-US" sz="2299" u="none" dirty="0">
                <a:solidFill>
                  <a:srgbClr val="000000"/>
                </a:solidFill>
              </a:rPr>
              <a:t> </a:t>
            </a:r>
            <a:r>
              <a:rPr lang="en-US" sz="2299" b="1" u="none" dirty="0" err="1">
                <a:solidFill>
                  <a:srgbClr val="000000"/>
                </a:solidFill>
              </a:rPr>
              <a:t>sensibiliser</a:t>
            </a:r>
            <a:r>
              <a:rPr lang="en-US" sz="2299" b="1" u="none" dirty="0">
                <a:solidFill>
                  <a:srgbClr val="000000"/>
                </a:solidFill>
              </a:rPr>
              <a:t> </a:t>
            </a:r>
            <a:r>
              <a:rPr lang="en-US" sz="2299" b="1" u="none" dirty="0" err="1">
                <a:solidFill>
                  <a:srgbClr val="000000"/>
                </a:solidFill>
              </a:rPr>
              <a:t>tous</a:t>
            </a:r>
            <a:r>
              <a:rPr lang="en-US" sz="2299" b="1" u="none" dirty="0">
                <a:solidFill>
                  <a:srgbClr val="000000"/>
                </a:solidFill>
              </a:rPr>
              <a:t> les </a:t>
            </a:r>
            <a:r>
              <a:rPr lang="en-US" sz="2299" b="1" u="none" dirty="0" err="1">
                <a:solidFill>
                  <a:srgbClr val="000000"/>
                </a:solidFill>
              </a:rPr>
              <a:t>usagers</a:t>
            </a:r>
            <a:r>
              <a:rPr lang="en-US" sz="2299" b="1" u="none" dirty="0">
                <a:solidFill>
                  <a:srgbClr val="000000"/>
                </a:solidFill>
              </a:rPr>
              <a:t> sur le respect des </a:t>
            </a:r>
            <a:r>
              <a:rPr lang="en-US" sz="2299" b="1" u="none" dirty="0" err="1">
                <a:solidFill>
                  <a:srgbClr val="000000"/>
                </a:solidFill>
              </a:rPr>
              <a:t>bonnes</a:t>
            </a:r>
            <a:r>
              <a:rPr lang="en-US" sz="2299" b="1" u="none" dirty="0">
                <a:solidFill>
                  <a:srgbClr val="000000"/>
                </a:solidFill>
              </a:rPr>
              <a:t> pratiques à adopter sur le littoral</a:t>
            </a:r>
            <a:r>
              <a:rPr lang="en-US" sz="2299" u="none" dirty="0">
                <a:solidFill>
                  <a:srgbClr val="000000"/>
                </a:solidFill>
              </a:rPr>
              <a:t>. Et </a:t>
            </a:r>
            <a:r>
              <a:rPr lang="en-US" sz="2299" u="none" dirty="0" err="1">
                <a:solidFill>
                  <a:srgbClr val="000000"/>
                </a:solidFill>
              </a:rPr>
              <a:t>permettre</a:t>
            </a:r>
            <a:r>
              <a:rPr lang="en-US" sz="2299" u="none" dirty="0">
                <a:solidFill>
                  <a:srgbClr val="000000"/>
                </a:solidFill>
              </a:rPr>
              <a:t> </a:t>
            </a:r>
            <a:r>
              <a:rPr lang="en-US" sz="2299" u="none" dirty="0" err="1">
                <a:solidFill>
                  <a:srgbClr val="000000"/>
                </a:solidFill>
              </a:rPr>
              <a:t>dès</a:t>
            </a:r>
            <a:r>
              <a:rPr lang="en-US" sz="2299" u="none" dirty="0">
                <a:solidFill>
                  <a:srgbClr val="000000"/>
                </a:solidFill>
              </a:rPr>
              <a:t> </a:t>
            </a:r>
            <a:r>
              <a:rPr lang="en-US" sz="2299" u="none" dirty="0" err="1">
                <a:solidFill>
                  <a:srgbClr val="000000"/>
                </a:solidFill>
              </a:rPr>
              <a:t>maintenant</a:t>
            </a:r>
            <a:r>
              <a:rPr lang="en-US" sz="2299" u="none" dirty="0">
                <a:solidFill>
                  <a:srgbClr val="000000"/>
                </a:solidFill>
              </a:rPr>
              <a:t> de </a:t>
            </a:r>
            <a:r>
              <a:rPr lang="en-US" sz="2299" b="1" u="none" dirty="0" err="1">
                <a:solidFill>
                  <a:srgbClr val="000000"/>
                </a:solidFill>
              </a:rPr>
              <a:t>soulager</a:t>
            </a:r>
            <a:r>
              <a:rPr lang="en-US" sz="2299" b="1" u="none" dirty="0">
                <a:solidFill>
                  <a:srgbClr val="000000"/>
                </a:solidFill>
              </a:rPr>
              <a:t> </a:t>
            </a:r>
            <a:r>
              <a:rPr lang="en-US" sz="2299" b="1" u="none" dirty="0" err="1">
                <a:solidFill>
                  <a:srgbClr val="000000"/>
                </a:solidFill>
              </a:rPr>
              <a:t>l’océan</a:t>
            </a:r>
            <a:r>
              <a:rPr lang="en-US" sz="2299" b="1" u="none" dirty="0">
                <a:solidFill>
                  <a:srgbClr val="000000"/>
                </a:solidFill>
              </a:rPr>
              <a:t> pour </a:t>
            </a:r>
            <a:r>
              <a:rPr lang="en-US" sz="2299" b="1" u="none" dirty="0" err="1">
                <a:solidFill>
                  <a:srgbClr val="000000"/>
                </a:solidFill>
              </a:rPr>
              <a:t>éviter</a:t>
            </a:r>
            <a:r>
              <a:rPr lang="en-US" sz="2299" b="1" u="none" dirty="0">
                <a:solidFill>
                  <a:srgbClr val="000000"/>
                </a:solidFill>
              </a:rPr>
              <a:t> des </a:t>
            </a:r>
            <a:r>
              <a:rPr lang="en-US" sz="2299" b="1" u="none" dirty="0" err="1">
                <a:solidFill>
                  <a:srgbClr val="000000"/>
                </a:solidFill>
              </a:rPr>
              <a:t>éventuelles</a:t>
            </a:r>
            <a:r>
              <a:rPr lang="en-US" sz="2299" b="1" u="none" dirty="0">
                <a:solidFill>
                  <a:srgbClr val="000000"/>
                </a:solidFill>
              </a:rPr>
              <a:t> futures fermetures de sites de Baignade </a:t>
            </a:r>
            <a:r>
              <a:rPr lang="en-US" sz="2299" b="1" u="none" dirty="0" err="1">
                <a:solidFill>
                  <a:srgbClr val="000000"/>
                </a:solidFill>
              </a:rPr>
              <a:t>ou</a:t>
            </a:r>
            <a:r>
              <a:rPr lang="en-US" sz="2299" b="1" u="none" dirty="0">
                <a:solidFill>
                  <a:srgbClr val="000000"/>
                </a:solidFill>
              </a:rPr>
              <a:t> de </a:t>
            </a:r>
            <a:r>
              <a:rPr lang="en-US" sz="2299" b="1" u="none" dirty="0" err="1">
                <a:solidFill>
                  <a:srgbClr val="000000"/>
                </a:solidFill>
              </a:rPr>
              <a:t>pêche</a:t>
            </a:r>
            <a:r>
              <a:rPr lang="en-US" sz="2299" b="1" u="none" dirty="0">
                <a:solidFill>
                  <a:srgbClr val="000000"/>
                </a:solidFill>
              </a:rPr>
              <a:t> par les services de </a:t>
            </a:r>
            <a:r>
              <a:rPr lang="en-US" sz="2299" b="1" u="none" dirty="0" err="1">
                <a:solidFill>
                  <a:srgbClr val="000000"/>
                </a:solidFill>
              </a:rPr>
              <a:t>l’Etat</a:t>
            </a:r>
            <a:r>
              <a:rPr lang="en-US" sz="2299" u="none" dirty="0">
                <a:solidFill>
                  <a:srgbClr val="000000"/>
                </a:solidFill>
              </a:rPr>
              <a:t>, qui </a:t>
            </a:r>
            <a:r>
              <a:rPr lang="en-US" sz="2299" u="none" dirty="0" err="1">
                <a:solidFill>
                  <a:srgbClr val="000000"/>
                </a:solidFill>
              </a:rPr>
              <a:t>seraient</a:t>
            </a:r>
            <a:r>
              <a:rPr lang="en-US" sz="2299" u="none" dirty="0">
                <a:solidFill>
                  <a:srgbClr val="000000"/>
                </a:solidFill>
              </a:rPr>
              <a:t> </a:t>
            </a:r>
            <a:r>
              <a:rPr lang="en-US" sz="2299" u="none" dirty="0" err="1">
                <a:solidFill>
                  <a:srgbClr val="000000"/>
                </a:solidFill>
              </a:rPr>
              <a:t>catastrophiques</a:t>
            </a:r>
            <a:r>
              <a:rPr lang="en-US" sz="2299" u="none" dirty="0">
                <a:solidFill>
                  <a:srgbClr val="000000"/>
                </a:solidFill>
              </a:rPr>
              <a:t> pour </a:t>
            </a:r>
            <a:r>
              <a:rPr lang="en-US" sz="2299" u="none" dirty="0" err="1">
                <a:solidFill>
                  <a:srgbClr val="000000"/>
                </a:solidFill>
              </a:rPr>
              <a:t>l’économie</a:t>
            </a:r>
            <a:r>
              <a:rPr lang="en-US" sz="2299" u="none" dirty="0">
                <a:solidFill>
                  <a:srgbClr val="000000"/>
                </a:solidFill>
              </a:rPr>
              <a:t> du </a:t>
            </a:r>
            <a:r>
              <a:rPr lang="en-US" sz="2299" u="none" dirty="0" err="1">
                <a:solidFill>
                  <a:srgbClr val="000000"/>
                </a:solidFill>
              </a:rPr>
              <a:t>territoire</a:t>
            </a:r>
            <a:r>
              <a:rPr lang="en-US" sz="2299" u="non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bg object 16">
            <a:extLst>
              <a:ext uri="{FF2B5EF4-FFF2-40B4-BE49-F238E27FC236}">
                <a16:creationId xmlns:a16="http://schemas.microsoft.com/office/drawing/2014/main" id="{8011AB44-61BE-CE7A-C644-6C0DAFE694D6}"/>
              </a:ext>
            </a:extLst>
          </p:cNvPr>
          <p:cNvSpPr/>
          <p:nvPr/>
        </p:nvSpPr>
        <p:spPr>
          <a:xfrm>
            <a:off x="0" y="0"/>
            <a:ext cx="628650" cy="11308715"/>
          </a:xfrm>
          <a:custGeom>
            <a:avLst/>
            <a:gdLst/>
            <a:ahLst/>
            <a:cxnLst/>
            <a:rect l="l" t="t" r="r" b="b"/>
            <a:pathLst>
              <a:path w="628650" h="11308715">
                <a:moveTo>
                  <a:pt x="628253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" y="11308556"/>
                </a:lnTo>
                <a:lnTo>
                  <a:pt x="628253" y="0"/>
                </a:lnTo>
                <a:close/>
              </a:path>
            </a:pathLst>
          </a:custGeom>
          <a:solidFill>
            <a:srgbClr val="7F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17">
            <a:extLst>
              <a:ext uri="{FF2B5EF4-FFF2-40B4-BE49-F238E27FC236}">
                <a16:creationId xmlns:a16="http://schemas.microsoft.com/office/drawing/2014/main" id="{27D97663-BCF8-7456-CD82-9462C6A08565}"/>
              </a:ext>
            </a:extLst>
          </p:cNvPr>
          <p:cNvSpPr/>
          <p:nvPr/>
        </p:nvSpPr>
        <p:spPr>
          <a:xfrm>
            <a:off x="14630400" y="9105900"/>
            <a:ext cx="3345482" cy="79836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37C8A43-F570-9D28-7EF4-AFFC251F8698}"/>
              </a:ext>
            </a:extLst>
          </p:cNvPr>
          <p:cNvSpPr txBox="1"/>
          <p:nvPr/>
        </p:nvSpPr>
        <p:spPr>
          <a:xfrm>
            <a:off x="8172450" y="6769124"/>
            <a:ext cx="9296400" cy="2665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b="1" dirty="0" err="1">
                <a:solidFill>
                  <a:srgbClr val="000000"/>
                </a:solidFill>
              </a:rPr>
              <a:t>Sensibiliser</a:t>
            </a:r>
            <a:r>
              <a:rPr lang="en-US" sz="2499" b="1" dirty="0">
                <a:solidFill>
                  <a:srgbClr val="000000"/>
                </a:solidFill>
              </a:rPr>
              <a:t> </a:t>
            </a:r>
            <a:r>
              <a:rPr lang="en-US" sz="2499" dirty="0">
                <a:solidFill>
                  <a:srgbClr val="000000"/>
                </a:solidFill>
              </a:rPr>
              <a:t>sur </a:t>
            </a:r>
            <a:r>
              <a:rPr lang="en-US" sz="2499" dirty="0" err="1">
                <a:solidFill>
                  <a:srgbClr val="000000"/>
                </a:solidFill>
              </a:rPr>
              <a:t>toutes</a:t>
            </a:r>
            <a:r>
              <a:rPr lang="en-US" sz="2499" dirty="0">
                <a:solidFill>
                  <a:srgbClr val="000000"/>
                </a:solidFill>
              </a:rPr>
              <a:t> les </a:t>
            </a:r>
            <a:r>
              <a:rPr lang="en-US" sz="2499" dirty="0" err="1">
                <a:solidFill>
                  <a:srgbClr val="000000"/>
                </a:solidFill>
              </a:rPr>
              <a:t>bonnes</a:t>
            </a:r>
            <a:r>
              <a:rPr lang="en-US" sz="2499" dirty="0">
                <a:solidFill>
                  <a:srgbClr val="000000"/>
                </a:solidFill>
              </a:rPr>
              <a:t> pratiques à respecter par les </a:t>
            </a:r>
            <a:r>
              <a:rPr lang="en-US" sz="2499" b="1" dirty="0" err="1">
                <a:solidFill>
                  <a:srgbClr val="000000"/>
                </a:solidFill>
              </a:rPr>
              <a:t>différentes</a:t>
            </a:r>
            <a:r>
              <a:rPr lang="en-US" sz="2499" b="1" dirty="0">
                <a:solidFill>
                  <a:srgbClr val="000000"/>
                </a:solidFill>
              </a:rPr>
              <a:t> </a:t>
            </a:r>
            <a:r>
              <a:rPr lang="en-US" sz="2499" b="1" dirty="0" err="1">
                <a:solidFill>
                  <a:srgbClr val="000000"/>
                </a:solidFill>
              </a:rPr>
              <a:t>catégories</a:t>
            </a:r>
            <a:r>
              <a:rPr lang="en-US" sz="2499" b="1" dirty="0">
                <a:solidFill>
                  <a:srgbClr val="000000"/>
                </a:solidFill>
              </a:rPr>
              <a:t> </a:t>
            </a:r>
            <a:r>
              <a:rPr lang="en-US" sz="2499" b="1" dirty="0" err="1">
                <a:solidFill>
                  <a:srgbClr val="000000"/>
                </a:solidFill>
              </a:rPr>
              <a:t>d’usagers</a:t>
            </a:r>
            <a:endParaRPr lang="en-US" sz="2499" b="1" dirty="0">
              <a:solidFill>
                <a:srgbClr val="000000"/>
              </a:solidFill>
            </a:endParaRP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b="1" dirty="0">
                <a:solidFill>
                  <a:srgbClr val="000000"/>
                </a:solidFill>
              </a:rPr>
              <a:t>Faire </a:t>
            </a:r>
            <a:r>
              <a:rPr lang="en-US" sz="2499" b="1" dirty="0" err="1">
                <a:solidFill>
                  <a:srgbClr val="000000"/>
                </a:solidFill>
              </a:rPr>
              <a:t>retenir</a:t>
            </a:r>
            <a:r>
              <a:rPr lang="en-US" sz="2499" dirty="0">
                <a:solidFill>
                  <a:srgbClr val="000000"/>
                </a:solidFill>
              </a:rPr>
              <a:t> les </a:t>
            </a:r>
            <a:r>
              <a:rPr lang="en-US" sz="2499" dirty="0" err="1">
                <a:solidFill>
                  <a:srgbClr val="000000"/>
                </a:solidFill>
              </a:rPr>
              <a:t>bonnes</a:t>
            </a:r>
            <a:r>
              <a:rPr lang="en-US" sz="2499" dirty="0">
                <a:solidFill>
                  <a:srgbClr val="000000"/>
                </a:solidFill>
              </a:rPr>
              <a:t> pratiques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499" u="none" dirty="0" err="1">
                <a:solidFill>
                  <a:srgbClr val="000000"/>
                </a:solidFill>
              </a:rPr>
              <a:t>Réflexion</a:t>
            </a:r>
            <a:r>
              <a:rPr lang="en-US" sz="2499" u="none" dirty="0">
                <a:solidFill>
                  <a:srgbClr val="000000"/>
                </a:solidFill>
              </a:rPr>
              <a:t>, </a:t>
            </a:r>
            <a:r>
              <a:rPr lang="en-US" sz="2499" dirty="0" err="1">
                <a:solidFill>
                  <a:srgbClr val="000000"/>
                </a:solidFill>
              </a:rPr>
              <a:t>éc</a:t>
            </a:r>
            <a:r>
              <a:rPr lang="en-US" sz="2499" u="none" dirty="0" err="1">
                <a:solidFill>
                  <a:srgbClr val="000000"/>
                </a:solidFill>
              </a:rPr>
              <a:t>h</a:t>
            </a:r>
            <a:r>
              <a:rPr lang="en-US" sz="2499" dirty="0" err="1">
                <a:solidFill>
                  <a:srgbClr val="000000"/>
                </a:solidFill>
              </a:rPr>
              <a:t>anges</a:t>
            </a:r>
            <a:r>
              <a:rPr lang="en-US" sz="2499" dirty="0">
                <a:solidFill>
                  <a:srgbClr val="000000"/>
                </a:solidFill>
              </a:rPr>
              <a:t> </a:t>
            </a:r>
            <a:r>
              <a:rPr lang="en-US" sz="2499" dirty="0" err="1">
                <a:solidFill>
                  <a:srgbClr val="000000"/>
                </a:solidFill>
              </a:rPr>
              <a:t>en</a:t>
            </a:r>
            <a:r>
              <a:rPr lang="en-US" sz="2499" dirty="0">
                <a:solidFill>
                  <a:srgbClr val="000000"/>
                </a:solidFill>
              </a:rPr>
              <a:t> </a:t>
            </a:r>
            <a:r>
              <a:rPr lang="en-US" sz="2499" b="1" dirty="0" err="1">
                <a:solidFill>
                  <a:srgbClr val="000000"/>
                </a:solidFill>
              </a:rPr>
              <a:t>avril</a:t>
            </a:r>
            <a:r>
              <a:rPr lang="en-US" sz="2499" b="1" dirty="0">
                <a:solidFill>
                  <a:srgbClr val="000000"/>
                </a:solidFill>
              </a:rPr>
              <a:t> 2023</a:t>
            </a:r>
            <a:r>
              <a:rPr lang="en-US" sz="2499" dirty="0">
                <a:solidFill>
                  <a:srgbClr val="000000"/>
                </a:solidFill>
              </a:rPr>
              <a:t>, </a:t>
            </a:r>
            <a:r>
              <a:rPr lang="en-US" sz="2499" b="1" dirty="0" err="1">
                <a:solidFill>
                  <a:srgbClr val="000000"/>
                </a:solidFill>
              </a:rPr>
              <a:t>lancement</a:t>
            </a:r>
            <a:r>
              <a:rPr lang="en-US" sz="2499" b="1" dirty="0">
                <a:solidFill>
                  <a:srgbClr val="000000"/>
                </a:solidFill>
              </a:rPr>
              <a:t> le 7 Juillet 2023 </a:t>
            </a:r>
            <a:r>
              <a:rPr lang="en-US" sz="2499" dirty="0">
                <a:solidFill>
                  <a:srgbClr val="000000"/>
                </a:solidFill>
              </a:rPr>
              <a:t>pour </a:t>
            </a:r>
            <a:r>
              <a:rPr lang="en-US" sz="2499" b="1" dirty="0" err="1">
                <a:solidFill>
                  <a:srgbClr val="000000"/>
                </a:solidFill>
              </a:rPr>
              <a:t>campagne</a:t>
            </a:r>
            <a:r>
              <a:rPr lang="en-US" sz="2499" b="1" dirty="0">
                <a:solidFill>
                  <a:srgbClr val="000000"/>
                </a:solidFill>
              </a:rPr>
              <a:t> </a:t>
            </a:r>
            <a:r>
              <a:rPr lang="en-US" sz="2499" b="1" dirty="0" err="1">
                <a:solidFill>
                  <a:srgbClr val="000000"/>
                </a:solidFill>
              </a:rPr>
              <a:t>estivale</a:t>
            </a:r>
            <a:endParaRPr lang="en-US" sz="2499" b="1" dirty="0">
              <a:solidFill>
                <a:srgbClr val="000000"/>
              </a:solidFill>
            </a:endParaRP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endParaRPr lang="en-US" sz="2499" u="none" dirty="0">
              <a:solidFill>
                <a:srgbClr val="00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52AA2A-9BD8-EE2E-BE7F-E869D7D503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886" y="-8550"/>
            <a:ext cx="4496884" cy="19649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4F542E0-9DD5-C7F8-0C0F-486379FEFD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5279" y="6902"/>
            <a:ext cx="4464877" cy="27003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6E1A26-C393-475F-5BD3-33D3B581B1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886" y="1158489"/>
            <a:ext cx="4981763" cy="219703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7D12B99-B9D6-F27C-5316-FA82CF150E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8588" y="962025"/>
            <a:ext cx="3816293" cy="17445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3FF23E2-358A-14BD-A40A-FC691DB5A7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1460318"/>
            <a:ext cx="3833234" cy="191099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ECD2840-440D-A4F8-8C6B-A19CD7F7C0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64" y="1629941"/>
            <a:ext cx="4140136" cy="1558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92621" y="5747877"/>
            <a:ext cx="13639800" cy="4457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000" b="1" u="none" dirty="0" err="1">
                <a:solidFill>
                  <a:srgbClr val="000000"/>
                </a:solidFill>
              </a:rPr>
              <a:t>Humour</a:t>
            </a:r>
            <a:r>
              <a:rPr lang="en-US" sz="2000" b="1" u="none" dirty="0">
                <a:solidFill>
                  <a:srgbClr val="000000"/>
                </a:solidFill>
              </a:rPr>
              <a:t> : </a:t>
            </a:r>
            <a:r>
              <a:rPr lang="en-US" sz="2000" u="none" dirty="0">
                <a:solidFill>
                  <a:srgbClr val="000000"/>
                </a:solidFill>
              </a:rPr>
              <a:t>ne pas </a:t>
            </a:r>
            <a:r>
              <a:rPr lang="en-US" sz="2000" u="none" dirty="0" err="1">
                <a:solidFill>
                  <a:srgbClr val="000000"/>
                </a:solidFill>
              </a:rPr>
              <a:t>dramatiser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mais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b="1" u="none" dirty="0" err="1">
                <a:solidFill>
                  <a:srgbClr val="000000"/>
                </a:solidFill>
              </a:rPr>
              <a:t>étonner</a:t>
            </a:r>
            <a:r>
              <a:rPr lang="en-US" sz="2000" b="1" u="none" dirty="0">
                <a:solidFill>
                  <a:srgbClr val="000000"/>
                </a:solidFill>
              </a:rPr>
              <a:t>, </a:t>
            </a:r>
            <a:r>
              <a:rPr lang="en-US" sz="2000" b="1" u="none" dirty="0" err="1">
                <a:solidFill>
                  <a:srgbClr val="000000"/>
                </a:solidFill>
              </a:rPr>
              <a:t>interpelle</a:t>
            </a:r>
            <a:r>
              <a:rPr lang="en-US" sz="2000" u="none" dirty="0" err="1">
                <a:solidFill>
                  <a:srgbClr val="000000"/>
                </a:solidFill>
              </a:rPr>
              <a:t>r</a:t>
            </a:r>
            <a:r>
              <a:rPr lang="en-US" sz="2000" u="none" dirty="0">
                <a:solidFill>
                  <a:srgbClr val="000000"/>
                </a:solidFill>
              </a:rPr>
              <a:t>, donner </a:t>
            </a:r>
            <a:r>
              <a:rPr lang="en-US" sz="2000" u="none" dirty="0" err="1">
                <a:solidFill>
                  <a:srgbClr val="000000"/>
                </a:solidFill>
              </a:rPr>
              <a:t>envie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d’aller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voir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000" b="1" u="none" dirty="0">
                <a:solidFill>
                  <a:srgbClr val="000000"/>
                </a:solidFill>
              </a:rPr>
              <a:t>Provocation </a:t>
            </a:r>
            <a:r>
              <a:rPr lang="en-US" sz="2000" u="none" dirty="0">
                <a:solidFill>
                  <a:srgbClr val="000000"/>
                </a:solidFill>
              </a:rPr>
              <a:t>pour rappeler le </a:t>
            </a:r>
            <a:r>
              <a:rPr lang="en-US" sz="2000" u="none" dirty="0" err="1">
                <a:solidFill>
                  <a:srgbClr val="000000"/>
                </a:solidFill>
              </a:rPr>
              <a:t>caractère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universel</a:t>
            </a:r>
            <a:r>
              <a:rPr lang="en-US" sz="2000" u="none" dirty="0">
                <a:solidFill>
                  <a:srgbClr val="000000"/>
                </a:solidFill>
              </a:rPr>
              <a:t> de </a:t>
            </a:r>
            <a:r>
              <a:rPr lang="en-US" sz="2000" u="none" dirty="0" err="1">
                <a:solidFill>
                  <a:srgbClr val="000000"/>
                </a:solidFill>
              </a:rPr>
              <a:t>notre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meR</a:t>
            </a:r>
            <a:r>
              <a:rPr lang="en-US" sz="2000" u="none" dirty="0">
                <a:solidFill>
                  <a:srgbClr val="000000"/>
                </a:solidFill>
              </a:rPr>
              <a:t>: question </a:t>
            </a:r>
            <a:r>
              <a:rPr lang="en-US" sz="2000" u="none" dirty="0" err="1">
                <a:solidFill>
                  <a:srgbClr val="000000"/>
                </a:solidFill>
              </a:rPr>
              <a:t>identitaire</a:t>
            </a:r>
            <a:r>
              <a:rPr lang="en-US" sz="2000" u="none" dirty="0">
                <a:solidFill>
                  <a:srgbClr val="000000"/>
                </a:solidFill>
              </a:rPr>
              <a:t> locale “</a:t>
            </a:r>
            <a:r>
              <a:rPr lang="en-US" sz="2000" u="none" dirty="0" err="1">
                <a:solidFill>
                  <a:srgbClr val="000000"/>
                </a:solidFill>
              </a:rPr>
              <a:t>une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agglo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bretonne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ou</a:t>
            </a:r>
            <a:r>
              <a:rPr lang="en-US" sz="2000" u="none" dirty="0">
                <a:solidFill>
                  <a:srgbClr val="000000"/>
                </a:solidFill>
              </a:rPr>
              <a:t> pas?” </a:t>
            </a:r>
            <a:r>
              <a:rPr lang="en-US" sz="2000" i="1" u="none" dirty="0">
                <a:solidFill>
                  <a:srgbClr val="000000"/>
                </a:solidFill>
              </a:rPr>
              <a:t>(</a:t>
            </a:r>
            <a:r>
              <a:rPr lang="en-US" sz="2000" i="1" u="none" dirty="0" err="1">
                <a:solidFill>
                  <a:srgbClr val="000000"/>
                </a:solidFill>
              </a:rPr>
              <a:t>panneaux</a:t>
            </a:r>
            <a:r>
              <a:rPr lang="en-US" sz="2000" i="1" u="none" dirty="0">
                <a:solidFill>
                  <a:srgbClr val="000000"/>
                </a:solidFill>
              </a:rPr>
              <a:t> avec </a:t>
            </a:r>
            <a:r>
              <a:rPr lang="en-US" sz="2000" i="1" u="none" dirty="0" err="1">
                <a:solidFill>
                  <a:srgbClr val="000000"/>
                </a:solidFill>
              </a:rPr>
              <a:t>numéros</a:t>
            </a:r>
            <a:r>
              <a:rPr lang="en-US" sz="2000" i="1" u="none" dirty="0">
                <a:solidFill>
                  <a:srgbClr val="000000"/>
                </a:solidFill>
              </a:rPr>
              <a:t> de </a:t>
            </a:r>
            <a:r>
              <a:rPr lang="en-US" sz="2000" i="1" u="none" dirty="0" err="1">
                <a:solidFill>
                  <a:srgbClr val="000000"/>
                </a:solidFill>
              </a:rPr>
              <a:t>département</a:t>
            </a:r>
            <a:r>
              <a:rPr lang="en-US" sz="2000" i="1" u="none" dirty="0">
                <a:solidFill>
                  <a:srgbClr val="000000"/>
                </a:solidFill>
              </a:rPr>
              <a:t> 56 et 44, les 2 </a:t>
            </a:r>
            <a:r>
              <a:rPr lang="en-US" sz="2000" i="1" u="none" dirty="0" err="1">
                <a:solidFill>
                  <a:srgbClr val="000000"/>
                </a:solidFill>
              </a:rPr>
              <a:t>départements</a:t>
            </a:r>
            <a:r>
              <a:rPr lang="en-US" sz="2000" i="1" u="none" dirty="0">
                <a:solidFill>
                  <a:srgbClr val="000000"/>
                </a:solidFill>
              </a:rPr>
              <a:t> de </a:t>
            </a:r>
            <a:r>
              <a:rPr lang="en-US" sz="2000" i="1" u="none" dirty="0" err="1">
                <a:solidFill>
                  <a:srgbClr val="000000"/>
                </a:solidFill>
              </a:rPr>
              <a:t>l’agglo</a:t>
            </a:r>
            <a:r>
              <a:rPr lang="en-US" sz="2000" i="1" u="none" dirty="0">
                <a:solidFill>
                  <a:srgbClr val="000000"/>
                </a:solidFill>
              </a:rPr>
              <a:t>)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000" b="1" dirty="0" err="1">
                <a:solidFill>
                  <a:srgbClr val="000000"/>
                </a:solidFill>
              </a:rPr>
              <a:t>Références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assumées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: Mam’ </a:t>
            </a:r>
            <a:r>
              <a:rPr lang="en-US" sz="2000" dirty="0" err="1">
                <a:solidFill>
                  <a:srgbClr val="000000"/>
                </a:solidFill>
              </a:rPr>
              <a:t>Goudig</a:t>
            </a:r>
            <a:r>
              <a:rPr lang="en-US" sz="2000" dirty="0">
                <a:solidFill>
                  <a:srgbClr val="000000"/>
                </a:solidFill>
              </a:rPr>
              <a:t>, “</a:t>
            </a:r>
            <a:r>
              <a:rPr lang="en-US" sz="2000" dirty="0" err="1">
                <a:solidFill>
                  <a:srgbClr val="000000"/>
                </a:solidFill>
              </a:rPr>
              <a:t>Boudu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sauvé</a:t>
            </a:r>
            <a:r>
              <a:rPr lang="en-US" sz="2000" dirty="0">
                <a:solidFill>
                  <a:srgbClr val="000000"/>
                </a:solidFill>
              </a:rPr>
              <a:t> des </a:t>
            </a:r>
            <a:r>
              <a:rPr lang="en-US" sz="2000" dirty="0" err="1">
                <a:solidFill>
                  <a:srgbClr val="000000"/>
                </a:solidFill>
              </a:rPr>
              <a:t>eaux</a:t>
            </a:r>
            <a:r>
              <a:rPr lang="en-US" sz="2000" dirty="0">
                <a:solidFill>
                  <a:srgbClr val="000000"/>
                </a:solidFill>
              </a:rPr>
              <a:t>”, “Les 10 </a:t>
            </a:r>
            <a:r>
              <a:rPr lang="en-US" sz="2000" dirty="0" err="1">
                <a:solidFill>
                  <a:srgbClr val="000000"/>
                </a:solidFill>
              </a:rPr>
              <a:t>commandements</a:t>
            </a:r>
            <a:r>
              <a:rPr lang="en-US" sz="2000" dirty="0">
                <a:solidFill>
                  <a:srgbClr val="000000"/>
                </a:solidFill>
              </a:rPr>
              <a:t>”</a:t>
            </a: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000" b="1" u="none" dirty="0">
                <a:solidFill>
                  <a:srgbClr val="000000"/>
                </a:solidFill>
              </a:rPr>
              <a:t>Communication </a:t>
            </a:r>
            <a:r>
              <a:rPr lang="en-US" sz="2000" b="1" u="none" dirty="0" err="1">
                <a:solidFill>
                  <a:srgbClr val="000000"/>
                </a:solidFill>
              </a:rPr>
              <a:t>indirecte</a:t>
            </a:r>
            <a:r>
              <a:rPr lang="en-US" sz="2000" u="none" dirty="0">
                <a:solidFill>
                  <a:srgbClr val="000000"/>
                </a:solidFill>
              </a:rPr>
              <a:t>: </a:t>
            </a:r>
            <a:r>
              <a:rPr lang="en-US" sz="2000" u="none" dirty="0" err="1">
                <a:solidFill>
                  <a:srgbClr val="000000"/>
                </a:solidFill>
              </a:rPr>
              <a:t>ce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n’est</a:t>
            </a:r>
            <a:r>
              <a:rPr lang="en-US" sz="2000" u="none" dirty="0">
                <a:solidFill>
                  <a:srgbClr val="000000"/>
                </a:solidFill>
              </a:rPr>
              <a:t> pas </a:t>
            </a:r>
            <a:r>
              <a:rPr lang="en-US" sz="2000" u="none" dirty="0" err="1">
                <a:solidFill>
                  <a:srgbClr val="000000"/>
                </a:solidFill>
              </a:rPr>
              <a:t>l’agglo</a:t>
            </a:r>
            <a:r>
              <a:rPr lang="en-US" sz="2000" u="none" dirty="0">
                <a:solidFill>
                  <a:srgbClr val="000000"/>
                </a:solidFill>
              </a:rPr>
              <a:t> qui fait la morale </a:t>
            </a:r>
            <a:r>
              <a:rPr lang="en-US" sz="2000" u="none" dirty="0" err="1">
                <a:solidFill>
                  <a:srgbClr val="000000"/>
                </a:solidFill>
              </a:rPr>
              <a:t>mais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b="1" u="none" dirty="0" err="1">
                <a:solidFill>
                  <a:srgbClr val="000000"/>
                </a:solidFill>
              </a:rPr>
              <a:t>une</a:t>
            </a:r>
            <a:r>
              <a:rPr lang="en-US" sz="2000" b="1" u="none" dirty="0">
                <a:solidFill>
                  <a:srgbClr val="000000"/>
                </a:solidFill>
              </a:rPr>
              <a:t> grand </a:t>
            </a:r>
            <a:r>
              <a:rPr lang="en-US" sz="2000" b="1" u="none" dirty="0" err="1">
                <a:solidFill>
                  <a:srgbClr val="000000"/>
                </a:solidFill>
              </a:rPr>
              <a:t>mère</a:t>
            </a:r>
            <a:r>
              <a:rPr lang="en-US" sz="2000" b="1" u="none" dirty="0">
                <a:solidFill>
                  <a:srgbClr val="000000"/>
                </a:solidFill>
              </a:rPr>
              <a:t> </a:t>
            </a:r>
            <a:r>
              <a:rPr lang="en-US" sz="2000" b="1" u="none" dirty="0" err="1">
                <a:solidFill>
                  <a:srgbClr val="000000"/>
                </a:solidFill>
              </a:rPr>
              <a:t>stricte</a:t>
            </a:r>
            <a:r>
              <a:rPr lang="en-US" sz="2000" b="1" u="none" dirty="0">
                <a:solidFill>
                  <a:srgbClr val="000000"/>
                </a:solidFill>
              </a:rPr>
              <a:t> et </a:t>
            </a:r>
            <a:r>
              <a:rPr lang="en-US" sz="2000" b="1" u="none" dirty="0" err="1">
                <a:solidFill>
                  <a:srgbClr val="000000"/>
                </a:solidFill>
              </a:rPr>
              <a:t>affectueuse</a:t>
            </a:r>
            <a:r>
              <a:rPr lang="en-US" sz="2000" b="1" u="none" dirty="0">
                <a:solidFill>
                  <a:srgbClr val="000000"/>
                </a:solidFill>
              </a:rPr>
              <a:t> que </a:t>
            </a:r>
            <a:r>
              <a:rPr lang="en-US" sz="2000" b="1" u="none" dirty="0" err="1">
                <a:solidFill>
                  <a:srgbClr val="000000"/>
                </a:solidFill>
              </a:rPr>
              <a:t>l’on</a:t>
            </a:r>
            <a:r>
              <a:rPr lang="en-US" sz="2000" b="1" u="none" dirty="0">
                <a:solidFill>
                  <a:srgbClr val="000000"/>
                </a:solidFill>
              </a:rPr>
              <a:t> </a:t>
            </a:r>
            <a:r>
              <a:rPr lang="en-US" sz="2000" b="1" u="none" dirty="0" err="1">
                <a:solidFill>
                  <a:srgbClr val="000000"/>
                </a:solidFill>
              </a:rPr>
              <a:t>écoute</a:t>
            </a:r>
            <a:r>
              <a:rPr lang="en-US" sz="2000" b="1" u="none" dirty="0">
                <a:solidFill>
                  <a:srgbClr val="000000"/>
                </a:solidFill>
              </a:rPr>
              <a:t> </a:t>
            </a:r>
            <a:r>
              <a:rPr lang="en-US" sz="2000" b="1" u="none" dirty="0" err="1">
                <a:solidFill>
                  <a:srgbClr val="000000"/>
                </a:solidFill>
              </a:rPr>
              <a:t>naturellement</a:t>
            </a:r>
            <a:r>
              <a:rPr lang="en-US" sz="2000" b="1" u="none" dirty="0">
                <a:solidFill>
                  <a:srgbClr val="000000"/>
                </a:solidFill>
              </a:rPr>
              <a:t> et plus </a:t>
            </a:r>
            <a:r>
              <a:rPr lang="en-US" sz="2000" b="1" u="none" dirty="0" err="1">
                <a:solidFill>
                  <a:srgbClr val="000000"/>
                </a:solidFill>
              </a:rPr>
              <a:t>facilement</a:t>
            </a:r>
            <a:endParaRPr lang="en-US" sz="2000" b="1" u="none" dirty="0">
              <a:solidFill>
                <a:srgbClr val="000000"/>
              </a:solidFill>
            </a:endParaRP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Rencontre </a:t>
            </a:r>
            <a:r>
              <a:rPr lang="en-US" sz="2000" dirty="0">
                <a:solidFill>
                  <a:srgbClr val="000000"/>
                </a:solidFill>
              </a:rPr>
              <a:t>entre la station </a:t>
            </a:r>
            <a:r>
              <a:rPr lang="en-US" sz="2000" dirty="0" err="1">
                <a:solidFill>
                  <a:srgbClr val="000000"/>
                </a:solidFill>
              </a:rPr>
              <a:t>balnéaire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réputée</a:t>
            </a:r>
            <a:r>
              <a:rPr lang="en-US" sz="2000" dirty="0">
                <a:solidFill>
                  <a:srgbClr val="000000"/>
                </a:solidFill>
              </a:rPr>
              <a:t> et un </a:t>
            </a:r>
            <a:r>
              <a:rPr lang="en-US" sz="2000" dirty="0" err="1">
                <a:solidFill>
                  <a:srgbClr val="000000"/>
                </a:solidFill>
              </a:rPr>
              <a:t>personnage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populaire</a:t>
            </a:r>
            <a:r>
              <a:rPr lang="en-US" sz="2000" dirty="0">
                <a:solidFill>
                  <a:srgbClr val="000000"/>
                </a:solidFill>
              </a:rPr>
              <a:t> très </a:t>
            </a:r>
            <a:r>
              <a:rPr lang="en-US" sz="2000" dirty="0" err="1">
                <a:solidFill>
                  <a:srgbClr val="000000"/>
                </a:solidFill>
              </a:rPr>
              <a:t>connu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vacances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ou</a:t>
            </a:r>
            <a:r>
              <a:rPr lang="en-US" sz="2000" dirty="0">
                <a:solidFill>
                  <a:srgbClr val="000000"/>
                </a:solidFill>
              </a:rPr>
              <a:t> habitant sur la </a:t>
            </a:r>
            <a:r>
              <a:rPr lang="en-US" sz="2000" dirty="0" err="1">
                <a:solidFill>
                  <a:srgbClr val="000000"/>
                </a:solidFill>
              </a:rPr>
              <a:t>baie</a:t>
            </a:r>
            <a:r>
              <a:rPr lang="en-US" sz="2000" dirty="0">
                <a:solidFill>
                  <a:srgbClr val="000000"/>
                </a:solidFill>
              </a:rPr>
              <a:t> (jamais Mam’ </a:t>
            </a:r>
            <a:r>
              <a:rPr lang="en-US" sz="2000" dirty="0" err="1">
                <a:solidFill>
                  <a:srgbClr val="000000"/>
                </a:solidFill>
              </a:rPr>
              <a:t>Goudig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n’a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été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representée</a:t>
            </a:r>
            <a:r>
              <a:rPr lang="en-US" sz="2000" dirty="0">
                <a:solidFill>
                  <a:srgbClr val="000000"/>
                </a:solidFill>
              </a:rPr>
              <a:t> sur la </a:t>
            </a:r>
            <a:r>
              <a:rPr lang="en-US" sz="2000" dirty="0" err="1">
                <a:solidFill>
                  <a:srgbClr val="000000"/>
                </a:solidFill>
              </a:rPr>
              <a:t>plage</a:t>
            </a:r>
            <a:r>
              <a:rPr lang="en-US" sz="2000" dirty="0">
                <a:solidFill>
                  <a:srgbClr val="000000"/>
                </a:solidFill>
              </a:rPr>
              <a:t> de La Baule): </a:t>
            </a:r>
            <a:r>
              <a:rPr lang="en-US" sz="2000" dirty="0" err="1">
                <a:solidFill>
                  <a:srgbClr val="000000"/>
                </a:solidFill>
              </a:rPr>
              <a:t>cela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peut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susciter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l’intérêt</a:t>
            </a:r>
            <a:r>
              <a:rPr lang="en-US" sz="2000" dirty="0">
                <a:solidFill>
                  <a:srgbClr val="000000"/>
                </a:solidFill>
              </a:rPr>
              <a:t> des fans et </a:t>
            </a:r>
            <a:r>
              <a:rPr lang="en-US" sz="2000" dirty="0" err="1">
                <a:solidFill>
                  <a:srgbClr val="000000"/>
                </a:solidFill>
              </a:rPr>
              <a:t>autres</a:t>
            </a:r>
            <a:r>
              <a:rPr lang="en-US" sz="2000" dirty="0">
                <a:solidFill>
                  <a:srgbClr val="000000"/>
                </a:solidFill>
              </a:rPr>
              <a:t> amateurs de BD qui </a:t>
            </a:r>
            <a:r>
              <a:rPr lang="en-US" sz="2000" dirty="0" err="1">
                <a:solidFill>
                  <a:srgbClr val="000000"/>
                </a:solidFill>
              </a:rPr>
              <a:t>peuvent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vouloir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garder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visuel</a:t>
            </a:r>
            <a:r>
              <a:rPr lang="en-US" sz="2000" dirty="0">
                <a:solidFill>
                  <a:srgbClr val="000000"/>
                </a:solidFill>
              </a:rPr>
              <a:t> unique, et </a:t>
            </a:r>
            <a:r>
              <a:rPr lang="en-US" sz="2000" dirty="0" err="1">
                <a:solidFill>
                  <a:srgbClr val="000000"/>
                </a:solidFill>
              </a:rPr>
              <a:t>donc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consignes</a:t>
            </a:r>
            <a:r>
              <a:rPr lang="en-US" sz="2000" dirty="0">
                <a:solidFill>
                  <a:srgbClr val="000000"/>
                </a:solidFill>
              </a:rPr>
              <a:t> avec</a:t>
            </a:r>
            <a:endParaRPr lang="en-US" sz="2000" u="none" dirty="0">
              <a:solidFill>
                <a:srgbClr val="000000"/>
              </a:solidFill>
            </a:endParaRPr>
          </a:p>
          <a:p>
            <a:pPr marL="539748" lvl="1" indent="-269874" algn="l">
              <a:lnSpc>
                <a:spcPts val="3499"/>
              </a:lnSpc>
              <a:buFont typeface="Arial"/>
              <a:buChar char="•"/>
            </a:pPr>
            <a:endParaRPr lang="en-US" sz="2499" u="none" dirty="0">
              <a:solidFill>
                <a:srgbClr val="000000"/>
              </a:solidFill>
              <a:latin typeface="Rubi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235832"/>
            <a:ext cx="16257037" cy="2016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000" b="1" dirty="0">
                <a:solidFill>
                  <a:srgbClr val="000000"/>
                </a:solidFill>
              </a:rPr>
              <a:t>Objectif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err="1">
                <a:solidFill>
                  <a:srgbClr val="000000"/>
                </a:solidFill>
              </a:rPr>
              <a:t>être</a:t>
            </a:r>
            <a:r>
              <a:rPr lang="en-US" sz="2000" dirty="0">
                <a:solidFill>
                  <a:srgbClr val="000000"/>
                </a:solidFill>
              </a:rPr>
              <a:t> vu, entendu pour ensuite </a:t>
            </a:r>
            <a:r>
              <a:rPr lang="en-US" sz="2000" dirty="0" err="1">
                <a:solidFill>
                  <a:srgbClr val="000000"/>
                </a:solidFill>
              </a:rPr>
              <a:t>être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écouté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lu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juillet</a:t>
            </a:r>
            <a:r>
              <a:rPr lang="en-US" sz="2000" dirty="0">
                <a:solidFill>
                  <a:srgbClr val="000000"/>
                </a:solidFill>
              </a:rPr>
              <a:t> / </a:t>
            </a:r>
            <a:r>
              <a:rPr lang="en-US" sz="2000" dirty="0" err="1">
                <a:solidFill>
                  <a:srgbClr val="000000"/>
                </a:solidFill>
              </a:rPr>
              <a:t>août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période</a:t>
            </a:r>
            <a:r>
              <a:rPr lang="en-US" sz="2000" dirty="0">
                <a:solidFill>
                  <a:srgbClr val="000000"/>
                </a:solidFill>
              </a:rPr>
              <a:t> de pic de frequentation </a:t>
            </a:r>
          </a:p>
          <a:p>
            <a:pPr>
              <a:lnSpc>
                <a:spcPts val="3219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ts val="3219"/>
              </a:lnSpc>
            </a:pPr>
            <a:r>
              <a:rPr lang="en-US" sz="2000" b="1" u="none" dirty="0" err="1">
                <a:solidFill>
                  <a:srgbClr val="000000"/>
                </a:solidFill>
              </a:rPr>
              <a:t>Piste</a:t>
            </a:r>
            <a:r>
              <a:rPr lang="en-US" sz="2000" b="1" u="none" dirty="0">
                <a:solidFill>
                  <a:srgbClr val="000000"/>
                </a:solidFill>
              </a:rPr>
              <a:t>:</a:t>
            </a:r>
            <a:r>
              <a:rPr lang="en-US" sz="2000" u="none" dirty="0">
                <a:solidFill>
                  <a:srgbClr val="000000"/>
                </a:solidFill>
              </a:rPr>
              <a:t> </a:t>
            </a:r>
            <a:r>
              <a:rPr lang="en-US" sz="2000" u="none" dirty="0" err="1">
                <a:solidFill>
                  <a:srgbClr val="000000"/>
                </a:solidFill>
              </a:rPr>
              <a:t>Utiliser</a:t>
            </a:r>
            <a:r>
              <a:rPr lang="en-US" sz="2000" u="none" dirty="0">
                <a:solidFill>
                  <a:srgbClr val="000000"/>
                </a:solidFill>
              </a:rPr>
              <a:t> la </a:t>
            </a:r>
            <a:r>
              <a:rPr lang="en-US" sz="2000" b="1" u="none" dirty="0" err="1">
                <a:solidFill>
                  <a:srgbClr val="000000"/>
                </a:solidFill>
              </a:rPr>
              <a:t>célébrité</a:t>
            </a:r>
            <a:r>
              <a:rPr lang="en-US" sz="2000" b="1" u="none" dirty="0">
                <a:solidFill>
                  <a:srgbClr val="000000"/>
                </a:solidFill>
              </a:rPr>
              <a:t> du </a:t>
            </a:r>
            <a:r>
              <a:rPr lang="en-US" sz="2000" b="1" u="none" dirty="0" err="1">
                <a:solidFill>
                  <a:srgbClr val="000000"/>
                </a:solidFill>
              </a:rPr>
              <a:t>personnage</a:t>
            </a:r>
            <a:r>
              <a:rPr lang="en-US" sz="2000" b="1" u="none" dirty="0">
                <a:solidFill>
                  <a:srgbClr val="000000"/>
                </a:solidFill>
              </a:rPr>
              <a:t> </a:t>
            </a:r>
            <a:r>
              <a:rPr lang="en-US" sz="2000" b="1" u="none" dirty="0" err="1">
                <a:solidFill>
                  <a:srgbClr val="000000"/>
                </a:solidFill>
              </a:rPr>
              <a:t>breton</a:t>
            </a:r>
            <a:r>
              <a:rPr lang="en-US" sz="2000" b="1" u="none" dirty="0">
                <a:solidFill>
                  <a:srgbClr val="000000"/>
                </a:solidFill>
              </a:rPr>
              <a:t> de Mam’ </a:t>
            </a:r>
            <a:r>
              <a:rPr lang="en-US" sz="2000" b="1" u="none" dirty="0" err="1">
                <a:solidFill>
                  <a:srgbClr val="000000"/>
                </a:solidFill>
              </a:rPr>
              <a:t>Goudig</a:t>
            </a:r>
            <a:r>
              <a:rPr lang="en-US" sz="2000" b="1" u="none" dirty="0">
                <a:solidFill>
                  <a:srgbClr val="000000"/>
                </a:solidFill>
              </a:rPr>
              <a:t> </a:t>
            </a:r>
            <a:r>
              <a:rPr lang="en-US" sz="2000" u="none" dirty="0">
                <a:solidFill>
                  <a:srgbClr val="000000"/>
                </a:solidFill>
              </a:rPr>
              <a:t>grâce à un </a:t>
            </a:r>
            <a:r>
              <a:rPr lang="en-US" sz="2000" u="none" dirty="0" err="1">
                <a:solidFill>
                  <a:srgbClr val="000000"/>
                </a:solidFill>
              </a:rPr>
              <a:t>partenariat</a:t>
            </a:r>
            <a:r>
              <a:rPr lang="en-US" sz="2000" u="none" dirty="0">
                <a:solidFill>
                  <a:srgbClr val="000000"/>
                </a:solidFill>
              </a:rPr>
              <a:t> avec Jean Paul David et </a:t>
            </a:r>
            <a:r>
              <a:rPr lang="en-US" sz="2000" u="none" dirty="0" err="1">
                <a:solidFill>
                  <a:srgbClr val="000000"/>
                </a:solidFill>
              </a:rPr>
              <a:t>l’agence</a:t>
            </a:r>
            <a:r>
              <a:rPr lang="en-US" sz="2000" u="none" dirty="0">
                <a:solidFill>
                  <a:srgbClr val="000000"/>
                </a:solidFill>
              </a:rPr>
              <a:t> Alba, le placer pour la première </a:t>
            </a:r>
            <a:r>
              <a:rPr lang="en-US" sz="2000" u="none" dirty="0" err="1">
                <a:solidFill>
                  <a:srgbClr val="000000"/>
                </a:solidFill>
              </a:rPr>
              <a:t>fois</a:t>
            </a:r>
            <a:r>
              <a:rPr lang="en-US" sz="2000" u="none" dirty="0">
                <a:solidFill>
                  <a:srgbClr val="000000"/>
                </a:solidFill>
              </a:rPr>
              <a:t> à La Baule, </a:t>
            </a:r>
            <a:r>
              <a:rPr lang="en-US" sz="2000" b="1" u="none" dirty="0" err="1">
                <a:solidFill>
                  <a:srgbClr val="000000"/>
                </a:solidFill>
              </a:rPr>
              <a:t>jouer</a:t>
            </a:r>
            <a:r>
              <a:rPr lang="en-US" sz="2000" b="1" u="none" dirty="0">
                <a:solidFill>
                  <a:srgbClr val="000000"/>
                </a:solidFill>
              </a:rPr>
              <a:t> avec le </a:t>
            </a:r>
            <a:r>
              <a:rPr lang="en-US" sz="2000" b="1" u="none" dirty="0" err="1">
                <a:solidFill>
                  <a:srgbClr val="000000"/>
                </a:solidFill>
              </a:rPr>
              <a:t>débat</a:t>
            </a:r>
            <a:r>
              <a:rPr lang="en-US" sz="2000" b="1" u="none" dirty="0">
                <a:solidFill>
                  <a:srgbClr val="000000"/>
                </a:solidFill>
              </a:rPr>
              <a:t> sur le </a:t>
            </a:r>
            <a:r>
              <a:rPr lang="en-US" sz="2000" b="1" u="none" dirty="0" err="1">
                <a:solidFill>
                  <a:srgbClr val="000000"/>
                </a:solidFill>
              </a:rPr>
              <a:t>rattachement</a:t>
            </a:r>
            <a:r>
              <a:rPr lang="en-US" sz="2000" b="1" u="none" dirty="0">
                <a:solidFill>
                  <a:srgbClr val="000000"/>
                </a:solidFill>
              </a:rPr>
              <a:t> à la Bretagne </a:t>
            </a:r>
            <a:r>
              <a:rPr lang="en-US" sz="2000" u="none" dirty="0">
                <a:solidFill>
                  <a:srgbClr val="000000"/>
                </a:solidFill>
              </a:rPr>
              <a:t>pour </a:t>
            </a:r>
            <a:r>
              <a:rPr lang="en-US" sz="2000" u="none" dirty="0" err="1">
                <a:solidFill>
                  <a:srgbClr val="000000"/>
                </a:solidFill>
              </a:rPr>
              <a:t>interpeller</a:t>
            </a:r>
            <a:r>
              <a:rPr lang="en-US" sz="2000" dirty="0">
                <a:solidFill>
                  <a:srgbClr val="000000"/>
                </a:solidFill>
              </a:rPr>
              <a:t> les habitants de </a:t>
            </a:r>
            <a:r>
              <a:rPr lang="en-US" sz="2000" dirty="0" err="1">
                <a:solidFill>
                  <a:srgbClr val="000000"/>
                </a:solidFill>
              </a:rPr>
              <a:t>l’agglo</a:t>
            </a:r>
            <a:r>
              <a:rPr lang="en-US" sz="2000" dirty="0">
                <a:solidFill>
                  <a:srgbClr val="000000"/>
                </a:solidFill>
              </a:rPr>
              <a:t>, les </a:t>
            </a:r>
            <a:r>
              <a:rPr lang="en-US" sz="2000" dirty="0" err="1">
                <a:solidFill>
                  <a:srgbClr val="000000"/>
                </a:solidFill>
              </a:rPr>
              <a:t>résidents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secondaires</a:t>
            </a:r>
            <a:r>
              <a:rPr lang="en-US" sz="2000" dirty="0">
                <a:solidFill>
                  <a:srgbClr val="000000"/>
                </a:solidFill>
              </a:rPr>
              <a:t>, et les </a:t>
            </a:r>
            <a:r>
              <a:rPr lang="en-US" sz="2000" dirty="0" err="1">
                <a:solidFill>
                  <a:srgbClr val="000000"/>
                </a:solidFill>
              </a:rPr>
              <a:t>touristes</a:t>
            </a:r>
            <a:r>
              <a:rPr lang="en-US" sz="2000" dirty="0">
                <a:solidFill>
                  <a:srgbClr val="000000"/>
                </a:solidFill>
              </a:rPr>
              <a:t> sur le fait de respecter </a:t>
            </a:r>
            <a:r>
              <a:rPr lang="en-US" sz="2000" dirty="0" err="1">
                <a:solidFill>
                  <a:srgbClr val="000000"/>
                </a:solidFill>
              </a:rPr>
              <a:t>ce</a:t>
            </a:r>
            <a:r>
              <a:rPr lang="en-US" sz="2000" dirty="0">
                <a:solidFill>
                  <a:srgbClr val="000000"/>
                </a:solidFill>
              </a:rPr>
              <a:t> que </a:t>
            </a:r>
            <a:r>
              <a:rPr lang="en-US" sz="2000" dirty="0" err="1">
                <a:solidFill>
                  <a:srgbClr val="000000"/>
                </a:solidFill>
              </a:rPr>
              <a:t>demande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notre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leur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meR</a:t>
            </a:r>
            <a:r>
              <a:rPr lang="en-US" sz="2000" dirty="0">
                <a:solidFill>
                  <a:srgbClr val="000000"/>
                </a:solidFill>
              </a:rPr>
              <a:t>(e)</a:t>
            </a:r>
            <a:endParaRPr lang="en-US" sz="2000" u="none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8355" y="5692692"/>
            <a:ext cx="2954821" cy="44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Rubik Semi-Bold"/>
              </a:rPr>
              <a:t>AXES CHOISIS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62025"/>
            <a:ext cx="12734870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50"/>
              </a:lnSpc>
            </a:pP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Réponses</a:t>
            </a:r>
            <a:r>
              <a:rPr lang="en-US" sz="7500" dirty="0">
                <a:solidFill>
                  <a:srgbClr val="000000"/>
                </a:solidFill>
                <a:latin typeface="Nourd Bold"/>
              </a:rPr>
              <a:t> </a:t>
            </a: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créatives</a:t>
            </a:r>
            <a:endParaRPr lang="en-US" sz="75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11" name="bg object 16">
            <a:extLst>
              <a:ext uri="{FF2B5EF4-FFF2-40B4-BE49-F238E27FC236}">
                <a16:creationId xmlns:a16="http://schemas.microsoft.com/office/drawing/2014/main" id="{8011AB44-61BE-CE7A-C644-6C0DAFE694D6}"/>
              </a:ext>
            </a:extLst>
          </p:cNvPr>
          <p:cNvSpPr/>
          <p:nvPr/>
        </p:nvSpPr>
        <p:spPr>
          <a:xfrm>
            <a:off x="0" y="0"/>
            <a:ext cx="628650" cy="11308715"/>
          </a:xfrm>
          <a:custGeom>
            <a:avLst/>
            <a:gdLst/>
            <a:ahLst/>
            <a:cxnLst/>
            <a:rect l="l" t="t" r="r" b="b"/>
            <a:pathLst>
              <a:path w="628650" h="11308715">
                <a:moveTo>
                  <a:pt x="628253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" y="11308556"/>
                </a:lnTo>
                <a:lnTo>
                  <a:pt x="628253" y="0"/>
                </a:lnTo>
                <a:close/>
              </a:path>
            </a:pathLst>
          </a:custGeom>
          <a:solidFill>
            <a:srgbClr val="7F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17">
            <a:extLst>
              <a:ext uri="{FF2B5EF4-FFF2-40B4-BE49-F238E27FC236}">
                <a16:creationId xmlns:a16="http://schemas.microsoft.com/office/drawing/2014/main" id="{27D97663-BCF8-7456-CD82-9462C6A08565}"/>
              </a:ext>
            </a:extLst>
          </p:cNvPr>
          <p:cNvSpPr/>
          <p:nvPr/>
        </p:nvSpPr>
        <p:spPr>
          <a:xfrm>
            <a:off x="14630400" y="9105900"/>
            <a:ext cx="3345482" cy="79836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96FA59-DB1B-32B2-9E29-BFD541870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20" t="3508" b="52221"/>
          <a:stretch/>
        </p:blipFill>
        <p:spPr bwMode="auto">
          <a:xfrm>
            <a:off x="12421450" y="309990"/>
            <a:ext cx="5125707" cy="333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8">
            <a:extLst>
              <a:ext uri="{FF2B5EF4-FFF2-40B4-BE49-F238E27FC236}">
                <a16:creationId xmlns:a16="http://schemas.microsoft.com/office/drawing/2014/main" id="{A8B3D5ED-B4D6-0A7C-7D92-967FD5DB54CE}"/>
              </a:ext>
            </a:extLst>
          </p:cNvPr>
          <p:cNvSpPr/>
          <p:nvPr/>
        </p:nvSpPr>
        <p:spPr>
          <a:xfrm rot="21418188" flipH="1">
            <a:off x="15400346" y="6583063"/>
            <a:ext cx="873153" cy="1144589"/>
          </a:xfrm>
          <a:custGeom>
            <a:avLst/>
            <a:gdLst/>
            <a:ahLst/>
            <a:cxnLst/>
            <a:rect l="l" t="t" r="r" b="b"/>
            <a:pathLst>
              <a:path w="838349" h="929621">
                <a:moveTo>
                  <a:pt x="0" y="0"/>
                </a:moveTo>
                <a:lnTo>
                  <a:pt x="838349" y="0"/>
                </a:lnTo>
                <a:lnTo>
                  <a:pt x="838349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3731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28700" y="641588"/>
            <a:ext cx="16497300" cy="1127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6000" dirty="0">
                <a:solidFill>
                  <a:srgbClr val="000000"/>
                </a:solidFill>
                <a:latin typeface="Nourd Bold"/>
              </a:rPr>
              <a:t>Une rencontre </a:t>
            </a:r>
          </a:p>
        </p:txBody>
      </p:sp>
      <p:sp>
        <p:nvSpPr>
          <p:cNvPr id="11" name="bg object 16">
            <a:extLst>
              <a:ext uri="{FF2B5EF4-FFF2-40B4-BE49-F238E27FC236}">
                <a16:creationId xmlns:a16="http://schemas.microsoft.com/office/drawing/2014/main" id="{8011AB44-61BE-CE7A-C644-6C0DAFE694D6}"/>
              </a:ext>
            </a:extLst>
          </p:cNvPr>
          <p:cNvSpPr/>
          <p:nvPr/>
        </p:nvSpPr>
        <p:spPr>
          <a:xfrm>
            <a:off x="0" y="0"/>
            <a:ext cx="628650" cy="11308715"/>
          </a:xfrm>
          <a:custGeom>
            <a:avLst/>
            <a:gdLst/>
            <a:ahLst/>
            <a:cxnLst/>
            <a:rect l="l" t="t" r="r" b="b"/>
            <a:pathLst>
              <a:path w="628650" h="11308715">
                <a:moveTo>
                  <a:pt x="628253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" y="11308556"/>
                </a:lnTo>
                <a:lnTo>
                  <a:pt x="628253" y="0"/>
                </a:lnTo>
                <a:close/>
              </a:path>
            </a:pathLst>
          </a:custGeom>
          <a:solidFill>
            <a:srgbClr val="7F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CC9C07B-C554-C6F9-A8D4-B586CEDBA1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82" y="3543300"/>
            <a:ext cx="3344449" cy="4953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57FBDDE-7DC5-DB6D-4115-6B19EEACDF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4" y="4152900"/>
            <a:ext cx="5687608" cy="3757440"/>
          </a:xfrm>
          <a:prstGeom prst="rect">
            <a:avLst/>
          </a:prstGeom>
        </p:spPr>
      </p:pic>
      <p:sp>
        <p:nvSpPr>
          <p:cNvPr id="14" name="Freeform 7">
            <a:extLst>
              <a:ext uri="{FF2B5EF4-FFF2-40B4-BE49-F238E27FC236}">
                <a16:creationId xmlns:a16="http://schemas.microsoft.com/office/drawing/2014/main" id="{5ED449A2-0011-DD72-73C4-DA6F37A51B9A}"/>
              </a:ext>
            </a:extLst>
          </p:cNvPr>
          <p:cNvSpPr/>
          <p:nvPr/>
        </p:nvSpPr>
        <p:spPr>
          <a:xfrm rot="15402846">
            <a:off x="10495465" y="5523500"/>
            <a:ext cx="726795" cy="1316741"/>
          </a:xfrm>
          <a:custGeom>
            <a:avLst/>
            <a:gdLst/>
            <a:ahLst/>
            <a:cxnLst/>
            <a:rect l="l" t="t" r="r" b="b"/>
            <a:pathLst>
              <a:path w="726795" h="929621">
                <a:moveTo>
                  <a:pt x="0" y="0"/>
                </a:moveTo>
                <a:lnTo>
                  <a:pt x="726795" y="0"/>
                </a:lnTo>
                <a:lnTo>
                  <a:pt x="726795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9505098-5DEC-6825-DB0D-911D8AC6F8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3695700"/>
            <a:ext cx="6057900" cy="4543425"/>
          </a:xfrm>
          <a:prstGeom prst="rect">
            <a:avLst/>
          </a:prstGeom>
        </p:spPr>
      </p:pic>
      <p:sp>
        <p:nvSpPr>
          <p:cNvPr id="23" name="bg object 17">
            <a:extLst>
              <a:ext uri="{FF2B5EF4-FFF2-40B4-BE49-F238E27FC236}">
                <a16:creationId xmlns:a16="http://schemas.microsoft.com/office/drawing/2014/main" id="{FED9AD42-6CF2-13FD-5177-CDB247419576}"/>
              </a:ext>
            </a:extLst>
          </p:cNvPr>
          <p:cNvSpPr/>
          <p:nvPr/>
        </p:nvSpPr>
        <p:spPr>
          <a:xfrm>
            <a:off x="14630400" y="9105900"/>
            <a:ext cx="3345482" cy="79836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29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28700" y="380403"/>
            <a:ext cx="12734870" cy="112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50"/>
              </a:lnSpc>
            </a:pPr>
            <a:r>
              <a:rPr lang="en-US" sz="6000" dirty="0">
                <a:solidFill>
                  <a:srgbClr val="000000"/>
                </a:solidFill>
                <a:latin typeface="Nourd Bold"/>
              </a:rPr>
              <a:t>Le chemin du </a:t>
            </a:r>
            <a:r>
              <a:rPr lang="en-US" sz="6000" dirty="0" err="1">
                <a:solidFill>
                  <a:srgbClr val="000000"/>
                </a:solidFill>
                <a:latin typeface="Nourd Bold"/>
              </a:rPr>
              <a:t>lecteur</a:t>
            </a:r>
            <a:endParaRPr lang="en-US" sz="60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11" name="bg object 16">
            <a:extLst>
              <a:ext uri="{FF2B5EF4-FFF2-40B4-BE49-F238E27FC236}">
                <a16:creationId xmlns:a16="http://schemas.microsoft.com/office/drawing/2014/main" id="{8011AB44-61BE-CE7A-C644-6C0DAFE694D6}"/>
              </a:ext>
            </a:extLst>
          </p:cNvPr>
          <p:cNvSpPr/>
          <p:nvPr/>
        </p:nvSpPr>
        <p:spPr>
          <a:xfrm>
            <a:off x="0" y="0"/>
            <a:ext cx="628650" cy="11308715"/>
          </a:xfrm>
          <a:custGeom>
            <a:avLst/>
            <a:gdLst/>
            <a:ahLst/>
            <a:cxnLst/>
            <a:rect l="l" t="t" r="r" b="b"/>
            <a:pathLst>
              <a:path w="628650" h="11308715">
                <a:moveTo>
                  <a:pt x="628253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" y="11308556"/>
                </a:lnTo>
                <a:lnTo>
                  <a:pt x="628253" y="0"/>
                </a:lnTo>
                <a:close/>
              </a:path>
            </a:pathLst>
          </a:custGeom>
          <a:solidFill>
            <a:srgbClr val="7F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17">
            <a:extLst>
              <a:ext uri="{FF2B5EF4-FFF2-40B4-BE49-F238E27FC236}">
                <a16:creationId xmlns:a16="http://schemas.microsoft.com/office/drawing/2014/main" id="{27D97663-BCF8-7456-CD82-9462C6A08565}"/>
              </a:ext>
            </a:extLst>
          </p:cNvPr>
          <p:cNvSpPr/>
          <p:nvPr/>
        </p:nvSpPr>
        <p:spPr>
          <a:xfrm>
            <a:off x="14630400" y="9105900"/>
            <a:ext cx="3345482" cy="79836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A8B3D5ED-B4D6-0A7C-7D92-967FD5DB54CE}"/>
              </a:ext>
            </a:extLst>
          </p:cNvPr>
          <p:cNvSpPr/>
          <p:nvPr/>
        </p:nvSpPr>
        <p:spPr>
          <a:xfrm rot="21418188" flipH="1">
            <a:off x="15400346" y="6583063"/>
            <a:ext cx="873153" cy="1144589"/>
          </a:xfrm>
          <a:custGeom>
            <a:avLst/>
            <a:gdLst/>
            <a:ahLst/>
            <a:cxnLst/>
            <a:rect l="l" t="t" r="r" b="b"/>
            <a:pathLst>
              <a:path w="838349" h="929621">
                <a:moveTo>
                  <a:pt x="0" y="0"/>
                </a:moveTo>
                <a:lnTo>
                  <a:pt x="838349" y="0"/>
                </a:lnTo>
                <a:lnTo>
                  <a:pt x="838349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" name="Image 1" descr="Une image contenant texte, habits, personne, affiche&#10;&#10;Description générée automatiquement">
            <a:extLst>
              <a:ext uri="{FF2B5EF4-FFF2-40B4-BE49-F238E27FC236}">
                <a16:creationId xmlns:a16="http://schemas.microsoft.com/office/drawing/2014/main" id="{C0B40443-DFAA-E2DE-6BB4-340024B1D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856547"/>
            <a:ext cx="11438420" cy="8676163"/>
          </a:xfrm>
          <a:prstGeom prst="rect">
            <a:avLst/>
          </a:prstGeom>
        </p:spPr>
      </p:pic>
      <p:sp>
        <p:nvSpPr>
          <p:cNvPr id="3" name="Freeform 9">
            <a:extLst>
              <a:ext uri="{FF2B5EF4-FFF2-40B4-BE49-F238E27FC236}">
                <a16:creationId xmlns:a16="http://schemas.microsoft.com/office/drawing/2014/main" id="{24462FDB-0D9E-2346-EDBF-41CB7B29A313}"/>
              </a:ext>
            </a:extLst>
          </p:cNvPr>
          <p:cNvSpPr/>
          <p:nvPr/>
        </p:nvSpPr>
        <p:spPr>
          <a:xfrm rot="2197932">
            <a:off x="5609791" y="2016240"/>
            <a:ext cx="2497158" cy="1495641"/>
          </a:xfrm>
          <a:custGeom>
            <a:avLst/>
            <a:gdLst/>
            <a:ahLst/>
            <a:cxnLst/>
            <a:rect l="l" t="t" r="r" b="b"/>
            <a:pathLst>
              <a:path w="1054210" h="929621">
                <a:moveTo>
                  <a:pt x="0" y="0"/>
                </a:moveTo>
                <a:lnTo>
                  <a:pt x="1054209" y="0"/>
                </a:lnTo>
                <a:lnTo>
                  <a:pt x="1054209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DB1AA54F-06C0-4FDD-1495-4645D7349B68}"/>
              </a:ext>
            </a:extLst>
          </p:cNvPr>
          <p:cNvSpPr txBox="1"/>
          <p:nvPr/>
        </p:nvSpPr>
        <p:spPr>
          <a:xfrm>
            <a:off x="1090567" y="9298051"/>
            <a:ext cx="16257037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4000" b="1" dirty="0">
                <a:solidFill>
                  <a:srgbClr val="000000"/>
                </a:solidFill>
              </a:rPr>
              <a:t>1 /  </a:t>
            </a:r>
            <a:r>
              <a:rPr lang="en-US" sz="2000" dirty="0">
                <a:solidFill>
                  <a:srgbClr val="000000"/>
                </a:solidFill>
              </a:rPr>
              <a:t>Le </a:t>
            </a:r>
            <a:r>
              <a:rPr lang="en-US" sz="2000" dirty="0" err="1">
                <a:solidFill>
                  <a:srgbClr val="000000"/>
                </a:solidFill>
              </a:rPr>
              <a:t>personnage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connu</a:t>
            </a:r>
            <a:r>
              <a:rPr lang="en-US" sz="2000" dirty="0">
                <a:solidFill>
                  <a:srgbClr val="000000"/>
                </a:solidFill>
              </a:rPr>
              <a:t>, il </a:t>
            </a:r>
            <a:r>
              <a:rPr lang="en-US" sz="2000" dirty="0" err="1">
                <a:solidFill>
                  <a:srgbClr val="000000"/>
                </a:solidFill>
              </a:rPr>
              <a:t>m’interpelle</a:t>
            </a:r>
            <a:endParaRPr lang="en-US" sz="2000" u="none" dirty="0">
              <a:solidFill>
                <a:srgbClr val="000000"/>
              </a:solidFill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AEB6484-AD54-48C4-647A-19C6C229F40E}"/>
              </a:ext>
            </a:extLst>
          </p:cNvPr>
          <p:cNvSpPr/>
          <p:nvPr/>
        </p:nvSpPr>
        <p:spPr>
          <a:xfrm rot="1487277">
            <a:off x="6625120" y="7275404"/>
            <a:ext cx="2628355" cy="2963332"/>
          </a:xfrm>
          <a:custGeom>
            <a:avLst/>
            <a:gdLst/>
            <a:ahLst/>
            <a:cxnLst/>
            <a:rect l="l" t="t" r="r" b="b"/>
            <a:pathLst>
              <a:path w="1054210" h="929621">
                <a:moveTo>
                  <a:pt x="0" y="0"/>
                </a:moveTo>
                <a:lnTo>
                  <a:pt x="1054209" y="0"/>
                </a:lnTo>
                <a:lnTo>
                  <a:pt x="1054209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E63E029-9C80-2353-0C1C-67380F847F31}"/>
              </a:ext>
            </a:extLst>
          </p:cNvPr>
          <p:cNvSpPr txBox="1"/>
          <p:nvPr/>
        </p:nvSpPr>
        <p:spPr>
          <a:xfrm>
            <a:off x="2006424" y="2339040"/>
            <a:ext cx="16257037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4000" b="1" dirty="0">
                <a:solidFill>
                  <a:srgbClr val="000000"/>
                </a:solidFill>
              </a:rPr>
              <a:t>2/  </a:t>
            </a:r>
            <a:r>
              <a:rPr lang="en-US" sz="2000" dirty="0">
                <a:solidFill>
                  <a:srgbClr val="000000"/>
                </a:solidFill>
              </a:rPr>
              <a:t>Le slogan me </a:t>
            </a:r>
            <a:r>
              <a:rPr lang="en-US" sz="2000" dirty="0" err="1">
                <a:solidFill>
                  <a:srgbClr val="000000"/>
                </a:solidFill>
              </a:rPr>
              <a:t>questionne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US" sz="2000" u="none" dirty="0">
              <a:solidFill>
                <a:srgbClr val="000000"/>
              </a:solidFill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9B27E82-2D6E-0924-0297-0F76412114E3}"/>
              </a:ext>
            </a:extLst>
          </p:cNvPr>
          <p:cNvSpPr/>
          <p:nvPr/>
        </p:nvSpPr>
        <p:spPr>
          <a:xfrm rot="927097">
            <a:off x="5288030" y="4050610"/>
            <a:ext cx="2497158" cy="1495641"/>
          </a:xfrm>
          <a:custGeom>
            <a:avLst/>
            <a:gdLst/>
            <a:ahLst/>
            <a:cxnLst/>
            <a:rect l="l" t="t" r="r" b="b"/>
            <a:pathLst>
              <a:path w="1054210" h="929621">
                <a:moveTo>
                  <a:pt x="0" y="0"/>
                </a:moveTo>
                <a:lnTo>
                  <a:pt x="1054209" y="0"/>
                </a:lnTo>
                <a:lnTo>
                  <a:pt x="1054209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3B9E84B0-73CD-5B81-8498-F424E4BA2913}"/>
              </a:ext>
            </a:extLst>
          </p:cNvPr>
          <p:cNvSpPr txBox="1"/>
          <p:nvPr/>
        </p:nvSpPr>
        <p:spPr>
          <a:xfrm>
            <a:off x="1391504" y="4694801"/>
            <a:ext cx="3653976" cy="1196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4000" b="1" dirty="0">
                <a:solidFill>
                  <a:srgbClr val="000000"/>
                </a:solidFill>
              </a:rPr>
              <a:t>3/  </a:t>
            </a:r>
            <a:r>
              <a:rPr lang="en-US" sz="2000" dirty="0">
                <a:solidFill>
                  <a:srgbClr val="000000"/>
                </a:solidFill>
              </a:rPr>
              <a:t>Je </a:t>
            </a:r>
            <a:r>
              <a:rPr lang="en-US" sz="2000" dirty="0" err="1">
                <a:solidFill>
                  <a:srgbClr val="000000"/>
                </a:solidFill>
              </a:rPr>
              <a:t>reconnais</a:t>
            </a:r>
            <a:r>
              <a:rPr lang="en-US" sz="2000" dirty="0">
                <a:solidFill>
                  <a:srgbClr val="000000"/>
                </a:solidFill>
              </a:rPr>
              <a:t> La Baule et je commence à </a:t>
            </a:r>
            <a:r>
              <a:rPr lang="en-US" sz="2000" dirty="0" err="1">
                <a:solidFill>
                  <a:srgbClr val="000000"/>
                </a:solidFill>
              </a:rPr>
              <a:t>saisir</a:t>
            </a:r>
            <a:r>
              <a:rPr lang="en-US" sz="2000" dirty="0">
                <a:solidFill>
                  <a:srgbClr val="000000"/>
                </a:solidFill>
              </a:rPr>
              <a:t> la question sur la Bretagne </a:t>
            </a:r>
            <a:endParaRPr lang="en-US" sz="2000" u="none" dirty="0">
              <a:solidFill>
                <a:srgbClr val="000000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E352E498-E78C-1AF5-59DA-458E5868BA23}"/>
              </a:ext>
            </a:extLst>
          </p:cNvPr>
          <p:cNvSpPr/>
          <p:nvPr/>
        </p:nvSpPr>
        <p:spPr>
          <a:xfrm rot="927097">
            <a:off x="4966102" y="6185521"/>
            <a:ext cx="2741670" cy="1350821"/>
          </a:xfrm>
          <a:custGeom>
            <a:avLst/>
            <a:gdLst/>
            <a:ahLst/>
            <a:cxnLst/>
            <a:rect l="l" t="t" r="r" b="b"/>
            <a:pathLst>
              <a:path w="1054210" h="929621">
                <a:moveTo>
                  <a:pt x="0" y="0"/>
                </a:moveTo>
                <a:lnTo>
                  <a:pt x="1054209" y="0"/>
                </a:lnTo>
                <a:lnTo>
                  <a:pt x="1054209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40F101B3-4760-B6E9-B6F5-3921BC7F4122}"/>
              </a:ext>
            </a:extLst>
          </p:cNvPr>
          <p:cNvSpPr txBox="1"/>
          <p:nvPr/>
        </p:nvSpPr>
        <p:spPr>
          <a:xfrm>
            <a:off x="1028700" y="6748323"/>
            <a:ext cx="3653976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4000" b="1" dirty="0">
                <a:solidFill>
                  <a:srgbClr val="000000"/>
                </a:solidFill>
              </a:rPr>
              <a:t>4/  </a:t>
            </a:r>
            <a:r>
              <a:rPr lang="en-US" sz="2000" dirty="0">
                <a:solidFill>
                  <a:srgbClr val="000000"/>
                </a:solidFill>
              </a:rPr>
              <a:t>Je </a:t>
            </a:r>
            <a:r>
              <a:rPr lang="en-US" sz="2000" dirty="0" err="1">
                <a:solidFill>
                  <a:srgbClr val="000000"/>
                </a:solidFill>
              </a:rPr>
              <a:t>comprends</a:t>
            </a:r>
            <a:r>
              <a:rPr lang="en-US" sz="2000" dirty="0">
                <a:solidFill>
                  <a:srgbClr val="000000"/>
                </a:solidFill>
              </a:rPr>
              <a:t> les </a:t>
            </a:r>
            <a:r>
              <a:rPr lang="en-US" sz="2000" dirty="0" err="1">
                <a:solidFill>
                  <a:srgbClr val="000000"/>
                </a:solidFill>
              </a:rPr>
              <a:t>références</a:t>
            </a:r>
            <a:r>
              <a:rPr lang="en-US" sz="2000" dirty="0">
                <a:solidFill>
                  <a:srgbClr val="000000"/>
                </a:solidFill>
              </a:rPr>
              <a:t> aux communes du </a:t>
            </a:r>
            <a:r>
              <a:rPr lang="en-US" sz="2000" dirty="0" err="1">
                <a:solidFill>
                  <a:srgbClr val="000000"/>
                </a:solidFill>
              </a:rPr>
              <a:t>territoire</a:t>
            </a:r>
            <a:endParaRPr lang="en-US" sz="2000" u="none" dirty="0">
              <a:solidFill>
                <a:srgbClr val="000000"/>
              </a:solidFill>
            </a:endParaRP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A8B1791A-24C2-90D5-7E89-220F2156AA88}"/>
              </a:ext>
            </a:extLst>
          </p:cNvPr>
          <p:cNvSpPr/>
          <p:nvPr/>
        </p:nvSpPr>
        <p:spPr>
          <a:xfrm rot="9338263">
            <a:off x="11113467" y="1548176"/>
            <a:ext cx="2033110" cy="4249668"/>
          </a:xfrm>
          <a:custGeom>
            <a:avLst/>
            <a:gdLst/>
            <a:ahLst/>
            <a:cxnLst/>
            <a:rect l="l" t="t" r="r" b="b"/>
            <a:pathLst>
              <a:path w="1054210" h="929621">
                <a:moveTo>
                  <a:pt x="0" y="0"/>
                </a:moveTo>
                <a:lnTo>
                  <a:pt x="1054209" y="0"/>
                </a:lnTo>
                <a:lnTo>
                  <a:pt x="1054209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C2C56FAD-3AAE-C2AD-685D-61C8CCE6ED86}"/>
              </a:ext>
            </a:extLst>
          </p:cNvPr>
          <p:cNvSpPr txBox="1"/>
          <p:nvPr/>
        </p:nvSpPr>
        <p:spPr>
          <a:xfrm>
            <a:off x="10866547" y="417527"/>
            <a:ext cx="3353103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4000" b="1" dirty="0">
                <a:solidFill>
                  <a:srgbClr val="000000"/>
                </a:solidFill>
              </a:rPr>
              <a:t>5/  </a:t>
            </a:r>
            <a:r>
              <a:rPr lang="en-US" sz="2000" dirty="0">
                <a:solidFill>
                  <a:srgbClr val="000000"/>
                </a:solidFill>
              </a:rPr>
              <a:t>je ne </a:t>
            </a:r>
            <a:r>
              <a:rPr lang="en-US" sz="2000" dirty="0" err="1">
                <a:solidFill>
                  <a:srgbClr val="000000"/>
                </a:solidFill>
              </a:rPr>
              <a:t>comprends</a:t>
            </a:r>
            <a:r>
              <a:rPr lang="en-US" sz="2000" dirty="0">
                <a:solidFill>
                  <a:srgbClr val="000000"/>
                </a:solidFill>
              </a:rPr>
              <a:t> pas la </a:t>
            </a:r>
            <a:r>
              <a:rPr lang="en-US" sz="2000" dirty="0" err="1">
                <a:solidFill>
                  <a:srgbClr val="000000"/>
                </a:solidFill>
              </a:rPr>
              <a:t>référence</a:t>
            </a:r>
            <a:r>
              <a:rPr lang="en-US" sz="2000" dirty="0">
                <a:solidFill>
                  <a:srgbClr val="000000"/>
                </a:solidFill>
              </a:rPr>
              <a:t> à </a:t>
            </a:r>
            <a:r>
              <a:rPr lang="en-US" sz="2000" dirty="0" err="1">
                <a:solidFill>
                  <a:srgbClr val="000000"/>
                </a:solidFill>
              </a:rPr>
              <a:t>cette</a:t>
            </a:r>
            <a:r>
              <a:rPr lang="en-US" sz="2000" dirty="0">
                <a:solidFill>
                  <a:srgbClr val="000000"/>
                </a:solidFill>
              </a:rPr>
              <a:t> table de </a:t>
            </a:r>
            <a:r>
              <a:rPr lang="en-US" sz="2000" dirty="0" err="1">
                <a:solidFill>
                  <a:srgbClr val="000000"/>
                </a:solidFill>
              </a:rPr>
              <a:t>lois</a:t>
            </a:r>
            <a:r>
              <a:rPr lang="en-US" sz="2000" dirty="0">
                <a:solidFill>
                  <a:srgbClr val="000000"/>
                </a:solidFill>
              </a:rPr>
              <a:t>…</a:t>
            </a:r>
            <a:endParaRPr lang="en-US" sz="2000" u="none" dirty="0">
              <a:solidFill>
                <a:srgbClr val="000000"/>
              </a:solidFill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8E227B2-0D4C-B99C-4D47-0A4B877875D7}"/>
              </a:ext>
            </a:extLst>
          </p:cNvPr>
          <p:cNvSpPr/>
          <p:nvPr/>
        </p:nvSpPr>
        <p:spPr>
          <a:xfrm rot="9338263">
            <a:off x="16775999" y="1111399"/>
            <a:ext cx="1143211" cy="1845001"/>
          </a:xfrm>
          <a:custGeom>
            <a:avLst/>
            <a:gdLst/>
            <a:ahLst/>
            <a:cxnLst/>
            <a:rect l="l" t="t" r="r" b="b"/>
            <a:pathLst>
              <a:path w="1054210" h="929621">
                <a:moveTo>
                  <a:pt x="0" y="0"/>
                </a:moveTo>
                <a:lnTo>
                  <a:pt x="1054209" y="0"/>
                </a:lnTo>
                <a:lnTo>
                  <a:pt x="1054209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3EA20101-F3A0-CB69-3A20-9D0B2296DF63}"/>
              </a:ext>
            </a:extLst>
          </p:cNvPr>
          <p:cNvSpPr txBox="1"/>
          <p:nvPr/>
        </p:nvSpPr>
        <p:spPr>
          <a:xfrm>
            <a:off x="15048199" y="418479"/>
            <a:ext cx="3162549" cy="44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4000" b="1" dirty="0">
                <a:solidFill>
                  <a:srgbClr val="000000"/>
                </a:solidFill>
              </a:rPr>
              <a:t>6/  </a:t>
            </a:r>
            <a:r>
              <a:rPr lang="en-US" sz="2000" dirty="0">
                <a:solidFill>
                  <a:srgbClr val="000000"/>
                </a:solidFill>
              </a:rPr>
              <a:t>… que je </a:t>
            </a:r>
            <a:r>
              <a:rPr lang="en-US" sz="2000" dirty="0" err="1">
                <a:solidFill>
                  <a:srgbClr val="000000"/>
                </a:solidFill>
              </a:rPr>
              <a:t>finis</a:t>
            </a:r>
            <a:r>
              <a:rPr lang="en-US" sz="2000" dirty="0">
                <a:solidFill>
                  <a:srgbClr val="000000"/>
                </a:solidFill>
              </a:rPr>
              <a:t> par </a:t>
            </a:r>
            <a:r>
              <a:rPr lang="en-US" sz="2000" dirty="0" err="1">
                <a:solidFill>
                  <a:srgbClr val="000000"/>
                </a:solidFill>
              </a:rPr>
              <a:t>saisir</a:t>
            </a:r>
            <a:r>
              <a:rPr lang="en-US" sz="2000" dirty="0">
                <a:solidFill>
                  <a:srgbClr val="000000"/>
                </a:solidFill>
              </a:rPr>
              <a:t>! </a:t>
            </a:r>
            <a:endParaRPr lang="en-US" sz="20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1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705716" y="4813943"/>
            <a:ext cx="5907946" cy="1087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400" b="1" u="none" dirty="0">
                <a:solidFill>
                  <a:srgbClr val="000000"/>
                </a:solidFill>
              </a:rPr>
              <a:t>Instagram et Facebook </a:t>
            </a:r>
            <a:r>
              <a:rPr lang="en-US" sz="2400" u="none" dirty="0">
                <a:solidFill>
                  <a:srgbClr val="000000"/>
                </a:solidFill>
              </a:rPr>
              <a:t>tout </a:t>
            </a:r>
            <a:r>
              <a:rPr lang="en-US" sz="2400" u="none" dirty="0" err="1">
                <a:solidFill>
                  <a:srgbClr val="000000"/>
                </a:solidFill>
              </a:rPr>
              <a:t>l’été</a:t>
            </a:r>
            <a:r>
              <a:rPr lang="en-US" sz="2400" u="none" dirty="0">
                <a:solidFill>
                  <a:srgbClr val="000000"/>
                </a:solidFill>
              </a:rPr>
              <a:t>: stories, posts, post </a:t>
            </a:r>
            <a:r>
              <a:rPr lang="en-US" sz="2400" u="none" dirty="0" err="1">
                <a:solidFill>
                  <a:srgbClr val="000000"/>
                </a:solidFill>
              </a:rPr>
              <a:t>sponsorisé</a:t>
            </a:r>
            <a:endParaRPr lang="en-US" sz="2400" u="none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41089" y="1807171"/>
            <a:ext cx="8851511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</a:pPr>
            <a:r>
              <a:rPr lang="en-US" sz="7500" u="none" dirty="0">
                <a:solidFill>
                  <a:srgbClr val="000000"/>
                </a:solidFill>
                <a:latin typeface="Nourd Bold"/>
              </a:rPr>
              <a:t>Plan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75691" y="4921916"/>
            <a:ext cx="5907946" cy="51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400" b="1" u="none" dirty="0">
                <a:solidFill>
                  <a:srgbClr val="000000"/>
                </a:solidFill>
              </a:rPr>
              <a:t>Communiqué de </a:t>
            </a:r>
            <a:r>
              <a:rPr lang="en-US" sz="2400" b="1" u="none" dirty="0" err="1">
                <a:solidFill>
                  <a:srgbClr val="000000"/>
                </a:solidFill>
              </a:rPr>
              <a:t>presse</a:t>
            </a:r>
            <a:r>
              <a:rPr lang="en-US" sz="2400" b="1" u="none" dirty="0">
                <a:solidFill>
                  <a:srgbClr val="000000"/>
                </a:solidFill>
              </a:rPr>
              <a:t> et interviews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41854" y="6553550"/>
            <a:ext cx="5907946" cy="510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400" b="1" u="none" dirty="0" err="1">
                <a:solidFill>
                  <a:srgbClr val="000000"/>
                </a:solidFill>
              </a:rPr>
              <a:t>Affichage</a:t>
            </a:r>
            <a:r>
              <a:rPr lang="en-US" sz="2400" u="none" dirty="0">
                <a:solidFill>
                  <a:srgbClr val="000000"/>
                </a:solidFill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</a:rPr>
              <a:t>voie</a:t>
            </a:r>
            <a:r>
              <a:rPr lang="en-US" sz="2400" u="none" dirty="0">
                <a:solidFill>
                  <a:srgbClr val="000000"/>
                </a:solidFill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</a:rPr>
              <a:t>publique</a:t>
            </a:r>
            <a:endParaRPr lang="en-US" sz="2400" u="none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05716" y="6300770"/>
            <a:ext cx="6524009" cy="1668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400" b="1" u="none" dirty="0" err="1">
                <a:solidFill>
                  <a:srgbClr val="000000"/>
                </a:solidFill>
              </a:rPr>
              <a:t>Achats</a:t>
            </a:r>
            <a:r>
              <a:rPr lang="en-US" sz="2400" b="1" u="none" dirty="0">
                <a:solidFill>
                  <a:srgbClr val="000000"/>
                </a:solidFill>
              </a:rPr>
              <a:t> </a:t>
            </a:r>
            <a:r>
              <a:rPr lang="en-US" sz="2400" b="1" u="none" dirty="0" err="1">
                <a:solidFill>
                  <a:srgbClr val="000000"/>
                </a:solidFill>
              </a:rPr>
              <a:t>d’espace</a:t>
            </a:r>
            <a:r>
              <a:rPr lang="en-US" sz="2400" u="none" dirty="0">
                <a:solidFill>
                  <a:srgbClr val="000000"/>
                </a:solidFill>
              </a:rPr>
              <a:t>: </a:t>
            </a:r>
            <a:r>
              <a:rPr lang="en-US" sz="2400" u="none" dirty="0" err="1">
                <a:solidFill>
                  <a:srgbClr val="000000"/>
                </a:solidFill>
              </a:rPr>
              <a:t>presse</a:t>
            </a:r>
            <a:r>
              <a:rPr lang="en-US" sz="2400" u="none" dirty="0">
                <a:solidFill>
                  <a:srgbClr val="000000"/>
                </a:solidFill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</a:rPr>
              <a:t>écrite</a:t>
            </a:r>
            <a:r>
              <a:rPr lang="en-US" sz="2400" u="none" dirty="0">
                <a:solidFill>
                  <a:srgbClr val="000000"/>
                </a:solidFill>
              </a:rPr>
              <a:t> (Ouest France, Presse Océan…) radio (NRJ, Europe 2…), streaming (Spotify, jeux…)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3C76DFF-B55A-B650-CE05-21F8C522C70E}"/>
              </a:ext>
            </a:extLst>
          </p:cNvPr>
          <p:cNvSpPr/>
          <p:nvPr/>
        </p:nvSpPr>
        <p:spPr>
          <a:xfrm rot="750863">
            <a:off x="10414870" y="2773058"/>
            <a:ext cx="726795" cy="1316741"/>
          </a:xfrm>
          <a:custGeom>
            <a:avLst/>
            <a:gdLst/>
            <a:ahLst/>
            <a:cxnLst/>
            <a:rect l="l" t="t" r="r" b="b"/>
            <a:pathLst>
              <a:path w="726795" h="929621">
                <a:moveTo>
                  <a:pt x="0" y="0"/>
                </a:moveTo>
                <a:lnTo>
                  <a:pt x="726795" y="0"/>
                </a:lnTo>
                <a:lnTo>
                  <a:pt x="726795" y="929622"/>
                </a:lnTo>
                <a:lnTo>
                  <a:pt x="0" y="9296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bg object 16">
            <a:extLst>
              <a:ext uri="{FF2B5EF4-FFF2-40B4-BE49-F238E27FC236}">
                <a16:creationId xmlns:a16="http://schemas.microsoft.com/office/drawing/2014/main" id="{3E7A46E9-4898-5EBD-6BF2-F5776B69A5D5}"/>
              </a:ext>
            </a:extLst>
          </p:cNvPr>
          <p:cNvSpPr/>
          <p:nvPr/>
        </p:nvSpPr>
        <p:spPr>
          <a:xfrm>
            <a:off x="0" y="0"/>
            <a:ext cx="628650" cy="11308715"/>
          </a:xfrm>
          <a:custGeom>
            <a:avLst/>
            <a:gdLst/>
            <a:ahLst/>
            <a:cxnLst/>
            <a:rect l="l" t="t" r="r" b="b"/>
            <a:pathLst>
              <a:path w="628650" h="11308715">
                <a:moveTo>
                  <a:pt x="628253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" y="11308556"/>
                </a:lnTo>
                <a:lnTo>
                  <a:pt x="628253" y="0"/>
                </a:lnTo>
                <a:close/>
              </a:path>
            </a:pathLst>
          </a:custGeom>
          <a:solidFill>
            <a:srgbClr val="7F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7">
            <a:extLst>
              <a:ext uri="{FF2B5EF4-FFF2-40B4-BE49-F238E27FC236}">
                <a16:creationId xmlns:a16="http://schemas.microsoft.com/office/drawing/2014/main" id="{28C97BEE-42DB-C521-8B65-8525FF634AED}"/>
              </a:ext>
            </a:extLst>
          </p:cNvPr>
          <p:cNvSpPr/>
          <p:nvPr/>
        </p:nvSpPr>
        <p:spPr>
          <a:xfrm>
            <a:off x="14630400" y="9105900"/>
            <a:ext cx="3345482" cy="79836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Image 22" descr="Une image contenant noir, obscurité, capture d’écran&#10;&#10;Description générée automatiquement">
            <a:extLst>
              <a:ext uri="{FF2B5EF4-FFF2-40B4-BE49-F238E27FC236}">
                <a16:creationId xmlns:a16="http://schemas.microsoft.com/office/drawing/2014/main" id="{BCC9E1D8-6E5F-46A8-2415-D3DBE718A7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50" y="4772617"/>
            <a:ext cx="1362075" cy="11964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25" name="Image 24" descr="Une image contenant symbole, logo, Police, cercle&#10;&#10;Description générée automatiquement">
            <a:extLst>
              <a:ext uri="{FF2B5EF4-FFF2-40B4-BE49-F238E27FC236}">
                <a16:creationId xmlns:a16="http://schemas.microsoft.com/office/drawing/2014/main" id="{61526599-E78A-E094-E235-8D5E4F8F12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665" y="4540169"/>
            <a:ext cx="1362075" cy="1362075"/>
          </a:xfrm>
          <a:prstGeom prst="rect">
            <a:avLst/>
          </a:prstGeom>
        </p:spPr>
      </p:pic>
      <p:pic>
        <p:nvPicPr>
          <p:cNvPr id="27" name="Image 26" descr="Une image contenant Police, Graphique, symbole, logo&#10;&#10;Description générée automatiquement">
            <a:extLst>
              <a:ext uri="{FF2B5EF4-FFF2-40B4-BE49-F238E27FC236}">
                <a16:creationId xmlns:a16="http://schemas.microsoft.com/office/drawing/2014/main" id="{000B63C9-87D8-943A-1947-32FDE1091F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718" y="6553550"/>
            <a:ext cx="914400" cy="914400"/>
          </a:xfrm>
          <a:prstGeom prst="rect">
            <a:avLst/>
          </a:prstGeom>
        </p:spPr>
      </p:pic>
      <p:pic>
        <p:nvPicPr>
          <p:cNvPr id="29" name="Image 28" descr="Une image contenant croquis, texte&#10;&#10;Description générée automatiquement">
            <a:extLst>
              <a:ext uri="{FF2B5EF4-FFF2-40B4-BE49-F238E27FC236}">
                <a16:creationId xmlns:a16="http://schemas.microsoft.com/office/drawing/2014/main" id="{0A564717-6AF5-CD4D-E996-E2E0FC1A40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325" y="6195025"/>
            <a:ext cx="1362075" cy="1362075"/>
          </a:xfrm>
          <a:prstGeom prst="rect">
            <a:avLst/>
          </a:prstGeom>
        </p:spPr>
      </p:pic>
      <p:pic>
        <p:nvPicPr>
          <p:cNvPr id="31" name="Image 30" descr="Une image contenant texte, croquis, Police, diagramme&#10;&#10;Description générée automatiquement">
            <a:extLst>
              <a:ext uri="{FF2B5EF4-FFF2-40B4-BE49-F238E27FC236}">
                <a16:creationId xmlns:a16="http://schemas.microsoft.com/office/drawing/2014/main" id="{2503D2D0-02B1-4EAF-36E4-76AC4747EBE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3"/>
          <a:stretch/>
        </p:blipFill>
        <p:spPr>
          <a:xfrm>
            <a:off x="4572000" y="8112594"/>
            <a:ext cx="1572431" cy="1446331"/>
          </a:xfrm>
          <a:prstGeom prst="rect">
            <a:avLst/>
          </a:prstGeom>
        </p:spPr>
      </p:pic>
      <p:sp>
        <p:nvSpPr>
          <p:cNvPr id="32" name="TextBox 5">
            <a:extLst>
              <a:ext uri="{FF2B5EF4-FFF2-40B4-BE49-F238E27FC236}">
                <a16:creationId xmlns:a16="http://schemas.microsoft.com/office/drawing/2014/main" id="{3B775BE8-1472-9F46-F99A-FA3761E33888}"/>
              </a:ext>
            </a:extLst>
          </p:cNvPr>
          <p:cNvSpPr txBox="1"/>
          <p:nvPr/>
        </p:nvSpPr>
        <p:spPr>
          <a:xfrm>
            <a:off x="6108142" y="8311645"/>
            <a:ext cx="7407334" cy="1091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2400" b="1" u="none" dirty="0">
                <a:solidFill>
                  <a:srgbClr val="000000"/>
                </a:solidFill>
              </a:rPr>
              <a:t>Affiches et flyers </a:t>
            </a:r>
            <a:r>
              <a:rPr lang="en-US" sz="2400" b="1" u="none" dirty="0" err="1">
                <a:solidFill>
                  <a:srgbClr val="000000"/>
                </a:solidFill>
              </a:rPr>
              <a:t>distribués</a:t>
            </a:r>
            <a:r>
              <a:rPr lang="en-US" sz="2400" b="1" u="none" dirty="0">
                <a:solidFill>
                  <a:srgbClr val="000000"/>
                </a:solidFill>
              </a:rPr>
              <a:t> </a:t>
            </a:r>
            <a:r>
              <a:rPr lang="en-US" sz="2400" u="none" dirty="0">
                <a:solidFill>
                  <a:srgbClr val="000000"/>
                </a:solidFill>
              </a:rPr>
              <a:t>dans les </a:t>
            </a:r>
            <a:r>
              <a:rPr lang="en-US" sz="2400" u="none" dirty="0" err="1">
                <a:solidFill>
                  <a:srgbClr val="000000"/>
                </a:solidFill>
              </a:rPr>
              <a:t>postes</a:t>
            </a:r>
            <a:r>
              <a:rPr lang="en-US" sz="2400" u="none" dirty="0">
                <a:solidFill>
                  <a:srgbClr val="000000"/>
                </a:solidFill>
              </a:rPr>
              <a:t> de secours des </a:t>
            </a:r>
            <a:r>
              <a:rPr lang="en-US" sz="2400" u="none" dirty="0" err="1">
                <a:solidFill>
                  <a:srgbClr val="000000"/>
                </a:solidFill>
              </a:rPr>
              <a:t>plages</a:t>
            </a:r>
            <a:r>
              <a:rPr lang="en-US" sz="2400" u="none" dirty="0">
                <a:solidFill>
                  <a:srgbClr val="000000"/>
                </a:solidFill>
              </a:rPr>
              <a:t>, les </a:t>
            </a:r>
            <a:r>
              <a:rPr lang="en-US" sz="2400" u="none" dirty="0" err="1">
                <a:solidFill>
                  <a:srgbClr val="000000"/>
                </a:solidFill>
              </a:rPr>
              <a:t>mairies</a:t>
            </a:r>
            <a:r>
              <a:rPr lang="en-US" sz="2400" u="none" dirty="0">
                <a:solidFill>
                  <a:srgbClr val="000000"/>
                </a:solidFill>
              </a:rPr>
              <a:t>, les </a:t>
            </a:r>
            <a:r>
              <a:rPr lang="en-US" sz="2400" u="none" dirty="0" err="1">
                <a:solidFill>
                  <a:srgbClr val="000000"/>
                </a:solidFill>
              </a:rPr>
              <a:t>commerces</a:t>
            </a:r>
            <a:r>
              <a:rPr lang="en-US" sz="2400" u="none" dirty="0">
                <a:solidFill>
                  <a:srgbClr val="000000"/>
                </a:solidFill>
              </a:rPr>
              <a:t>, les offices de </a:t>
            </a:r>
            <a:r>
              <a:rPr lang="en-US" sz="2400" u="none" dirty="0" err="1">
                <a:solidFill>
                  <a:srgbClr val="000000"/>
                </a:solidFill>
              </a:rPr>
              <a:t>tourisme</a:t>
            </a:r>
            <a:endParaRPr lang="en-US" sz="2400" u="none" dirty="0">
              <a:solidFill>
                <a:srgbClr val="000000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69D8835-084C-4275-C1ED-90AB2336BA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715" y="67399"/>
            <a:ext cx="5930620" cy="42405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3CB1C393-EB23-C68C-2CF5-C83FA0B00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60" t="10781" r="1312" b="1160"/>
          <a:stretch/>
        </p:blipFill>
        <p:spPr>
          <a:xfrm>
            <a:off x="1493782" y="2261943"/>
            <a:ext cx="5425639" cy="485187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581026"/>
            <a:ext cx="12734870" cy="12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750"/>
              </a:lnSpc>
            </a:pPr>
            <a:r>
              <a:rPr lang="en-US" sz="7500" dirty="0" err="1">
                <a:solidFill>
                  <a:srgbClr val="000000"/>
                </a:solidFill>
                <a:latin typeface="Nourd Bold"/>
              </a:rPr>
              <a:t>Résultats</a:t>
            </a:r>
            <a:endParaRPr lang="en-US" sz="7500" dirty="0">
              <a:solidFill>
                <a:srgbClr val="000000"/>
              </a:solidFill>
              <a:latin typeface="Nourd Bold"/>
            </a:endParaRPr>
          </a:p>
        </p:txBody>
      </p:sp>
      <p:sp>
        <p:nvSpPr>
          <p:cNvPr id="11" name="bg object 16">
            <a:extLst>
              <a:ext uri="{FF2B5EF4-FFF2-40B4-BE49-F238E27FC236}">
                <a16:creationId xmlns:a16="http://schemas.microsoft.com/office/drawing/2014/main" id="{8011AB44-61BE-CE7A-C644-6C0DAFE694D6}"/>
              </a:ext>
            </a:extLst>
          </p:cNvPr>
          <p:cNvSpPr/>
          <p:nvPr/>
        </p:nvSpPr>
        <p:spPr>
          <a:xfrm>
            <a:off x="0" y="0"/>
            <a:ext cx="628650" cy="11308715"/>
          </a:xfrm>
          <a:custGeom>
            <a:avLst/>
            <a:gdLst/>
            <a:ahLst/>
            <a:cxnLst/>
            <a:rect l="l" t="t" r="r" b="b"/>
            <a:pathLst>
              <a:path w="628650" h="11308715">
                <a:moveTo>
                  <a:pt x="628253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" y="11308556"/>
                </a:lnTo>
                <a:lnTo>
                  <a:pt x="628253" y="0"/>
                </a:lnTo>
                <a:close/>
              </a:path>
            </a:pathLst>
          </a:custGeom>
          <a:solidFill>
            <a:srgbClr val="7F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17">
            <a:extLst>
              <a:ext uri="{FF2B5EF4-FFF2-40B4-BE49-F238E27FC236}">
                <a16:creationId xmlns:a16="http://schemas.microsoft.com/office/drawing/2014/main" id="{27D97663-BCF8-7456-CD82-9462C6A08565}"/>
              </a:ext>
            </a:extLst>
          </p:cNvPr>
          <p:cNvSpPr/>
          <p:nvPr/>
        </p:nvSpPr>
        <p:spPr>
          <a:xfrm>
            <a:off x="14630400" y="9105900"/>
            <a:ext cx="3345482" cy="79836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EB1727-69D6-1776-4BFA-F447240775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7530" y="303250"/>
            <a:ext cx="5319205" cy="70234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0AFA5EA-9850-4855-7117-C1DCE5CACD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2247900"/>
            <a:ext cx="2638444" cy="51435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2E634F-1191-7D34-AD40-6D3DA016DC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902" y="-38100"/>
            <a:ext cx="4747698" cy="510627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4F9348D-1E29-81C8-00CC-FBE9DC5AE6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756" y="5791399"/>
            <a:ext cx="3203453" cy="44956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0BE9EDB-840D-6CE3-9CAA-2EA34B1A88F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209" y="1764495"/>
            <a:ext cx="3189446" cy="343363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EC2D79-5B62-EFA8-4944-92BEFC2C763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81" y="3814958"/>
            <a:ext cx="4605880" cy="62692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59DC98-CB41-1F57-57BF-B9B4A1AC239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019" y="6381597"/>
            <a:ext cx="2256717" cy="401144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FAC8A5C-8087-0F5E-EAEC-7C48E63A3B4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7903" y="6806722"/>
            <a:ext cx="3247639" cy="34820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0989E09-E5BA-88ED-8933-5D48A4DAB5C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448" y="8072979"/>
            <a:ext cx="3314916" cy="222969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23A3124-5020-E66E-2E91-BB14EA6918E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712" y="4348597"/>
            <a:ext cx="2388526" cy="385433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84950BB-76A2-CCAF-5BC3-A245698D67E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937"/>
          <a:stretch/>
        </p:blipFill>
        <p:spPr>
          <a:xfrm>
            <a:off x="15308067" y="5791399"/>
            <a:ext cx="3091971" cy="46198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667116-4D2A-D74A-4A48-78AB0FC550E4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2083" y="47678"/>
            <a:ext cx="2602973" cy="3433633"/>
          </a:xfrm>
          <a:prstGeom prst="rect">
            <a:avLst/>
          </a:prstGeom>
        </p:spPr>
      </p:pic>
      <p:pic>
        <p:nvPicPr>
          <p:cNvPr id="2" name="CAP ATLANTIQUE 100723AD 592290 nouvelle voix">
            <a:hlinkClick r:id="" action="ppaction://media"/>
            <a:extLst>
              <a:ext uri="{FF2B5EF4-FFF2-40B4-BE49-F238E27FC236}">
                <a16:creationId xmlns:a16="http://schemas.microsoft.com/office/drawing/2014/main" id="{BA32CAA1-90DF-A857-D766-6545FA999E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811" y="8339259"/>
            <a:ext cx="1300079" cy="130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6">
            <a:extLst>
              <a:ext uri="{FF2B5EF4-FFF2-40B4-BE49-F238E27FC236}">
                <a16:creationId xmlns:a16="http://schemas.microsoft.com/office/drawing/2014/main" id="{3E7A46E9-4898-5EBD-6BF2-F5776B69A5D5}"/>
              </a:ext>
            </a:extLst>
          </p:cNvPr>
          <p:cNvSpPr/>
          <p:nvPr/>
        </p:nvSpPr>
        <p:spPr>
          <a:xfrm>
            <a:off x="0" y="0"/>
            <a:ext cx="628650" cy="11308715"/>
          </a:xfrm>
          <a:custGeom>
            <a:avLst/>
            <a:gdLst/>
            <a:ahLst/>
            <a:cxnLst/>
            <a:rect l="l" t="t" r="r" b="b"/>
            <a:pathLst>
              <a:path w="628650" h="11308715">
                <a:moveTo>
                  <a:pt x="628253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" y="11308556"/>
                </a:lnTo>
                <a:lnTo>
                  <a:pt x="628253" y="0"/>
                </a:lnTo>
                <a:close/>
              </a:path>
            </a:pathLst>
          </a:custGeom>
          <a:solidFill>
            <a:srgbClr val="7FCD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7">
            <a:extLst>
              <a:ext uri="{FF2B5EF4-FFF2-40B4-BE49-F238E27FC236}">
                <a16:creationId xmlns:a16="http://schemas.microsoft.com/office/drawing/2014/main" id="{28C97BEE-42DB-C521-8B65-8525FF634AED}"/>
              </a:ext>
            </a:extLst>
          </p:cNvPr>
          <p:cNvSpPr/>
          <p:nvPr/>
        </p:nvSpPr>
        <p:spPr>
          <a:xfrm>
            <a:off x="14630400" y="9105900"/>
            <a:ext cx="3345482" cy="79836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Image 3" descr="Une image contenant texte, journal, Coupure de presse, Publication&#10;&#10;Description générée automatiquement">
            <a:extLst>
              <a:ext uri="{FF2B5EF4-FFF2-40B4-BE49-F238E27FC236}">
                <a16:creationId xmlns:a16="http://schemas.microsoft.com/office/drawing/2014/main" id="{98797F09-FF3A-29C9-A5B6-F581CC9CA4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872" y="-114300"/>
            <a:ext cx="7712242" cy="10848828"/>
          </a:xfrm>
          <a:prstGeom prst="rect">
            <a:avLst/>
          </a:prstGeom>
        </p:spPr>
      </p:pic>
      <p:pic>
        <p:nvPicPr>
          <p:cNvPr id="8" name="Image 7" descr="Une image contenant texte, journal, Publication, Actualités&#10;&#10;Description générée automatiquement">
            <a:extLst>
              <a:ext uri="{FF2B5EF4-FFF2-40B4-BE49-F238E27FC236}">
                <a16:creationId xmlns:a16="http://schemas.microsoft.com/office/drawing/2014/main" id="{B26174EB-78C2-9203-8FF4-1905EFD37A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057" y="-273050"/>
            <a:ext cx="8124825" cy="108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720</Words>
  <Application>Microsoft Office PowerPoint</Application>
  <PresentationFormat>Personnalisé</PresentationFormat>
  <Paragraphs>59</Paragraphs>
  <Slides>9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Nourd Bold</vt:lpstr>
      <vt:lpstr>Rubik Semi-Bold</vt:lpstr>
      <vt:lpstr>Rubik</vt:lpstr>
      <vt:lpstr>Calibri</vt:lpstr>
      <vt:lpstr>Arial</vt:lpstr>
      <vt:lpstr>Office Theme</vt:lpstr>
      <vt:lpstr>Campagne 2023 qualité des eaux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d'entreprise de Plan de Projet avec Gribouillages en Rose et Noir</dc:title>
  <dc:creator>Vincent LOUSTAUNAU</dc:creator>
  <cp:lastModifiedBy>Vincent LOUSTAUNAU</cp:lastModifiedBy>
  <cp:revision>23</cp:revision>
  <dcterms:created xsi:type="dcterms:W3CDTF">2006-08-16T00:00:00Z</dcterms:created>
  <dcterms:modified xsi:type="dcterms:W3CDTF">2023-08-17T10:13:14Z</dcterms:modified>
  <dc:identifier>DAFpjk_hwL0</dc:identifier>
</cp:coreProperties>
</file>