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78"/>
  </p:notesMasterIdLst>
  <p:handoutMasterIdLst>
    <p:handoutMasterId r:id="rId79"/>
  </p:handoutMasterIdLst>
  <p:sldIdLst>
    <p:sldId id="282" r:id="rId2"/>
    <p:sldId id="283" r:id="rId3"/>
    <p:sldId id="454" r:id="rId4"/>
    <p:sldId id="463" r:id="rId5"/>
    <p:sldId id="464" r:id="rId6"/>
    <p:sldId id="465" r:id="rId7"/>
    <p:sldId id="470" r:id="rId8"/>
    <p:sldId id="471" r:id="rId9"/>
    <p:sldId id="472" r:id="rId10"/>
    <p:sldId id="473" r:id="rId11"/>
    <p:sldId id="474" r:id="rId12"/>
    <p:sldId id="307" r:id="rId13"/>
    <p:sldId id="455" r:id="rId14"/>
    <p:sldId id="456" r:id="rId15"/>
    <p:sldId id="457" r:id="rId16"/>
    <p:sldId id="458" r:id="rId17"/>
    <p:sldId id="459" r:id="rId18"/>
    <p:sldId id="460" r:id="rId19"/>
    <p:sldId id="461" r:id="rId20"/>
    <p:sldId id="462" r:id="rId21"/>
    <p:sldId id="406" r:id="rId22"/>
    <p:sldId id="405" r:id="rId23"/>
    <p:sldId id="502" r:id="rId24"/>
    <p:sldId id="500" r:id="rId25"/>
    <p:sldId id="475" r:id="rId26"/>
    <p:sldId id="478" r:id="rId27"/>
    <p:sldId id="481" r:id="rId28"/>
    <p:sldId id="496" r:id="rId29"/>
    <p:sldId id="505" r:id="rId30"/>
    <p:sldId id="504" r:id="rId31"/>
    <p:sldId id="503" r:id="rId32"/>
    <p:sldId id="506" r:id="rId33"/>
    <p:sldId id="498" r:id="rId34"/>
    <p:sldId id="508" r:id="rId35"/>
    <p:sldId id="509" r:id="rId36"/>
    <p:sldId id="510" r:id="rId37"/>
    <p:sldId id="511" r:id="rId38"/>
    <p:sldId id="512" r:id="rId39"/>
    <p:sldId id="516" r:id="rId40"/>
    <p:sldId id="514" r:id="rId41"/>
    <p:sldId id="515" r:id="rId42"/>
    <p:sldId id="517" r:id="rId43"/>
    <p:sldId id="518" r:id="rId44"/>
    <p:sldId id="519" r:id="rId45"/>
    <p:sldId id="520" r:id="rId46"/>
    <p:sldId id="521" r:id="rId47"/>
    <p:sldId id="484" r:id="rId48"/>
    <p:sldId id="522" r:id="rId49"/>
    <p:sldId id="524" r:id="rId50"/>
    <p:sldId id="523" r:id="rId51"/>
    <p:sldId id="525" r:id="rId52"/>
    <p:sldId id="526" r:id="rId53"/>
    <p:sldId id="529" r:id="rId54"/>
    <p:sldId id="528" r:id="rId55"/>
    <p:sldId id="530" r:id="rId56"/>
    <p:sldId id="527" r:id="rId57"/>
    <p:sldId id="531" r:id="rId58"/>
    <p:sldId id="533" r:id="rId59"/>
    <p:sldId id="532" r:id="rId60"/>
    <p:sldId id="534" r:id="rId61"/>
    <p:sldId id="535" r:id="rId62"/>
    <p:sldId id="537" r:id="rId63"/>
    <p:sldId id="538" r:id="rId64"/>
    <p:sldId id="539" r:id="rId65"/>
    <p:sldId id="540" r:id="rId66"/>
    <p:sldId id="547" r:id="rId67"/>
    <p:sldId id="548" r:id="rId68"/>
    <p:sldId id="549" r:id="rId69"/>
    <p:sldId id="550" r:id="rId70"/>
    <p:sldId id="541" r:id="rId71"/>
    <p:sldId id="552" r:id="rId72"/>
    <p:sldId id="553" r:id="rId73"/>
    <p:sldId id="551" r:id="rId74"/>
    <p:sldId id="545" r:id="rId75"/>
    <p:sldId id="554" r:id="rId76"/>
    <p:sldId id="280" r:id="rId77"/>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4B24"/>
    <a:srgbClr val="391309"/>
    <a:srgbClr val="612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4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FE0F9C8-DEB9-4FBA-B0B1-146714FEAF7E}" type="datetimeFigureOut">
              <a:rPr lang="fr-FR" smtClean="0"/>
              <a:t>21/09/2023</a:t>
            </a:fld>
            <a:endParaRPr lang="fr-FR" dirty="0"/>
          </a:p>
        </p:txBody>
      </p:sp>
      <p:sp>
        <p:nvSpPr>
          <p:cNvPr id="4" name="Espace réservé du pied de page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91B33FFA-1922-4ECE-90AD-9395312A1FBD}" type="slidenum">
              <a:rPr lang="fr-FR" smtClean="0"/>
              <a:t>‹N°›</a:t>
            </a:fld>
            <a:endParaRPr lang="fr-FR" dirty="0"/>
          </a:p>
        </p:txBody>
      </p:sp>
    </p:spTree>
    <p:extLst>
      <p:ext uri="{BB962C8B-B14F-4D97-AF65-F5344CB8AC3E}">
        <p14:creationId xmlns:p14="http://schemas.microsoft.com/office/powerpoint/2010/main" val="22790004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CE475E53-C620-4CED-BB1D-0E0A1D6743F3}" type="datetimeFigureOut">
              <a:rPr lang="fr-FR" smtClean="0"/>
              <a:t>21/09/2023</a:t>
            </a:fld>
            <a:endParaRPr lang="fr-FR" dirty="0"/>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484C7DFE-7BFB-49F2-A989-41F2B006D102}" type="slidenum">
              <a:rPr lang="fr-FR" smtClean="0"/>
              <a:t>‹N°›</a:t>
            </a:fld>
            <a:endParaRPr lang="fr-FR" dirty="0"/>
          </a:p>
        </p:txBody>
      </p:sp>
    </p:spTree>
    <p:extLst>
      <p:ext uri="{BB962C8B-B14F-4D97-AF65-F5344CB8AC3E}">
        <p14:creationId xmlns:p14="http://schemas.microsoft.com/office/powerpoint/2010/main" val="1546824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4C7DFE-7BFB-49F2-A989-41F2B006D102}" type="slidenum">
              <a:rPr lang="fr-FR" smtClean="0"/>
              <a:t>75</a:t>
            </a:fld>
            <a:endParaRPr lang="fr-FR" dirty="0"/>
          </a:p>
        </p:txBody>
      </p:sp>
    </p:spTree>
    <p:extLst>
      <p:ext uri="{BB962C8B-B14F-4D97-AF65-F5344CB8AC3E}">
        <p14:creationId xmlns:p14="http://schemas.microsoft.com/office/powerpoint/2010/main" val="2748905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84C7DFE-7BFB-49F2-A989-41F2B006D102}" type="slidenum">
              <a:rPr lang="fr-FR" smtClean="0"/>
              <a:t>76</a:t>
            </a:fld>
            <a:endParaRPr lang="fr-FR" dirty="0"/>
          </a:p>
        </p:txBody>
      </p:sp>
    </p:spTree>
    <p:extLst>
      <p:ext uri="{BB962C8B-B14F-4D97-AF65-F5344CB8AC3E}">
        <p14:creationId xmlns:p14="http://schemas.microsoft.com/office/powerpoint/2010/main" val="421784767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fr-FR" smtClean="0"/>
              <a:t>Modifiez le style du titre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6C6902A1-D65B-4581-8E78-A22263AAC6BC}" type="datetime1">
              <a:rPr lang="en-US" smtClean="0"/>
              <a:t>9/21/2023</a:t>
            </a:fld>
            <a:endParaRPr lang="en-US" dirty="0"/>
          </a:p>
        </p:txBody>
      </p:sp>
      <p:sp>
        <p:nvSpPr>
          <p:cNvPr id="5" name="Footer Placeholder 4"/>
          <p:cNvSpPr>
            <a:spLocks noGrp="1"/>
          </p:cNvSpPr>
          <p:nvPr>
            <p:ph type="ftr" sz="quarter" idx="11"/>
          </p:nvPr>
        </p:nvSpPr>
        <p:spPr/>
        <p:txBody>
          <a:bodyPr/>
          <a:lstStyle/>
          <a:p>
            <a:r>
              <a:rPr lang="fr-FR" dirty="0" smtClean="0"/>
              <a:t>POMSSIRH – DSI – Accompagnement au numérique</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3627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5F1B9F5-3DFC-46E6-8997-32D125579579}" type="datetime1">
              <a:rPr lang="en-US" smtClean="0"/>
              <a:t>9/21/2023</a:t>
            </a:fld>
            <a:endParaRPr lang="en-US" dirty="0"/>
          </a:p>
        </p:txBody>
      </p:sp>
      <p:sp>
        <p:nvSpPr>
          <p:cNvPr id="5" name="Footer Placeholder 4"/>
          <p:cNvSpPr>
            <a:spLocks noGrp="1"/>
          </p:cNvSpPr>
          <p:nvPr>
            <p:ph type="ftr" sz="quarter" idx="11"/>
          </p:nvPr>
        </p:nvSpPr>
        <p:spPr/>
        <p:txBody>
          <a:bodyPr/>
          <a:lstStyle/>
          <a:p>
            <a:r>
              <a:rPr lang="fr-FR" dirty="0" smtClean="0"/>
              <a:t>POMSSIRH – DSI – Accompagnement au numérique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80705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2A74D0CF-3148-4942-B612-B18FC209BFAF}" type="datetime1">
              <a:rPr lang="en-US" smtClean="0"/>
              <a:t>9/21/2023</a:t>
            </a:fld>
            <a:endParaRPr lang="en-US" dirty="0"/>
          </a:p>
        </p:txBody>
      </p:sp>
      <p:sp>
        <p:nvSpPr>
          <p:cNvPr id="5" name="Footer Placeholder 4"/>
          <p:cNvSpPr>
            <a:spLocks noGrp="1"/>
          </p:cNvSpPr>
          <p:nvPr>
            <p:ph type="ftr" sz="quarter" idx="11"/>
          </p:nvPr>
        </p:nvSpPr>
        <p:spPr/>
        <p:txBody>
          <a:bodyPr/>
          <a:lstStyle/>
          <a:p>
            <a:r>
              <a:rPr lang="fr-FR" dirty="0" smtClean="0"/>
              <a:t>POMSSIRH – DSI – Accompagnement au numérique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45521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3880771D-BA08-4A4D-AC99-2EF67C48A4B1}" type="datetime1">
              <a:rPr lang="en-US" smtClean="0"/>
              <a:t>9/21/2023</a:t>
            </a:fld>
            <a:endParaRPr lang="en-US" dirty="0"/>
          </a:p>
        </p:txBody>
      </p:sp>
      <p:sp>
        <p:nvSpPr>
          <p:cNvPr id="5" name="Footer Placeholder 4"/>
          <p:cNvSpPr>
            <a:spLocks noGrp="1"/>
          </p:cNvSpPr>
          <p:nvPr>
            <p:ph type="ftr" sz="quarter" idx="11"/>
          </p:nvPr>
        </p:nvSpPr>
        <p:spPr/>
        <p:txBody>
          <a:bodyPr/>
          <a:lstStyle/>
          <a:p>
            <a:r>
              <a:rPr lang="fr-FR" dirty="0" smtClean="0"/>
              <a:t>POMSSIRH – DSI – Accompagnement au numérique</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5081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fr-FR" smtClean="0"/>
              <a:t>Modifiez le style du titre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a:xfrm>
            <a:off x="8593667" y="6272784"/>
            <a:ext cx="2644309" cy="365125"/>
          </a:xfrm>
        </p:spPr>
        <p:txBody>
          <a:bodyPr/>
          <a:lstStyle/>
          <a:p>
            <a:fld id="{177036FD-ACE3-4AEE-8264-61BC51235DEF}" type="datetime1">
              <a:rPr lang="en-US" smtClean="0"/>
              <a:t>9/21/2023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fr-FR" dirty="0" smtClean="0"/>
              <a:t>POMSSIRH – DSI – Accompagnement au numérique</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9467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F7A9246F-A352-457F-829C-288E45A868E1}" type="datetime1">
              <a:rPr lang="en-US" smtClean="0"/>
              <a:t>9/21/2023</a:t>
            </a:fld>
            <a:endParaRPr lang="en-US" dirty="0"/>
          </a:p>
        </p:txBody>
      </p:sp>
      <p:sp>
        <p:nvSpPr>
          <p:cNvPr id="6" name="Footer Placeholder 5"/>
          <p:cNvSpPr>
            <a:spLocks noGrp="1"/>
          </p:cNvSpPr>
          <p:nvPr>
            <p:ph type="ftr" sz="quarter" idx="11"/>
          </p:nvPr>
        </p:nvSpPr>
        <p:spPr/>
        <p:txBody>
          <a:bodyPr/>
          <a:lstStyle/>
          <a:p>
            <a:r>
              <a:rPr lang="fr-FR" dirty="0" smtClean="0"/>
              <a:t>POMSSIRH – DSI – Accompagnement au numérique</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197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2F5AF5F8-0966-4AAF-B758-6FBDD9A88F66}" type="datetime1">
              <a:rPr lang="en-US" smtClean="0"/>
              <a:t>9/21/2023</a:t>
            </a:fld>
            <a:endParaRPr lang="en-US" dirty="0"/>
          </a:p>
        </p:txBody>
      </p:sp>
      <p:sp>
        <p:nvSpPr>
          <p:cNvPr id="8" name="Footer Placeholder 7"/>
          <p:cNvSpPr>
            <a:spLocks noGrp="1"/>
          </p:cNvSpPr>
          <p:nvPr>
            <p:ph type="ftr" sz="quarter" idx="11"/>
          </p:nvPr>
        </p:nvSpPr>
        <p:spPr/>
        <p:txBody>
          <a:bodyPr/>
          <a:lstStyle/>
          <a:p>
            <a:r>
              <a:rPr lang="fr-FR" dirty="0" smtClean="0"/>
              <a:t>POMSSIRH – DSI – Accompagnement au numérique</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37039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734B230-26C6-472E-93A4-19B8BDD7F465}" type="datetime1">
              <a:rPr lang="en-US" smtClean="0"/>
              <a:t>9/21/2023</a:t>
            </a:fld>
            <a:endParaRPr lang="en-US" dirty="0"/>
          </a:p>
        </p:txBody>
      </p:sp>
      <p:sp>
        <p:nvSpPr>
          <p:cNvPr id="4" name="Footer Placeholder 3"/>
          <p:cNvSpPr>
            <a:spLocks noGrp="1"/>
          </p:cNvSpPr>
          <p:nvPr>
            <p:ph type="ftr" sz="quarter" idx="11"/>
          </p:nvPr>
        </p:nvSpPr>
        <p:spPr/>
        <p:txBody>
          <a:bodyPr/>
          <a:lstStyle/>
          <a:p>
            <a:r>
              <a:rPr lang="fr-FR" dirty="0" smtClean="0"/>
              <a:t>POMSSIRH – DSI – Accompagnement au numérique</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254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A05CA4-0D46-44F8-8330-645196CDB535}" type="datetime1">
              <a:rPr lang="en-US" smtClean="0"/>
              <a:t>9/21/2023</a:t>
            </a:fld>
            <a:endParaRPr lang="en-US" dirty="0"/>
          </a:p>
        </p:txBody>
      </p:sp>
      <p:sp>
        <p:nvSpPr>
          <p:cNvPr id="3" name="Footer Placeholder 2"/>
          <p:cNvSpPr>
            <a:spLocks noGrp="1"/>
          </p:cNvSpPr>
          <p:nvPr>
            <p:ph type="ftr" sz="quarter" idx="11"/>
          </p:nvPr>
        </p:nvSpPr>
        <p:spPr/>
        <p:txBody>
          <a:bodyPr/>
          <a:lstStyle/>
          <a:p>
            <a:r>
              <a:rPr lang="fr-FR" dirty="0" smtClean="0"/>
              <a:t>POMSSIRH – DSI – Accompagnement au numérique</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10887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smtClean="0"/>
              <a:t>Modifiez le style du titre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DFF2ECA2-C7C6-45E9-ABB0-75180AEF6301}" type="datetime1">
              <a:rPr lang="en-US" smtClean="0"/>
              <a:t>9/21/2023</a:t>
            </a:fld>
            <a:endParaRPr lang="en-US" dirty="0"/>
          </a:p>
        </p:txBody>
      </p:sp>
      <p:sp>
        <p:nvSpPr>
          <p:cNvPr id="6" name="Footer Placeholder 5"/>
          <p:cNvSpPr>
            <a:spLocks noGrp="1"/>
          </p:cNvSpPr>
          <p:nvPr>
            <p:ph type="ftr" sz="quarter" idx="11"/>
          </p:nvPr>
        </p:nvSpPr>
        <p:spPr/>
        <p:txBody>
          <a:bodyPr/>
          <a:lstStyle/>
          <a:p>
            <a:r>
              <a:rPr lang="fr-FR" dirty="0" smtClean="0"/>
              <a:t>POMSSIRH – DSI – Accompagnement au numérique</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91691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dirty="0" smtClean="0"/>
              <a:t>Cliquez sur l'icône pour ajouter une image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E4454EC-7DEB-4953-BC7D-8865A61C0A89}" type="datetime1">
              <a:rPr lang="en-US" smtClean="0"/>
              <a:t>9/21/2023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84524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74A7346-8B6E-4255-BA24-7C21DB499D60}" type="datetime1">
              <a:rPr lang="en-US" smtClean="0"/>
              <a:t>9/21/2023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fr-FR" dirty="0" smtClean="0"/>
              <a:t>POMSSIRH – DSI – Accompagnement au numérique</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5691374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file:///C:\Users\valerie.fuso\Desktop\Doc%20analyse%20RGPD_0523.doc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file:///C:\Users\valerie.fuso\Desktop\MEE%20-%20ML%20RGPD_2019.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file:///C:\Users\valerie.fuso\Desktop\Idealco%20RGPD%20ML%20inscriptions%20scolaires_0322.docx"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file:///C:\Users\valerie.fuso\Desktop\RGPD%20CAC%20Creche%20La%20Farandole_0722\RGPD%20ANA%20creche%20farandole_0722_VF.docx" TargetMode="External"/><Relationship Id="rId4"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mailto:dpd@cherbourg.fr"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file:///C:\Users\valerie.fuso\Desktop\Idealco%20Annexe%20RGPD%20SIRAM.docx" TargetMode="Externa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file:///C:\Users\valerie.fuso\Desktop\Idealco%20RGPD%20Annexe%20CCTP%20SIRAM_0221_V3.docx"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file:///C:\Users\valerie.fuso\Desktop\Idealco%20CAC%20RPE%20ML%20Affichage_1022.docx"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file:///C:\Users\valerie.fuso\Desktop\Idealco%20Conformite_RGPD_contrat_checklist_V02.xlsx" TargetMode="Externa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948266" y="1566332"/>
            <a:ext cx="10176933" cy="1280648"/>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6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7200" dirty="0" smtClean="0">
                <a:latin typeface="Verdana" panose="020B0604030504040204" pitchFamily="34" charset="0"/>
                <a:ea typeface="Verdana" panose="020B0604030504040204" pitchFamily="34" charset="0"/>
                <a:cs typeface="Verdana" panose="020B0604030504040204" pitchFamily="34" charset="0"/>
              </a:rPr>
              <a:t>R.G.P.D</a:t>
            </a:r>
            <a:endParaRPr lang="fr-FR" sz="7200" dirty="0">
              <a:latin typeface="Verdana" panose="020B0604030504040204" pitchFamily="34" charset="0"/>
              <a:ea typeface="Verdana" panose="020B0604030504040204" pitchFamily="34" charset="0"/>
              <a:cs typeface="Verdana" panose="020B0604030504040204" pitchFamily="34" charset="0"/>
            </a:endParaRPr>
          </a:p>
        </p:txBody>
      </p:sp>
      <p:sp>
        <p:nvSpPr>
          <p:cNvPr id="5" name="Sous-titre 2"/>
          <p:cNvSpPr txBox="1">
            <a:spLocks/>
          </p:cNvSpPr>
          <p:nvPr/>
        </p:nvSpPr>
        <p:spPr>
          <a:xfrm>
            <a:off x="948266" y="3202580"/>
            <a:ext cx="10176933" cy="573554"/>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ctr"/>
            <a:r>
              <a:rPr lang="fr-FR" sz="2000" b="1" dirty="0" smtClean="0">
                <a:latin typeface="Verdana" panose="020B0604030504040204" pitchFamily="34" charset="0"/>
                <a:ea typeface="Verdana" panose="020B0604030504040204" pitchFamily="34" charset="0"/>
                <a:cs typeface="Verdana" panose="020B0604030504040204" pitchFamily="34" charset="0"/>
              </a:rPr>
              <a:t>R</a:t>
            </a:r>
            <a:r>
              <a:rPr lang="fr-FR" sz="2000" dirty="0" smtClean="0">
                <a:latin typeface="Verdana" panose="020B0604030504040204" pitchFamily="34" charset="0"/>
                <a:ea typeface="Verdana" panose="020B0604030504040204" pitchFamily="34" charset="0"/>
                <a:cs typeface="Verdana" panose="020B0604030504040204" pitchFamily="34" charset="0"/>
              </a:rPr>
              <a:t>èglement </a:t>
            </a:r>
            <a:r>
              <a:rPr lang="fr-FR" sz="2000" b="1" dirty="0" smtClean="0">
                <a:latin typeface="Verdana" panose="020B0604030504040204" pitchFamily="34" charset="0"/>
                <a:ea typeface="Verdana" panose="020B0604030504040204" pitchFamily="34" charset="0"/>
                <a:cs typeface="Verdana" panose="020B0604030504040204" pitchFamily="34" charset="0"/>
              </a:rPr>
              <a:t>G</a:t>
            </a:r>
            <a:r>
              <a:rPr lang="fr-FR" sz="2000" dirty="0" smtClean="0">
                <a:latin typeface="Verdana" panose="020B0604030504040204" pitchFamily="34" charset="0"/>
                <a:ea typeface="Verdana" panose="020B0604030504040204" pitchFamily="34" charset="0"/>
                <a:cs typeface="Verdana" panose="020B0604030504040204" pitchFamily="34" charset="0"/>
              </a:rPr>
              <a:t>énéral sur la </a:t>
            </a:r>
            <a:r>
              <a:rPr lang="fr-FR" sz="2000" b="1" dirty="0" smtClean="0">
                <a:latin typeface="Verdana" panose="020B0604030504040204" pitchFamily="34" charset="0"/>
                <a:ea typeface="Verdana" panose="020B0604030504040204" pitchFamily="34" charset="0"/>
                <a:cs typeface="Verdana" panose="020B0604030504040204" pitchFamily="34" charset="0"/>
              </a:rPr>
              <a:t>P</a:t>
            </a:r>
            <a:r>
              <a:rPr lang="fr-FR" sz="2000" dirty="0" smtClean="0">
                <a:latin typeface="Verdana" panose="020B0604030504040204" pitchFamily="34" charset="0"/>
                <a:ea typeface="Verdana" panose="020B0604030504040204" pitchFamily="34" charset="0"/>
                <a:cs typeface="Verdana" panose="020B0604030504040204" pitchFamily="34" charset="0"/>
              </a:rPr>
              <a:t>rotection des </a:t>
            </a:r>
            <a:r>
              <a:rPr lang="fr-FR" sz="2000" b="1" dirty="0" smtClean="0">
                <a:latin typeface="Verdana" panose="020B0604030504040204" pitchFamily="34" charset="0"/>
                <a:ea typeface="Verdana" panose="020B0604030504040204" pitchFamily="34" charset="0"/>
                <a:cs typeface="Verdana" panose="020B0604030504040204" pitchFamily="34" charset="0"/>
              </a:rPr>
              <a:t>D</a:t>
            </a:r>
            <a:r>
              <a:rPr lang="fr-FR" sz="2000" dirty="0" smtClean="0">
                <a:latin typeface="Verdana" panose="020B0604030504040204" pitchFamily="34" charset="0"/>
                <a:ea typeface="Verdana" panose="020B0604030504040204" pitchFamily="34" charset="0"/>
                <a:cs typeface="Verdana" panose="020B0604030504040204" pitchFamily="34" charset="0"/>
              </a:rPr>
              <a:t>onnées</a:t>
            </a:r>
          </a:p>
          <a:p>
            <a:pPr algn="ctr"/>
            <a:r>
              <a:rPr lang="fr-FR" sz="2000" dirty="0" smtClean="0">
                <a:latin typeface="Verdana" panose="020B0604030504040204" pitchFamily="34" charset="0"/>
                <a:ea typeface="Verdana" panose="020B0604030504040204" pitchFamily="34" charset="0"/>
                <a:cs typeface="Verdana" panose="020B0604030504040204" pitchFamily="34" charset="0"/>
              </a:rPr>
              <a:t>25 mai 2018</a:t>
            </a:r>
          </a:p>
        </p:txBody>
      </p:sp>
      <p:sp>
        <p:nvSpPr>
          <p:cNvPr id="6" name="Espace réservé du contenu 2"/>
          <p:cNvSpPr txBox="1">
            <a:spLocks/>
          </p:cNvSpPr>
          <p:nvPr/>
        </p:nvSpPr>
        <p:spPr>
          <a:xfrm>
            <a:off x="5215466" y="4457134"/>
            <a:ext cx="4377266" cy="416849"/>
          </a:xfrm>
          <a:prstGeom prst="rect">
            <a:avLst/>
          </a:prstGeom>
          <a:ln w="28575">
            <a:no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r">
              <a:spcBef>
                <a:spcPts val="600"/>
              </a:spcBef>
              <a:spcAft>
                <a:spcPts val="600"/>
              </a:spcAft>
              <a:buNone/>
            </a:pPr>
            <a:r>
              <a:rPr lang="fr-FR" sz="2000" b="1" dirty="0" smtClean="0">
                <a:solidFill>
                  <a:srgbClr val="C72B1B"/>
                </a:solidFill>
                <a:latin typeface="Verdana" panose="020B0604030504040204" pitchFamily="34" charset="0"/>
                <a:ea typeface="Verdana" panose="020B0604030504040204" pitchFamily="34" charset="0"/>
                <a:cs typeface="Verdana" panose="020B0604030504040204" pitchFamily="34" charset="0"/>
              </a:rPr>
              <a:t>IDEALCO</a:t>
            </a:r>
            <a:endParaRPr lang="fr-FR" sz="2000" dirty="0">
              <a:solidFill>
                <a:srgbClr val="C72B1B"/>
              </a:solidFill>
              <a:latin typeface="Verdana" panose="020B0604030504040204" pitchFamily="34" charset="0"/>
              <a:ea typeface="Verdana" panose="020B0604030504040204" pitchFamily="34" charset="0"/>
              <a:cs typeface="Verdana" panose="020B0604030504040204" pitchFamily="34" charset="0"/>
            </a:endParaRPr>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1025590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10</a:t>
            </a:fld>
            <a:endParaRPr lang="en-US" dirty="0"/>
          </a:p>
        </p:txBody>
      </p:sp>
      <p:sp>
        <p:nvSpPr>
          <p:cNvPr id="2" name="Rectangle 1"/>
          <p:cNvSpPr/>
          <p:nvPr/>
        </p:nvSpPr>
        <p:spPr>
          <a:xfrm>
            <a:off x="356447" y="944844"/>
            <a:ext cx="11132820" cy="400110"/>
          </a:xfrm>
          <a:prstGeom prst="rect">
            <a:avLst/>
          </a:prstGeom>
        </p:spPr>
        <p:txBody>
          <a:bodyPr wrap="square">
            <a:spAutoFit/>
          </a:bodyPr>
          <a:lstStyle/>
          <a:p>
            <a:r>
              <a:rPr lang="fr-FR" sz="2000" b="1"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Triple</a:t>
            </a:r>
            <a:r>
              <a:rPr lang="fr-FR" sz="2000" dirty="0" smtClean="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fr-FR" sz="2000" b="1" dirty="0">
                <a:solidFill>
                  <a:srgbClr val="000000"/>
                </a:solidFill>
                <a:latin typeface="Verdana" panose="020B0604030504040204" pitchFamily="34" charset="0"/>
                <a:ea typeface="Verdana" panose="020B0604030504040204" pitchFamily="34" charset="0"/>
                <a:cs typeface="Verdana" panose="020B0604030504040204" pitchFamily="34" charset="0"/>
              </a:rPr>
              <a:t>changement</a:t>
            </a:r>
            <a:r>
              <a:rPr lang="fr-FR" sz="2000" dirty="0">
                <a:solidFill>
                  <a:srgbClr val="000000"/>
                </a:solidFill>
                <a:latin typeface="Verdana" panose="020B0604030504040204" pitchFamily="34" charset="0"/>
                <a:ea typeface="Verdana" panose="020B0604030504040204" pitchFamily="34" charset="0"/>
                <a:cs typeface="Verdana" panose="020B0604030504040204" pitchFamily="34" charset="0"/>
              </a:rPr>
              <a:t> pour les responsables de fichiers et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leurs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sous-traitants </a:t>
            </a:r>
            <a:r>
              <a:rPr lang="fr-FR"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p>
        </p:txBody>
      </p:sp>
      <p:sp>
        <p:nvSpPr>
          <p:cNvPr id="13" name="Rectangle 12"/>
          <p:cNvSpPr/>
          <p:nvPr/>
        </p:nvSpPr>
        <p:spPr>
          <a:xfrm>
            <a:off x="446323" y="1657743"/>
            <a:ext cx="324514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Changement de culture</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5952198" y="2163905"/>
            <a:ext cx="299847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Changement d’outils</a:t>
            </a:r>
          </a:p>
        </p:txBody>
      </p:sp>
      <p:sp>
        <p:nvSpPr>
          <p:cNvPr id="3" name="Rectangle 2"/>
          <p:cNvSpPr/>
          <p:nvPr/>
        </p:nvSpPr>
        <p:spPr>
          <a:xfrm>
            <a:off x="8950668" y="2667241"/>
            <a:ext cx="2940228" cy="369332"/>
          </a:xfrm>
          <a:prstGeom prst="rect">
            <a:avLst/>
          </a:prstGeom>
        </p:spPr>
        <p:txBody>
          <a:bodyPr wrap="none">
            <a:spAutoFit/>
          </a:bodyPr>
          <a:lstStyle/>
          <a:p>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Analyses d’impact, …</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743926" y="2377709"/>
            <a:ext cx="3965234" cy="646331"/>
          </a:xfrm>
          <a:prstGeom prst="rect">
            <a:avLst/>
          </a:prstGeom>
        </p:spPr>
        <p:txBody>
          <a:bodyPr wrap="square">
            <a:spAutoFit/>
          </a:bodyPr>
          <a:lstStyle/>
          <a:p>
            <a:pPr algn="ct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logique de responsabilisation des organismes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6" name="Connecteur droit avec flèche 5"/>
          <p:cNvCxnSpPr/>
          <p:nvPr/>
        </p:nvCxnSpPr>
        <p:spPr>
          <a:xfrm>
            <a:off x="2263140" y="2027075"/>
            <a:ext cx="251460" cy="296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196645" y="2892144"/>
            <a:ext cx="3398687" cy="369332"/>
          </a:xfrm>
          <a:prstGeom prst="rect">
            <a:avLst/>
          </a:prstGeom>
        </p:spPr>
        <p:txBody>
          <a:bodyPr wrap="none">
            <a:spAutoFit/>
          </a:bodyPr>
          <a:lstStyle/>
          <a:p>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R</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egistre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des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traitements</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9" name="Connecteur droit avec flèche 8"/>
          <p:cNvCxnSpPr>
            <a:stCxn id="14" idx="2"/>
            <a:endCxn id="21" idx="0"/>
          </p:cNvCxnSpPr>
          <p:nvPr/>
        </p:nvCxnSpPr>
        <p:spPr>
          <a:xfrm flipH="1">
            <a:off x="6895989" y="2533237"/>
            <a:ext cx="555444" cy="358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14" idx="3"/>
          </p:cNvCxnSpPr>
          <p:nvPr/>
        </p:nvCxnSpPr>
        <p:spPr>
          <a:xfrm>
            <a:off x="8950668" y="2348571"/>
            <a:ext cx="1243038" cy="3186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428940" y="3664485"/>
            <a:ext cx="413188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Changement de gouvernance</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Rectangle 27"/>
          <p:cNvSpPr/>
          <p:nvPr/>
        </p:nvSpPr>
        <p:spPr>
          <a:xfrm>
            <a:off x="2726543" y="4384451"/>
            <a:ext cx="3965234" cy="646331"/>
          </a:xfrm>
          <a:prstGeom prst="rect">
            <a:avLst/>
          </a:prstGeom>
        </p:spPr>
        <p:txBody>
          <a:bodyPr wrap="square">
            <a:spAutoFit/>
          </a:bodyPr>
          <a:lstStyle/>
          <a:p>
            <a:pPr algn="ct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Délégué à la protection des données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9" name="Connecteur droit avec flèche 28"/>
          <p:cNvCxnSpPr/>
          <p:nvPr/>
        </p:nvCxnSpPr>
        <p:spPr>
          <a:xfrm>
            <a:off x="4245757" y="4033817"/>
            <a:ext cx="251460" cy="29698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188720" y="6082236"/>
            <a:ext cx="7761948" cy="369332"/>
          </a:xfrm>
          <a:prstGeom prst="rect">
            <a:avLst/>
          </a:prstGeom>
          <a:ln>
            <a:solidFill>
              <a:srgbClr val="00206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Il n’y a plus de déclarations à faire auprès de la CNIL</a:t>
            </a:r>
          </a:p>
        </p:txBody>
      </p:sp>
      <p:sp>
        <p:nvSpPr>
          <p:cNvPr id="24" name="Rectangle 23"/>
          <p:cNvSpPr/>
          <p:nvPr/>
        </p:nvSpPr>
        <p:spPr>
          <a:xfrm>
            <a:off x="356447" y="5263286"/>
            <a:ext cx="11594760" cy="707886"/>
          </a:xfrm>
          <a:prstGeom prst="rect">
            <a:avLst/>
          </a:prstGeom>
        </p:spPr>
        <p:txBody>
          <a:bodyPr wrap="square">
            <a:spAutoFit/>
          </a:bodyPr>
          <a:lstStyle/>
          <a:p>
            <a:pPr algn="just">
              <a:spcAft>
                <a:spcPts val="600"/>
              </a:spcAft>
            </a:pPr>
            <a:r>
              <a:rPr lang="fr-FR" sz="2000" dirty="0" smtClean="0">
                <a:latin typeface="Verdana" panose="020B0604030504040204" pitchFamily="34" charset="0"/>
                <a:ea typeface="Verdana" panose="020B0604030504040204" pitchFamily="34" charset="0"/>
                <a:cs typeface="Verdana" panose="020B0604030504040204" pitchFamily="34" charset="0"/>
              </a:rPr>
              <a:t>- La </a:t>
            </a:r>
            <a:r>
              <a:rPr lang="fr-FR" sz="2000" b="1" dirty="0">
                <a:latin typeface="Verdana" panose="020B0604030504040204" pitchFamily="34" charset="0"/>
                <a:ea typeface="Verdana" panose="020B0604030504040204" pitchFamily="34" charset="0"/>
                <a:cs typeface="Verdana" panose="020B0604030504040204" pitchFamily="34" charset="0"/>
              </a:rPr>
              <a:t>directive de 1995 </a:t>
            </a:r>
            <a:r>
              <a:rPr lang="fr-FR" sz="2000" dirty="0">
                <a:latin typeface="Verdana" panose="020B0604030504040204" pitchFamily="34" charset="0"/>
                <a:ea typeface="Verdana" panose="020B0604030504040204" pitchFamily="34" charset="0"/>
                <a:cs typeface="Verdana" panose="020B0604030504040204" pitchFamily="34" charset="0"/>
              </a:rPr>
              <a:t>reposait sur la notion de « </a:t>
            </a:r>
            <a:r>
              <a:rPr lang="fr-FR" sz="2000" b="1" dirty="0">
                <a:latin typeface="Verdana" panose="020B0604030504040204" pitchFamily="34" charset="0"/>
                <a:ea typeface="Verdana" panose="020B0604030504040204" pitchFamily="34" charset="0"/>
                <a:cs typeface="Verdana" panose="020B0604030504040204" pitchFamily="34" charset="0"/>
              </a:rPr>
              <a:t>formalités préalables </a:t>
            </a:r>
            <a:r>
              <a:rPr lang="fr-FR" sz="2000" dirty="0">
                <a:latin typeface="Verdana" panose="020B0604030504040204" pitchFamily="34" charset="0"/>
                <a:ea typeface="Verdana" panose="020B0604030504040204" pitchFamily="34" charset="0"/>
                <a:cs typeface="Verdana" panose="020B0604030504040204" pitchFamily="34" charset="0"/>
              </a:rPr>
              <a:t>» (déclaration, autorisations</a:t>
            </a:r>
            <a:r>
              <a:rPr lang="fr-FR" sz="2000" dirty="0" smtClean="0">
                <a:latin typeface="Verdana" panose="020B0604030504040204" pitchFamily="34" charset="0"/>
                <a:ea typeface="Verdana" panose="020B0604030504040204" pitchFamily="34" charset="0"/>
                <a:cs typeface="Verdana" panose="020B0604030504040204" pitchFamily="34" charset="0"/>
              </a:rPr>
              <a:t>).</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25" name="Titre 1"/>
          <p:cNvSpPr>
            <a:spLocks noGrp="1"/>
          </p:cNvSpPr>
          <p:nvPr>
            <p:ph type="title"/>
          </p:nvPr>
        </p:nvSpPr>
        <p:spPr>
          <a:xfrm>
            <a:off x="203357" y="300336"/>
            <a:ext cx="10217425" cy="587747"/>
          </a:xfrm>
        </p:spPr>
        <p:txBody>
          <a:bodyPr>
            <a:normAutofit fontScale="90000"/>
          </a:bodyPr>
          <a:lstStyle/>
          <a:p>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 En </a:t>
            </a:r>
            <a:r>
              <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rPr>
              <a:t>quoi </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les collectivités sont-elles concernées par le </a:t>
            </a:r>
            <a:r>
              <a:rPr lang="fr-FR" sz="2000" b="1" u="sng"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rgpd</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Rectangle 30"/>
          <p:cNvSpPr/>
          <p:nvPr/>
        </p:nvSpPr>
        <p:spPr>
          <a:xfrm>
            <a:off x="9902530" y="58016"/>
            <a:ext cx="2198743" cy="338554"/>
          </a:xfrm>
          <a:prstGeom prst="rect">
            <a:avLst/>
          </a:prstGeom>
        </p:spPr>
        <p:txBody>
          <a:bodyPr wrap="none">
            <a:spAutoFit/>
          </a:bodyPr>
          <a:lstStyle/>
          <a:p>
            <a:pPr>
              <a:tabLst>
                <a:tab pos="8248650" algn="l"/>
              </a:tabLst>
            </a:pPr>
            <a:r>
              <a:rPr lang="fr-FR" sz="1600" dirty="0" smtClean="0"/>
              <a:t>Collectivités et </a:t>
            </a:r>
            <a:r>
              <a:rPr lang="fr-FR" sz="1600" dirty="0"/>
              <a:t>RGPD</a:t>
            </a:r>
            <a:endParaRPr lang="en-US" sz="1600" dirty="0"/>
          </a:p>
        </p:txBody>
      </p:sp>
      <p:sp>
        <p:nvSpPr>
          <p:cNvPr id="22"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133316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0" y="0"/>
            <a:ext cx="3691467" cy="6858000"/>
          </a:xfrm>
          <a:prstGeom prst="rect">
            <a:avLst/>
          </a:prstGeom>
        </p:spPr>
      </p:pic>
      <p:sp>
        <p:nvSpPr>
          <p:cNvPr id="2" name="Titre 1"/>
          <p:cNvSpPr>
            <a:spLocks noGrp="1"/>
          </p:cNvSpPr>
          <p:nvPr>
            <p:ph type="title"/>
          </p:nvPr>
        </p:nvSpPr>
        <p:spPr>
          <a:xfrm>
            <a:off x="288095" y="444584"/>
            <a:ext cx="10804221" cy="640445"/>
          </a:xfrm>
        </p:spPr>
        <p:txBody>
          <a:bodyPr>
            <a:normAutofit/>
          </a:bodyPr>
          <a:lstStyle/>
          <a:p>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II. CE QUE ÇA IMPLIQUE POUR LES COLLECTIVITÉS</a:t>
            </a:r>
            <a:endPar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contenu 2"/>
          <p:cNvSpPr>
            <a:spLocks noGrp="1"/>
          </p:cNvSpPr>
          <p:nvPr>
            <p:ph idx="1"/>
          </p:nvPr>
        </p:nvSpPr>
        <p:spPr>
          <a:xfrm>
            <a:off x="606776" y="1272427"/>
            <a:ext cx="11344432" cy="2350165"/>
          </a:xfrm>
        </p:spPr>
        <p:txBody>
          <a:bodyPr>
            <a:noAutofit/>
          </a:bodyPr>
          <a:lstStyle/>
          <a:p>
            <a:pPr marL="0" indent="0">
              <a:lnSpc>
                <a:spcPct val="100000"/>
              </a:lnSpc>
              <a:spcAft>
                <a:spcPts val="1200"/>
              </a:spcAft>
              <a:buNone/>
            </a:pP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Mise</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en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conformité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RGPD </a:t>
            </a:r>
            <a:r>
              <a:rPr lang="fr-FR" b="1" dirty="0" smtClean="0">
                <a:latin typeface="Verdana" panose="020B0604030504040204" pitchFamily="34" charset="0"/>
                <a:ea typeface="Verdana" panose="020B0604030504040204" pitchFamily="34" charset="0"/>
                <a:cs typeface="Verdana" panose="020B0604030504040204" pitchFamily="34" charset="0"/>
              </a:rPr>
              <a:t>PERMANENTE</a:t>
            </a:r>
            <a:r>
              <a:rPr lang="fr-FR" dirty="0" smtClean="0">
                <a:latin typeface="Verdana" panose="020B0604030504040204" pitchFamily="34" charset="0"/>
                <a:ea typeface="Verdana" panose="020B0604030504040204" pitchFamily="34" charset="0"/>
                <a:cs typeface="Verdana" panose="020B0604030504040204" pitchFamily="34" charset="0"/>
              </a:rPr>
              <a:t> et </a:t>
            </a:r>
            <a:r>
              <a:rPr lang="fr-FR" b="1" dirty="0" smtClean="0">
                <a:latin typeface="Verdana" panose="020B0604030504040204" pitchFamily="34" charset="0"/>
                <a:ea typeface="Verdana" panose="020B0604030504040204" pitchFamily="34" charset="0"/>
                <a:cs typeface="Verdana" panose="020B0604030504040204" pitchFamily="34" charset="0"/>
              </a:rPr>
              <a:t>DYNAMIQUE</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0" indent="0" algn="just">
              <a:lnSpc>
                <a:spcPct val="100000"/>
              </a:lnSpc>
              <a:spcAft>
                <a:spcPts val="1200"/>
              </a:spcAft>
              <a:buNone/>
            </a:pP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Adoption </a:t>
            </a:r>
            <a:r>
              <a:rPr lang="fr-FR" dirty="0" smtClean="0">
                <a:latin typeface="Verdana" panose="020B0604030504040204" pitchFamily="34" charset="0"/>
                <a:ea typeface="Verdana" panose="020B0604030504040204" pitchFamily="34" charset="0"/>
                <a:cs typeface="Verdana" panose="020B0604030504040204" pitchFamily="34" charset="0"/>
              </a:rPr>
              <a:t>de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mesures techniques </a:t>
            </a:r>
            <a:r>
              <a:rPr lang="fr-FR" dirty="0">
                <a:latin typeface="Verdana" panose="020B0604030504040204" pitchFamily="34" charset="0"/>
                <a:ea typeface="Verdana" panose="020B0604030504040204" pitchFamily="34" charset="0"/>
                <a:cs typeface="Verdana" panose="020B0604030504040204" pitchFamily="34" charset="0"/>
              </a:rPr>
              <a:t>et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organisationnelles</a:t>
            </a:r>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permettant </a:t>
            </a:r>
            <a:r>
              <a:rPr lang="fr-FR" dirty="0">
                <a:latin typeface="Verdana" panose="020B0604030504040204" pitchFamily="34" charset="0"/>
                <a:ea typeface="Verdana" panose="020B0604030504040204" pitchFamily="34" charset="0"/>
                <a:cs typeface="Verdana" panose="020B0604030504040204" pitchFamily="34" charset="0"/>
              </a:rPr>
              <a:t>de s’assurer et de démontrer à tout instant qu’elles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offrent</a:t>
            </a:r>
            <a:r>
              <a:rPr lang="fr-FR" b="1" dirty="0">
                <a:latin typeface="Verdana" panose="020B0604030504040204" pitchFamily="34" charset="0"/>
                <a:ea typeface="Verdana" panose="020B0604030504040204" pitchFamily="34" charset="0"/>
                <a:cs typeface="Verdana" panose="020B0604030504040204" pitchFamily="34" charset="0"/>
              </a:rPr>
              <a:t>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un niveau optimal de protection </a:t>
            </a:r>
            <a:r>
              <a:rPr lang="fr-FR" dirty="0">
                <a:latin typeface="Verdana" panose="020B0604030504040204" pitchFamily="34" charset="0"/>
                <a:ea typeface="Verdana" panose="020B0604030504040204" pitchFamily="34" charset="0"/>
                <a:cs typeface="Verdana" panose="020B0604030504040204" pitchFamily="34" charset="0"/>
              </a:rPr>
              <a:t>aux données </a:t>
            </a:r>
            <a:r>
              <a:rPr lang="fr-FR" dirty="0" smtClean="0">
                <a:latin typeface="Verdana" panose="020B0604030504040204" pitchFamily="34" charset="0"/>
                <a:ea typeface="Verdana" panose="020B0604030504040204" pitchFamily="34" charset="0"/>
                <a:cs typeface="Verdana" panose="020B0604030504040204" pitchFamily="34" charset="0"/>
              </a:rPr>
              <a:t>traitées</a:t>
            </a:r>
            <a:r>
              <a:rPr lang="fr-FR" dirty="0">
                <a:latin typeface="Verdana" panose="020B0604030504040204" pitchFamily="34" charset="0"/>
                <a:ea typeface="Verdana" panose="020B0604030504040204" pitchFamily="34" charset="0"/>
                <a:cs typeface="Verdana" panose="020B0604030504040204" pitchFamily="34" charset="0"/>
              </a:rPr>
              <a:t>,</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0" indent="0" algn="just">
              <a:lnSpc>
                <a:spcPct val="100000"/>
              </a:lnSpc>
              <a:spcAft>
                <a:spcPts val="1200"/>
              </a:spcAft>
              <a:buNone/>
            </a:pP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Actualisation </a:t>
            </a:r>
            <a:r>
              <a:rPr lang="fr-FR" dirty="0" smtClean="0">
                <a:latin typeface="Verdana" panose="020B0604030504040204" pitchFamily="34" charset="0"/>
                <a:ea typeface="Verdana" panose="020B0604030504040204" pitchFamily="34" charset="0"/>
                <a:cs typeface="Verdana" panose="020B0604030504040204" pitchFamily="34" charset="0"/>
              </a:rPr>
              <a:t>régulière de ces mesures techniques et organisationnelles.</a:t>
            </a:r>
          </a:p>
          <a:p>
            <a:pPr algn="just">
              <a:lnSpc>
                <a:spcPct val="100000"/>
              </a:lnSpc>
              <a:spcAft>
                <a:spcPts val="1200"/>
              </a:spcAft>
              <a:buFontTx/>
              <a:buChar char="-"/>
            </a:pPr>
            <a:endParaRPr lang="fr-FR" dirty="0" smtClean="0">
              <a:latin typeface="Verdana" panose="020B0604030504040204" pitchFamily="34" charset="0"/>
              <a:ea typeface="Verdana" panose="020B0604030504040204" pitchFamily="34" charset="0"/>
              <a:cs typeface="Verdana" panose="020B060403050404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11</a:t>
            </a:fld>
            <a:endParaRPr lang="en-US" dirty="0"/>
          </a:p>
        </p:txBody>
      </p:sp>
      <p:sp>
        <p:nvSpPr>
          <p:cNvPr id="11" name="Rectangle 10"/>
          <p:cNvSpPr/>
          <p:nvPr/>
        </p:nvSpPr>
        <p:spPr>
          <a:xfrm>
            <a:off x="9902530" y="58016"/>
            <a:ext cx="2198743" cy="338554"/>
          </a:xfrm>
          <a:prstGeom prst="rect">
            <a:avLst/>
          </a:prstGeom>
        </p:spPr>
        <p:txBody>
          <a:bodyPr wrap="none">
            <a:spAutoFit/>
          </a:bodyPr>
          <a:lstStyle/>
          <a:p>
            <a:pPr>
              <a:tabLst>
                <a:tab pos="8248650" algn="l"/>
              </a:tabLst>
            </a:pPr>
            <a:r>
              <a:rPr lang="fr-FR" sz="1600" dirty="0" smtClean="0"/>
              <a:t>Collectivités et </a:t>
            </a:r>
            <a:r>
              <a:rPr lang="fr-FR" sz="1600" dirty="0"/>
              <a:t>RGPD</a:t>
            </a:r>
            <a:endParaRPr lang="en-US" sz="1600" dirty="0"/>
          </a:p>
        </p:txBody>
      </p:sp>
      <p:sp>
        <p:nvSpPr>
          <p:cNvPr id="13"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13096959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NOTIONS ESSENTIELLES</a:t>
            </a:r>
            <a:endParaRPr lang="fr-FR"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13211455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127377" y="1432223"/>
            <a:ext cx="6943077" cy="3035808"/>
          </a:xfrm>
        </p:spPr>
        <p:txBody>
          <a:bodyPr/>
          <a:lstStyle/>
          <a:p>
            <a:pPr algn="ctr"/>
            <a:r>
              <a:rPr lang="fr-FR" sz="4000" dirty="0" smtClean="0">
                <a:latin typeface="Eras Bold ITC" panose="020B0907030504020204" pitchFamily="34" charset="0"/>
              </a:rPr>
              <a:t>C’est quoi une donnée personnelle ?</a:t>
            </a:r>
            <a:endParaRPr lang="fr-FR" sz="4000" dirty="0">
              <a:latin typeface="Eras Bold ITC" panose="020B090703050402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9192" y="884070"/>
            <a:ext cx="3488185" cy="3488185"/>
          </a:xfrm>
          <a:prstGeom prst="rect">
            <a:avLst/>
          </a:prstGeom>
        </p:spPr>
      </p:pic>
    </p:spTree>
    <p:extLst>
      <p:ext uri="{BB962C8B-B14F-4D97-AF65-F5344CB8AC3E}">
        <p14:creationId xmlns:p14="http://schemas.microsoft.com/office/powerpoint/2010/main" val="82548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a:blip r:embed="rId2"/>
          <a:stretch>
            <a:fillRect/>
          </a:stretch>
        </p:blipFill>
        <p:spPr>
          <a:xfrm>
            <a:off x="8294255" y="0"/>
            <a:ext cx="3897745" cy="6858000"/>
          </a:xfrm>
          <a:prstGeom prst="rect">
            <a:avLst/>
          </a:prstGeom>
        </p:spPr>
      </p:pic>
      <p:pic>
        <p:nvPicPr>
          <p:cNvPr id="6" name="Image 5"/>
          <p:cNvPicPr>
            <a:picLocks noChangeAspect="1"/>
          </p:cNvPicPr>
          <p:nvPr/>
        </p:nvPicPr>
        <p:blipFill>
          <a:blip r:embed="rId2"/>
          <a:stretch>
            <a:fillRect/>
          </a:stretch>
        </p:blipFill>
        <p:spPr>
          <a:xfrm>
            <a:off x="0" y="0"/>
            <a:ext cx="3926479" cy="6858000"/>
          </a:xfrm>
          <a:prstGeom prst="rect">
            <a:avLst/>
          </a:prstGeom>
        </p:spPr>
      </p:pic>
      <p:sp>
        <p:nvSpPr>
          <p:cNvPr id="15" name="Rectangle 14"/>
          <p:cNvSpPr/>
          <p:nvPr/>
        </p:nvSpPr>
        <p:spPr>
          <a:xfrm>
            <a:off x="259411" y="210270"/>
            <a:ext cx="11694287" cy="400110"/>
          </a:xfrm>
          <a:prstGeom prst="rect">
            <a:avLst/>
          </a:prstGeom>
        </p:spPr>
        <p:txBody>
          <a:bodyPr wrap="square">
            <a:spAutoFit/>
          </a:bodyPr>
          <a:lstStyle/>
          <a:p>
            <a:pPr algn="ctr">
              <a:spcBef>
                <a:spcPts val="600"/>
              </a:spcBef>
              <a:spcAft>
                <a:spcPts val="600"/>
              </a:spcAft>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TOUTE INFORMATION </a:t>
            </a:r>
            <a:r>
              <a:rPr lang="fr-FR" sz="2000" dirty="0" smtClean="0">
                <a:latin typeface="Verdana" panose="020B0604030504040204" pitchFamily="34" charset="0"/>
                <a:ea typeface="Verdana" panose="020B0604030504040204" pitchFamily="34" charset="0"/>
                <a:cs typeface="Verdana" panose="020B0604030504040204" pitchFamily="34" charset="0"/>
              </a:rPr>
              <a:t>se </a:t>
            </a:r>
            <a:r>
              <a:rPr lang="fr-FR" sz="2000" dirty="0">
                <a:latin typeface="Verdana" panose="020B0604030504040204" pitchFamily="34" charset="0"/>
                <a:ea typeface="Verdana" panose="020B0604030504040204" pitchFamily="34" charset="0"/>
                <a:cs typeface="Verdana" panose="020B0604030504040204" pitchFamily="34" charset="0"/>
              </a:rPr>
              <a:t>rapportant à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une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personne physique </a:t>
            </a:r>
            <a:endPar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744827" y="2220675"/>
            <a:ext cx="3087471" cy="1200329"/>
          </a:xfrm>
          <a:prstGeom prst="rect">
            <a:avLst/>
          </a:prstGeom>
        </p:spPr>
        <p:txBody>
          <a:bodyPr wrap="square">
            <a:spAutoFit/>
          </a:bodyPr>
          <a:lstStyle/>
          <a:p>
            <a:pPr marL="285750" indent="-285750">
              <a:buFontTx/>
              <a:buChar char="-"/>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nom</a:t>
            </a:r>
            <a:r>
              <a:rPr lang="fr-FR" dirty="0">
                <a:latin typeface="Verdana" panose="020B0604030504040204" pitchFamily="34" charset="0"/>
                <a:ea typeface="Verdana" panose="020B0604030504040204" pitchFamily="34" charset="0"/>
                <a:cs typeface="Verdana" panose="020B0604030504040204" pitchFamily="34" charset="0"/>
              </a:rPr>
              <a:t>,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prénom</a:t>
            </a:r>
            <a:r>
              <a:rPr lang="fr-FR" dirty="0">
                <a:latin typeface="Verdana" panose="020B0604030504040204" pitchFamily="34" charset="0"/>
                <a:ea typeface="Verdana" panose="020B0604030504040204" pitchFamily="34" charset="0"/>
                <a:cs typeface="Verdana" panose="020B0604030504040204" pitchFamily="34" charset="0"/>
              </a:rPr>
              <a:t>,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285750" indent="-285750">
              <a:buFontTx/>
              <a:buChar char="-"/>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adresse postale</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buFontTx/>
              <a:buChar char="-"/>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Photo</a:t>
            </a:r>
            <a:r>
              <a:rPr lang="fr-FR" dirty="0" smtClean="0">
                <a:latin typeface="Verdana" panose="020B0604030504040204" pitchFamily="34" charset="0"/>
                <a:ea typeface="Verdana" panose="020B0604030504040204" pitchFamily="34" charset="0"/>
                <a:cs typeface="Verdana" panose="020B0604030504040204" pitchFamily="34" charset="0"/>
              </a:rPr>
              <a:t> …</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8447600" y="1429922"/>
            <a:ext cx="3303313" cy="369332"/>
          </a:xfrm>
          <a:prstGeom prst="rect">
            <a:avLst/>
          </a:prstGeom>
        </p:spPr>
        <p:txBody>
          <a:bodyPr wrap="square">
            <a:spAutoFit/>
          </a:bodyPr>
          <a:lstStyle/>
          <a:p>
            <a:r>
              <a:rPr lang="fr-FR" dirty="0">
                <a:latin typeface="Verdana" panose="020B0604030504040204" pitchFamily="34" charset="0"/>
                <a:ea typeface="Verdana" panose="020B0604030504040204" pitchFamily="34" charset="0"/>
                <a:cs typeface="Verdana" panose="020B0604030504040204" pitchFamily="34" charset="0"/>
              </a:rPr>
              <a:t>D</a:t>
            </a:r>
            <a:r>
              <a:rPr lang="fr-FR" dirty="0" smtClean="0">
                <a:latin typeface="Verdana" panose="020B0604030504040204" pitchFamily="34" charset="0"/>
                <a:ea typeface="Verdana" panose="020B0604030504040204" pitchFamily="34" charset="0"/>
                <a:cs typeface="Verdana" panose="020B0604030504040204" pitchFamily="34" charset="0"/>
              </a:rPr>
              <a:t>e </a:t>
            </a:r>
            <a:r>
              <a:rPr lang="fr-FR" dirty="0">
                <a:latin typeface="Verdana" panose="020B0604030504040204" pitchFamily="34" charset="0"/>
                <a:ea typeface="Verdana" panose="020B0604030504040204" pitchFamily="34" charset="0"/>
                <a:cs typeface="Verdana" panose="020B0604030504040204" pitchFamily="34" charset="0"/>
              </a:rPr>
              <a:t>manière </a:t>
            </a:r>
            <a:r>
              <a:rPr lang="fr-FR" b="1" dirty="0" smtClean="0">
                <a:latin typeface="Verdana" panose="020B0604030504040204" pitchFamily="34" charset="0"/>
                <a:ea typeface="Verdana" panose="020B0604030504040204" pitchFamily="34" charset="0"/>
                <a:cs typeface="Verdana" panose="020B0604030504040204" pitchFamily="34" charset="0"/>
              </a:rPr>
              <a:t>INDIRECTE </a:t>
            </a:r>
            <a:r>
              <a:rPr lang="fr-FR" dirty="0" smtClean="0">
                <a:latin typeface="Verdana" panose="020B0604030504040204" pitchFamily="34" charset="0"/>
                <a:ea typeface="Verdana" panose="020B0604030504040204" pitchFamily="34" charset="0"/>
                <a:cs typeface="Verdana" panose="020B0604030504040204" pitchFamily="34" charset="0"/>
              </a:rPr>
              <a:t>:</a:t>
            </a:r>
          </a:p>
        </p:txBody>
      </p:sp>
      <p:pic>
        <p:nvPicPr>
          <p:cNvPr id="19" name="Image 18"/>
          <p:cNvPicPr>
            <a:picLocks noChangeAspect="1"/>
          </p:cNvPicPr>
          <p:nvPr/>
        </p:nvPicPr>
        <p:blipFill>
          <a:blip r:embed="rId3"/>
          <a:stretch>
            <a:fillRect/>
          </a:stretch>
        </p:blipFill>
        <p:spPr>
          <a:xfrm>
            <a:off x="233151" y="4045083"/>
            <a:ext cx="3701759" cy="2249333"/>
          </a:xfrm>
          <a:prstGeom prst="rect">
            <a:avLst/>
          </a:prstGeom>
        </p:spPr>
      </p:pic>
      <p:cxnSp>
        <p:nvCxnSpPr>
          <p:cNvPr id="29" name="Connecteur droit avec flèche 28"/>
          <p:cNvCxnSpPr/>
          <p:nvPr/>
        </p:nvCxnSpPr>
        <p:spPr>
          <a:xfrm>
            <a:off x="1458270" y="3421004"/>
            <a:ext cx="345020" cy="55121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956210" y="858442"/>
            <a:ext cx="2466033" cy="400110"/>
          </a:xfrm>
          <a:prstGeom prst="rect">
            <a:avLst/>
          </a:prstGeom>
          <a:solidFill>
            <a:schemeClr val="bg1"/>
          </a:solidFill>
          <a:ln>
            <a:solidFill>
              <a:srgbClr val="002060"/>
            </a:solidFill>
          </a:ln>
        </p:spPr>
        <p:txBody>
          <a:bodyPr wrap="square">
            <a:spAutoFit/>
          </a:bodyPr>
          <a:lstStyle/>
          <a:p>
            <a:pPr algn="ctr">
              <a:spcBef>
                <a:spcPts val="600"/>
              </a:spcBef>
              <a:spcAft>
                <a:spcPts val="600"/>
              </a:spcAft>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identifiée</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a:xfrm>
            <a:off x="9087679" y="858442"/>
            <a:ext cx="2045111" cy="400110"/>
          </a:xfrm>
          <a:prstGeom prst="rect">
            <a:avLst/>
          </a:prstGeom>
          <a:solidFill>
            <a:schemeClr val="bg1"/>
          </a:solidFill>
          <a:ln>
            <a:solidFill>
              <a:srgbClr val="002060"/>
            </a:solidFill>
          </a:ln>
        </p:spPr>
        <p:txBody>
          <a:bodyPr wrap="square">
            <a:spAutoFit/>
          </a:bodyPr>
          <a:lstStyle/>
          <a:p>
            <a:pPr algn="ctr">
              <a:spcBef>
                <a:spcPts val="600"/>
              </a:spcBef>
              <a:spcAft>
                <a:spcPts val="600"/>
              </a:spcAft>
            </a:pP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identifiable</a:t>
            </a:r>
          </a:p>
        </p:txBody>
      </p:sp>
      <p:sp>
        <p:nvSpPr>
          <p:cNvPr id="23" name="Rectangle 22"/>
          <p:cNvSpPr/>
          <p:nvPr/>
        </p:nvSpPr>
        <p:spPr>
          <a:xfrm>
            <a:off x="5982465" y="884450"/>
            <a:ext cx="545342" cy="369332"/>
          </a:xfrm>
          <a:prstGeom prst="rect">
            <a:avLst/>
          </a:prstGeom>
        </p:spPr>
        <p:txBody>
          <a:bodyPr wrap="none">
            <a:spAutoFit/>
          </a:bodyPr>
          <a:lstStyle/>
          <a:p>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Ou</a:t>
            </a:r>
            <a:endParaRPr lang="fr-FR" b="1" dirty="0">
              <a:solidFill>
                <a:srgbClr val="002060"/>
              </a:solidFill>
            </a:endParaRPr>
          </a:p>
        </p:txBody>
      </p:sp>
      <p:sp>
        <p:nvSpPr>
          <p:cNvPr id="25" name="Rectangle 24"/>
          <p:cNvSpPr/>
          <p:nvPr/>
        </p:nvSpPr>
        <p:spPr>
          <a:xfrm>
            <a:off x="6435104" y="5821464"/>
            <a:ext cx="3557843" cy="369332"/>
          </a:xfrm>
          <a:prstGeom prst="rect">
            <a:avLst/>
          </a:prstGeom>
        </p:spPr>
        <p:txBody>
          <a:bodyPr wrap="square">
            <a:spAutoFit/>
          </a:bodyPr>
          <a:lstStyle/>
          <a:p>
            <a:pPr>
              <a:spcBef>
                <a:spcPts val="600"/>
              </a:spcBef>
              <a:spcAft>
                <a:spcPts val="600"/>
              </a:spcAft>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Empreinte digitale, …</a:t>
            </a:r>
          </a:p>
        </p:txBody>
      </p:sp>
      <p:sp>
        <p:nvSpPr>
          <p:cNvPr id="3" name="Rectangle 2"/>
          <p:cNvSpPr/>
          <p:nvPr/>
        </p:nvSpPr>
        <p:spPr>
          <a:xfrm>
            <a:off x="459374" y="1539304"/>
            <a:ext cx="2930610" cy="369332"/>
          </a:xfrm>
          <a:prstGeom prst="rect">
            <a:avLst/>
          </a:prstGeom>
        </p:spPr>
        <p:txBody>
          <a:bodyPr wrap="none">
            <a:spAutoFit/>
          </a:bodyPr>
          <a:lstStyle/>
          <a:p>
            <a:r>
              <a:rPr lang="fr-FR" dirty="0">
                <a:latin typeface="Verdana" panose="020B0604030504040204" pitchFamily="34" charset="0"/>
                <a:ea typeface="Verdana" panose="020B0604030504040204" pitchFamily="34" charset="0"/>
                <a:cs typeface="Verdana" panose="020B0604030504040204" pitchFamily="34" charset="0"/>
              </a:rPr>
              <a:t>De manière </a:t>
            </a:r>
            <a:r>
              <a:rPr lang="fr-FR" b="1" dirty="0" smtClean="0">
                <a:latin typeface="Verdana" panose="020B0604030504040204" pitchFamily="34" charset="0"/>
                <a:ea typeface="Verdana" panose="020B0604030504040204" pitchFamily="34" charset="0"/>
                <a:cs typeface="Verdana" panose="020B0604030504040204" pitchFamily="34" charset="0"/>
              </a:rPr>
              <a:t>DIRECTE </a:t>
            </a:r>
            <a:r>
              <a:rPr lang="fr-FR" dirty="0" smtClean="0">
                <a:latin typeface="Verdana" panose="020B0604030504040204" pitchFamily="34" charset="0"/>
                <a:ea typeface="Verdana" panose="020B0604030504040204" pitchFamily="34" charset="0"/>
                <a:cs typeface="Verdana" panose="020B0604030504040204" pitchFamily="34" charset="0"/>
              </a:rPr>
              <a:t>:</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6435104" y="2159506"/>
            <a:ext cx="2845651" cy="369332"/>
          </a:xfrm>
          <a:prstGeom prst="rect">
            <a:avLst/>
          </a:prstGeom>
        </p:spPr>
        <p:txBody>
          <a:bodyPr wrap="none">
            <a:spAutoFit/>
          </a:bodyPr>
          <a:lstStyle/>
          <a:p>
            <a:pPr>
              <a:spcBef>
                <a:spcPts val="600"/>
              </a:spcBef>
              <a:spcAft>
                <a:spcPts val="600"/>
              </a:spcAft>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Éléments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physiques </a:t>
            </a:r>
            <a:endParaRPr lang="fr-FR"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435104" y="3121315"/>
            <a:ext cx="2175596" cy="369332"/>
          </a:xfrm>
          <a:prstGeom prst="rect">
            <a:avLst/>
          </a:prstGeom>
        </p:spPr>
        <p:txBody>
          <a:bodyPr wrap="none">
            <a:spAutoFit/>
          </a:bodyPr>
          <a:lstStyle/>
          <a:p>
            <a:pPr>
              <a:spcBef>
                <a:spcPts val="600"/>
              </a:spcBef>
              <a:spcAft>
                <a:spcPts val="600"/>
              </a:spcAft>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Éléments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audio</a:t>
            </a:r>
            <a:endParaRPr lang="fr-FR"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6435104" y="3926407"/>
            <a:ext cx="3001132" cy="369332"/>
          </a:xfrm>
          <a:prstGeom prst="rect">
            <a:avLst/>
          </a:prstGeom>
        </p:spPr>
        <p:txBody>
          <a:bodyPr wrap="square">
            <a:spAutoFit/>
          </a:bodyPr>
          <a:lstStyle/>
          <a:p>
            <a:pPr>
              <a:spcBef>
                <a:spcPts val="600"/>
              </a:spcBef>
              <a:spcAft>
                <a:spcPts val="600"/>
              </a:spcAft>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Numéro de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téléphone</a:t>
            </a:r>
            <a:endParaRPr lang="fr-FR"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6435104" y="4813360"/>
            <a:ext cx="3699437" cy="369332"/>
          </a:xfrm>
          <a:prstGeom prst="rect">
            <a:avLst/>
          </a:prstGeom>
        </p:spPr>
        <p:txBody>
          <a:bodyPr wrap="square">
            <a:spAutoFit/>
          </a:bodyPr>
          <a:lstStyle/>
          <a:p>
            <a:pPr>
              <a:spcBef>
                <a:spcPts val="600"/>
              </a:spcBef>
              <a:spcAft>
                <a:spcPts val="600"/>
              </a:spcAft>
            </a:pP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Plaque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d’immatriculation</a:t>
            </a:r>
            <a:endParaRPr lang="fr-FR"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8205475" y="5182041"/>
            <a:ext cx="3925305" cy="338554"/>
          </a:xfrm>
          <a:prstGeom prst="rect">
            <a:avLst/>
          </a:prstGeom>
          <a:solidFill>
            <a:schemeClr val="bg1"/>
          </a:solidFill>
          <a:ln w="28575">
            <a:solidFill>
              <a:srgbClr val="002060"/>
            </a:solidFill>
          </a:ln>
        </p:spPr>
        <p:txBody>
          <a:bodyPr wrap="none">
            <a:spAutoFit/>
          </a:bodyPr>
          <a:lstStyle/>
          <a:p>
            <a:r>
              <a:rPr lang="fr-FR" sz="1600" dirty="0" smtClean="0">
                <a:latin typeface="Verdana" panose="020B0604030504040204" pitchFamily="34" charset="0"/>
                <a:ea typeface="Verdana" panose="020B0604030504040204" pitchFamily="34" charset="0"/>
                <a:cs typeface="Verdana" panose="020B0604030504040204" pitchFamily="34" charset="0"/>
              </a:rPr>
              <a:t>Renvoie </a:t>
            </a:r>
            <a:r>
              <a:rPr lang="fr-FR" sz="1600" dirty="0">
                <a:latin typeface="Verdana" panose="020B0604030504040204" pitchFamily="34" charset="0"/>
                <a:ea typeface="Verdana" panose="020B0604030504040204" pitchFamily="34" charset="0"/>
                <a:cs typeface="Verdana" panose="020B0604030504040204" pitchFamily="34" charset="0"/>
              </a:rPr>
              <a:t>au titulaire de la carte </a:t>
            </a:r>
            <a:r>
              <a:rPr lang="fr-FR" sz="1600" dirty="0" smtClean="0">
                <a:latin typeface="Verdana" panose="020B0604030504040204" pitchFamily="34" charset="0"/>
                <a:ea typeface="Verdana" panose="020B0604030504040204" pitchFamily="34" charset="0"/>
                <a:cs typeface="Verdana" panose="020B0604030504040204" pitchFamily="34" charset="0"/>
              </a:rPr>
              <a:t>grise</a:t>
            </a:r>
            <a:endParaRPr lang="fr-FR" sz="1600" dirty="0"/>
          </a:p>
        </p:txBody>
      </p:sp>
      <p:sp>
        <p:nvSpPr>
          <p:cNvPr id="12" name="Rectangle 11"/>
          <p:cNvSpPr/>
          <p:nvPr/>
        </p:nvSpPr>
        <p:spPr>
          <a:xfrm>
            <a:off x="8204549" y="4324697"/>
            <a:ext cx="3322576" cy="338554"/>
          </a:xfrm>
          <a:prstGeom prst="rect">
            <a:avLst/>
          </a:prstGeom>
          <a:solidFill>
            <a:schemeClr val="bg1"/>
          </a:solidFill>
          <a:ln w="28575">
            <a:solidFill>
              <a:srgbClr val="002060"/>
            </a:solidFill>
          </a:ln>
        </p:spPr>
        <p:txBody>
          <a:bodyPr wrap="none">
            <a:spAutoFit/>
          </a:bodyPr>
          <a:lstStyle/>
          <a:p>
            <a:pPr>
              <a:spcBef>
                <a:spcPts val="600"/>
              </a:spcBef>
              <a:spcAft>
                <a:spcPts val="600"/>
              </a:spcAft>
            </a:pPr>
            <a:r>
              <a:rPr lang="fr-FR" sz="1600" dirty="0">
                <a:latin typeface="Verdana" panose="020B0604030504040204" pitchFamily="34" charset="0"/>
                <a:ea typeface="Verdana" panose="020B0604030504040204" pitchFamily="34" charset="0"/>
                <a:cs typeface="Verdana" panose="020B0604030504040204" pitchFamily="34" charset="0"/>
              </a:rPr>
              <a:t>Renvoie au titulaire de la </a:t>
            </a:r>
            <a:r>
              <a:rPr lang="fr-FR" sz="1600" dirty="0" smtClean="0">
                <a:latin typeface="Verdana" panose="020B0604030504040204" pitchFamily="34" charset="0"/>
                <a:ea typeface="Verdana" panose="020B0604030504040204" pitchFamily="34" charset="0"/>
                <a:cs typeface="Verdana" panose="020B0604030504040204" pitchFamily="34" charset="0"/>
              </a:rPr>
              <a:t>ligne</a:t>
            </a:r>
            <a:endParaRPr lang="fr-FR" sz="16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Image 12"/>
          <p:cNvPicPr>
            <a:picLocks noChangeAspect="1"/>
          </p:cNvPicPr>
          <p:nvPr/>
        </p:nvPicPr>
        <p:blipFill rotWithShape="1">
          <a:blip r:embed="rId4">
            <a:extLst>
              <a:ext uri="{28A0092B-C50C-407E-A947-70E740481C1C}">
                <a14:useLocalDpi xmlns:a14="http://schemas.microsoft.com/office/drawing/2010/main" val="0"/>
              </a:ext>
            </a:extLst>
          </a:blip>
          <a:srcRect l="45785" t="36003" r="7190" b="18975"/>
          <a:stretch/>
        </p:blipFill>
        <p:spPr>
          <a:xfrm>
            <a:off x="9308315" y="1993491"/>
            <a:ext cx="1339273" cy="720437"/>
          </a:xfrm>
          <a:prstGeom prst="rect">
            <a:avLst/>
          </a:prstGeom>
          <a:ln w="28575">
            <a:solidFill>
              <a:srgbClr val="002060"/>
            </a:solidFill>
          </a:ln>
        </p:spPr>
      </p:pic>
      <p:pic>
        <p:nvPicPr>
          <p:cNvPr id="2" name="Image 1"/>
          <p:cNvPicPr>
            <a:picLocks noChangeAspect="1"/>
          </p:cNvPicPr>
          <p:nvPr/>
        </p:nvPicPr>
        <p:blipFill rotWithShape="1">
          <a:blip r:embed="rId5">
            <a:extLst>
              <a:ext uri="{28A0092B-C50C-407E-A947-70E740481C1C}">
                <a14:useLocalDpi xmlns:a14="http://schemas.microsoft.com/office/drawing/2010/main" val="0"/>
              </a:ext>
            </a:extLst>
          </a:blip>
          <a:srcRect b="73802"/>
          <a:stretch/>
        </p:blipFill>
        <p:spPr>
          <a:xfrm>
            <a:off x="8726776" y="2962868"/>
            <a:ext cx="1743075" cy="686225"/>
          </a:xfrm>
          <a:prstGeom prst="rect">
            <a:avLst/>
          </a:prstGeom>
        </p:spPr>
      </p:pic>
      <p:sp>
        <p:nvSpPr>
          <p:cNvPr id="5" name="Espace réservé du numéro de diapositive 4"/>
          <p:cNvSpPr>
            <a:spLocks noGrp="1"/>
          </p:cNvSpPr>
          <p:nvPr>
            <p:ph type="sldNum" sz="quarter" idx="12"/>
          </p:nvPr>
        </p:nvSpPr>
        <p:spPr>
          <a:xfrm>
            <a:off x="11313618" y="6260258"/>
            <a:ext cx="640080" cy="365125"/>
          </a:xfrm>
        </p:spPr>
        <p:txBody>
          <a:bodyPr/>
          <a:lstStyle/>
          <a:p>
            <a:fld id="{D57F1E4F-1CFF-5643-939E-217C01CDF565}" type="slidenum">
              <a:rPr lang="en-US" smtClean="0"/>
              <a:pPr/>
              <a:t>14</a:t>
            </a:fld>
            <a:endParaRPr lang="en-US" dirty="0"/>
          </a:p>
        </p:txBody>
      </p:sp>
      <p:cxnSp>
        <p:nvCxnSpPr>
          <p:cNvPr id="14" name="Connecteur en angle 13"/>
          <p:cNvCxnSpPr/>
          <p:nvPr/>
        </p:nvCxnSpPr>
        <p:spPr>
          <a:xfrm>
            <a:off x="7315200" y="4324697"/>
            <a:ext cx="719091" cy="187794"/>
          </a:xfrm>
          <a:prstGeom prst="bentConnector3">
            <a:avLst>
              <a:gd name="adj1" fmla="val -617"/>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eur en angle 25"/>
          <p:cNvCxnSpPr/>
          <p:nvPr/>
        </p:nvCxnSpPr>
        <p:spPr>
          <a:xfrm>
            <a:off x="7315200" y="5234603"/>
            <a:ext cx="719091" cy="187794"/>
          </a:xfrm>
          <a:prstGeom prst="bentConnector3">
            <a:avLst>
              <a:gd name="adj1" fmla="val -617"/>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28"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3777949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02998" y="1432223"/>
            <a:ext cx="8886548" cy="3035808"/>
          </a:xfrm>
        </p:spPr>
        <p:txBody>
          <a:bodyPr/>
          <a:lstStyle/>
          <a:p>
            <a:pPr algn="ctr"/>
            <a:r>
              <a:rPr lang="fr-FR" sz="4000" dirty="0" smtClean="0">
                <a:latin typeface="Eras Bold ITC" panose="020B0907030504020204" pitchFamily="34" charset="0"/>
              </a:rPr>
              <a:t>C’est quoi la protection des données personnelles ?</a:t>
            </a:r>
            <a:endParaRPr lang="fr-FR" sz="4000" dirty="0">
              <a:latin typeface="Eras Bold ITC" panose="020B090703050402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42" y="1358282"/>
            <a:ext cx="2894120" cy="3045041"/>
          </a:xfrm>
          <a:prstGeom prst="rect">
            <a:avLst/>
          </a:prstGeom>
        </p:spPr>
      </p:pic>
    </p:spTree>
    <p:extLst>
      <p:ext uri="{BB962C8B-B14F-4D97-AF65-F5344CB8AC3E}">
        <p14:creationId xmlns:p14="http://schemas.microsoft.com/office/powerpoint/2010/main" val="285358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16</a:t>
            </a:fld>
            <a:endParaRPr lang="en-US" dirty="0"/>
          </a:p>
        </p:txBody>
      </p:sp>
      <p:sp>
        <p:nvSpPr>
          <p:cNvPr id="17" name="Rectangle 16"/>
          <p:cNvSpPr/>
          <p:nvPr/>
        </p:nvSpPr>
        <p:spPr>
          <a:xfrm>
            <a:off x="382626" y="1007792"/>
            <a:ext cx="580198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Quand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nous utilisons les réseaux sociaux</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2" name="Connecteur droit avec flèche 21"/>
          <p:cNvCxnSpPr/>
          <p:nvPr/>
        </p:nvCxnSpPr>
        <p:spPr>
          <a:xfrm>
            <a:off x="2371264" y="2302695"/>
            <a:ext cx="400161" cy="350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82626" y="2184188"/>
            <a:ext cx="5801982"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Quand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nous mettons des informations sur internet</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382626" y="1595990"/>
            <a:ext cx="580198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Quand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nous faisons un achat sur internet</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Espace réservé du contenu 2"/>
          <p:cNvSpPr txBox="1">
            <a:spLocks/>
          </p:cNvSpPr>
          <p:nvPr/>
        </p:nvSpPr>
        <p:spPr>
          <a:xfrm>
            <a:off x="203080" y="171398"/>
            <a:ext cx="5034745" cy="4189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D34817"/>
              </a:buClr>
              <a:buFont typeface="Wingdings 3" charset="2"/>
              <a:buNone/>
            </a:pPr>
            <a:r>
              <a:rPr lang="fr-FR" sz="2000" b="1"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I.</a:t>
            </a:r>
            <a:r>
              <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u="sng" dirty="0">
                <a:solidFill>
                  <a:prstClr val="black"/>
                </a:solidFill>
                <a:latin typeface="Verdana" panose="020B0604030504040204" pitchFamily="34" charset="0"/>
                <a:ea typeface="Verdana" panose="020B0604030504040204" pitchFamily="34" charset="0"/>
                <a:cs typeface="Verdana" panose="020B0604030504040204" pitchFamily="34" charset="0"/>
              </a:rPr>
              <a:t>E</a:t>
            </a:r>
            <a:r>
              <a:rPr lang="fr-FR" sz="2000"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n tant que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CLIENTS, USAGERS </a:t>
            </a:r>
            <a:r>
              <a:rPr lang="fr-FR" sz="20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fr-FR" sz="20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Accolade fermante 3"/>
          <p:cNvSpPr/>
          <p:nvPr/>
        </p:nvSpPr>
        <p:spPr>
          <a:xfrm>
            <a:off x="6384546" y="752203"/>
            <a:ext cx="654704" cy="245549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8" name="Rectangle 27"/>
          <p:cNvSpPr/>
          <p:nvPr/>
        </p:nvSpPr>
        <p:spPr>
          <a:xfrm>
            <a:off x="6910008" y="1581131"/>
            <a:ext cx="3965234" cy="646331"/>
          </a:xfrm>
          <a:prstGeom prst="rect">
            <a:avLst/>
          </a:prstGeom>
        </p:spPr>
        <p:txBody>
          <a:bodyPr wrap="square">
            <a:spAutoFit/>
          </a:bodyPr>
          <a:lstStyle/>
          <a:p>
            <a:pPr algn="ctr" defTabSz="457200"/>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Nous fournissons des renseignements sur nous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Explosion 2 5"/>
          <p:cNvSpPr/>
          <p:nvPr/>
        </p:nvSpPr>
        <p:spPr>
          <a:xfrm>
            <a:off x="6893988" y="2365472"/>
            <a:ext cx="2297832" cy="1864311"/>
          </a:xfrm>
          <a:prstGeom prst="irregularSeal2">
            <a:avLst/>
          </a:prstGeom>
          <a:noFill/>
          <a:ln w="28575">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smtClean="0">
                <a:solidFill>
                  <a:srgbClr val="9718A8"/>
                </a:solidFill>
              </a:rPr>
              <a:t>Notre nom</a:t>
            </a:r>
            <a:endParaRPr lang="fr-FR" b="1" dirty="0">
              <a:solidFill>
                <a:srgbClr val="9718A8"/>
              </a:solidFill>
            </a:endParaRPr>
          </a:p>
        </p:txBody>
      </p:sp>
      <p:sp>
        <p:nvSpPr>
          <p:cNvPr id="37" name="Explosion 2 36"/>
          <p:cNvSpPr/>
          <p:nvPr/>
        </p:nvSpPr>
        <p:spPr>
          <a:xfrm>
            <a:off x="9375525" y="2726724"/>
            <a:ext cx="2603242" cy="1864311"/>
          </a:xfrm>
          <a:prstGeom prst="irregularSeal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92D050"/>
                </a:solidFill>
              </a:rPr>
              <a:t>Notre âge</a:t>
            </a:r>
            <a:endParaRPr lang="fr-FR" b="1" dirty="0">
              <a:solidFill>
                <a:srgbClr val="92D050"/>
              </a:solidFill>
            </a:endParaRPr>
          </a:p>
        </p:txBody>
      </p:sp>
      <p:sp>
        <p:nvSpPr>
          <p:cNvPr id="39" name="Explosion 2 38"/>
          <p:cNvSpPr/>
          <p:nvPr/>
        </p:nvSpPr>
        <p:spPr>
          <a:xfrm>
            <a:off x="7490074" y="4729045"/>
            <a:ext cx="3821054" cy="1864311"/>
          </a:xfrm>
          <a:prstGeom prst="irregularSeal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00B0F0"/>
                </a:solidFill>
              </a:rPr>
              <a:t>Les photos de nos vacances</a:t>
            </a:r>
            <a:endParaRPr lang="fr-FR" b="1" dirty="0">
              <a:solidFill>
                <a:srgbClr val="00B0F0"/>
              </a:solidFill>
            </a:endParaRPr>
          </a:p>
        </p:txBody>
      </p:sp>
      <p:sp>
        <p:nvSpPr>
          <p:cNvPr id="41" name="Explosion 2 40"/>
          <p:cNvSpPr/>
          <p:nvPr/>
        </p:nvSpPr>
        <p:spPr>
          <a:xfrm>
            <a:off x="4714043" y="4591035"/>
            <a:ext cx="2607878" cy="1864311"/>
          </a:xfrm>
          <a:prstGeom prst="irregularSeal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rgbClr val="3E8268"/>
                </a:solidFill>
              </a:rPr>
              <a:t>Nos goûts</a:t>
            </a:r>
            <a:endParaRPr lang="fr-FR" b="1" dirty="0">
              <a:solidFill>
                <a:srgbClr val="3E8268"/>
              </a:solidFill>
            </a:endParaRPr>
          </a:p>
        </p:txBody>
      </p:sp>
      <p:sp>
        <p:nvSpPr>
          <p:cNvPr id="42" name="Explosion 2 41"/>
          <p:cNvSpPr/>
          <p:nvPr/>
        </p:nvSpPr>
        <p:spPr>
          <a:xfrm>
            <a:off x="933081" y="4135025"/>
            <a:ext cx="4091007" cy="1864311"/>
          </a:xfrm>
          <a:prstGeom prst="irregularSeal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accent1"/>
                </a:solidFill>
              </a:rPr>
              <a:t>Les messages que nous écrivons</a:t>
            </a:r>
            <a:endParaRPr lang="fr-FR" b="1" dirty="0">
              <a:solidFill>
                <a:schemeClr val="accent1"/>
              </a:solidFill>
            </a:endParaRPr>
          </a:p>
        </p:txBody>
      </p:sp>
      <p:sp>
        <p:nvSpPr>
          <p:cNvPr id="16" name="Rectangle 15"/>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18"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15662081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17</a:t>
            </a:fld>
            <a:endParaRPr lang="en-US" dirty="0"/>
          </a:p>
        </p:txBody>
      </p:sp>
      <p:sp>
        <p:nvSpPr>
          <p:cNvPr id="25" name="Espace réservé du contenu 2"/>
          <p:cNvSpPr txBox="1">
            <a:spLocks/>
          </p:cNvSpPr>
          <p:nvPr/>
        </p:nvSpPr>
        <p:spPr>
          <a:xfrm>
            <a:off x="203080" y="171398"/>
            <a:ext cx="5061378" cy="4189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D34817"/>
              </a:buClr>
              <a:buFont typeface="Wingdings 3" charset="2"/>
              <a:buNone/>
            </a:pPr>
            <a:r>
              <a:rPr lang="fr-FR" sz="2000" b="1"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II.</a:t>
            </a:r>
            <a:r>
              <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u="sng" dirty="0">
                <a:solidFill>
                  <a:prstClr val="black"/>
                </a:solidFill>
                <a:latin typeface="Verdana" panose="020B0604030504040204" pitchFamily="34" charset="0"/>
                <a:ea typeface="Verdana" panose="020B0604030504040204" pitchFamily="34" charset="0"/>
                <a:cs typeface="Verdana" panose="020B0604030504040204" pitchFamily="34" charset="0"/>
              </a:rPr>
              <a:t>E</a:t>
            </a:r>
            <a:r>
              <a:rPr lang="fr-FR" sz="2000"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n tant que</a:t>
            </a:r>
            <a:r>
              <a:rPr lang="fr-FR" sz="2000" dirty="0" smtClean="0">
                <a:solidFill>
                  <a:prstClr val="black"/>
                </a:solidFill>
                <a:latin typeface="Verdana" panose="020B0604030504040204" pitchFamily="34" charset="0"/>
                <a:ea typeface="Verdana" panose="020B0604030504040204" pitchFamily="34" charset="0"/>
                <a:cs typeface="Verdana" panose="020B0604030504040204" pitchFamily="34" charset="0"/>
              </a:rPr>
              <a:t>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FUTURS SALARIÉS </a:t>
            </a:r>
            <a:r>
              <a:rPr lang="fr-FR" sz="2000" b="1" dirty="0" smtClean="0">
                <a:solidFill>
                  <a:prstClr val="black"/>
                </a:solidFill>
                <a:latin typeface="Verdana" panose="020B0604030504040204" pitchFamily="34" charset="0"/>
                <a:ea typeface="Verdana" panose="020B0604030504040204" pitchFamily="34" charset="0"/>
                <a:cs typeface="Verdana" panose="020B0604030504040204" pitchFamily="34" charset="0"/>
              </a:rPr>
              <a:t>:</a:t>
            </a:r>
            <a:endParaRPr lang="fr-FR" sz="20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4" name="Accolade fermante 3"/>
          <p:cNvSpPr/>
          <p:nvPr/>
        </p:nvSpPr>
        <p:spPr>
          <a:xfrm>
            <a:off x="6986726" y="740468"/>
            <a:ext cx="654704" cy="91077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p>
        </p:txBody>
      </p:sp>
      <p:sp>
        <p:nvSpPr>
          <p:cNvPr id="28" name="Rectangle 27"/>
          <p:cNvSpPr/>
          <p:nvPr/>
        </p:nvSpPr>
        <p:spPr>
          <a:xfrm>
            <a:off x="7568272" y="889699"/>
            <a:ext cx="3965234" cy="646331"/>
          </a:xfrm>
          <a:prstGeom prst="rect">
            <a:avLst/>
          </a:prstGeom>
        </p:spPr>
        <p:txBody>
          <a:bodyPr wrap="square">
            <a:spAutoFit/>
          </a:bodyPr>
          <a:lstStyle/>
          <a:p>
            <a:pPr algn="ctr" defTabSz="457200"/>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Nous fournissons des informations sur nous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ectangle 35"/>
          <p:cNvSpPr/>
          <p:nvPr/>
        </p:nvSpPr>
        <p:spPr>
          <a:xfrm>
            <a:off x="790476" y="1011191"/>
            <a:ext cx="5801982"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Quand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nous prenons un nouvel emploi</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Explosion 2 5"/>
          <p:cNvSpPr/>
          <p:nvPr/>
        </p:nvSpPr>
        <p:spPr>
          <a:xfrm>
            <a:off x="1982405" y="3594687"/>
            <a:ext cx="3231472" cy="1864311"/>
          </a:xfrm>
          <a:prstGeom prst="irregularSeal2">
            <a:avLst/>
          </a:prstGeom>
          <a:noFill/>
          <a:ln w="28575">
            <a:solidFill>
              <a:srgbClr val="00206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fr-FR" dirty="0" smtClean="0">
                <a:solidFill>
                  <a:srgbClr val="00B0F0"/>
                </a:solidFill>
              </a:rPr>
              <a:t>Références bancaires</a:t>
            </a:r>
            <a:endParaRPr lang="fr-FR" dirty="0">
              <a:solidFill>
                <a:srgbClr val="00B0F0"/>
              </a:solidFill>
            </a:endParaRPr>
          </a:p>
        </p:txBody>
      </p:sp>
      <p:sp>
        <p:nvSpPr>
          <p:cNvPr id="37" name="Explosion 2 36"/>
          <p:cNvSpPr/>
          <p:nvPr/>
        </p:nvSpPr>
        <p:spPr>
          <a:xfrm>
            <a:off x="5673872" y="3274791"/>
            <a:ext cx="3481911" cy="1864311"/>
          </a:xfrm>
          <a:prstGeom prst="irregularSeal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7030A0"/>
                </a:solidFill>
              </a:rPr>
              <a:t>Nombre d’enfants</a:t>
            </a:r>
            <a:endParaRPr lang="fr-FR" dirty="0">
              <a:solidFill>
                <a:srgbClr val="7030A0"/>
              </a:solidFill>
            </a:endParaRPr>
          </a:p>
        </p:txBody>
      </p:sp>
      <p:sp>
        <p:nvSpPr>
          <p:cNvPr id="19" name="Explosion 2 18"/>
          <p:cNvSpPr/>
          <p:nvPr/>
        </p:nvSpPr>
        <p:spPr>
          <a:xfrm>
            <a:off x="3753350" y="5139102"/>
            <a:ext cx="2006883" cy="1328356"/>
          </a:xfrm>
          <a:prstGeom prst="irregularSeal2">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solidFill>
                  <a:srgbClr val="C00000"/>
                </a:solidFill>
              </a:rPr>
              <a:t>Etc</a:t>
            </a:r>
            <a:r>
              <a:rPr lang="fr-FR" dirty="0" smtClean="0">
                <a:solidFill>
                  <a:srgbClr val="C00000"/>
                </a:solidFill>
              </a:rPr>
              <a:t>, …</a:t>
            </a:r>
            <a:endParaRPr lang="fr-FR" dirty="0">
              <a:solidFill>
                <a:srgbClr val="C00000"/>
              </a:solidFill>
            </a:endParaRPr>
          </a:p>
        </p:txBody>
      </p:sp>
      <p:cxnSp>
        <p:nvCxnSpPr>
          <p:cNvPr id="20" name="Connecteur en angle 19"/>
          <p:cNvCxnSpPr/>
          <p:nvPr/>
        </p:nvCxnSpPr>
        <p:spPr>
          <a:xfrm>
            <a:off x="2720452" y="1801370"/>
            <a:ext cx="1301132" cy="249372"/>
          </a:xfrm>
          <a:prstGeom prst="bentConnector3">
            <a:avLst>
              <a:gd name="adj1" fmla="val 874"/>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4216497" y="1801370"/>
            <a:ext cx="4199534" cy="1200329"/>
          </a:xfrm>
          <a:prstGeom prst="rect">
            <a:avLst/>
          </a:prstGeom>
        </p:spPr>
        <p:txBody>
          <a:bodyPr wrap="square">
            <a:spAutoFit/>
          </a:bodyPr>
          <a:lstStyle/>
          <a:p>
            <a:pPr marL="285750" indent="-285750">
              <a:buFontTx/>
              <a:buChar char="-"/>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Dans un contrat,</a:t>
            </a:r>
          </a:p>
          <a:p>
            <a:pPr marL="285750" indent="-285750">
              <a:buFontTx/>
              <a:buChar char="-"/>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Pour le comité d’entreprise,</a:t>
            </a:r>
          </a:p>
          <a:p>
            <a:pPr marL="285750" indent="-285750">
              <a:buFontTx/>
              <a:buChar char="-"/>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Pour la médecine du travail,</a:t>
            </a:r>
          </a:p>
          <a:p>
            <a:pPr marL="285750" indent="-285750">
              <a:buFontTx/>
              <a:buChar char="-"/>
            </a:pPr>
            <a:r>
              <a:rPr lang="fr-FR" b="1"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Etc</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14"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4281426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36" name="Espace réservé du contenu 2"/>
          <p:cNvSpPr txBox="1">
            <a:spLocks/>
          </p:cNvSpPr>
          <p:nvPr/>
        </p:nvSpPr>
        <p:spPr>
          <a:xfrm>
            <a:off x="190231" y="227144"/>
            <a:ext cx="10559112" cy="47932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Clr>
                <a:srgbClr val="D34817"/>
              </a:buClr>
              <a:buFont typeface="Wingdings 3" charset="2"/>
              <a:buNone/>
            </a:pPr>
            <a:r>
              <a:rPr lang="fr-FR" sz="2000" b="1"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III.</a:t>
            </a:r>
            <a:r>
              <a:rPr lang="fr-FR" sz="2000" u="sng" dirty="0">
                <a:solidFill>
                  <a:prstClr val="black"/>
                </a:solidFill>
                <a:latin typeface="Verdana" panose="020B0604030504040204" pitchFamily="34" charset="0"/>
                <a:ea typeface="Verdana" panose="020B0604030504040204" pitchFamily="34" charset="0"/>
                <a:cs typeface="Verdana" panose="020B0604030504040204" pitchFamily="34" charset="0"/>
              </a:rPr>
              <a:t> E</a:t>
            </a:r>
            <a:r>
              <a:rPr lang="fr-FR" sz="2000" u="sng" dirty="0" smtClean="0">
                <a:solidFill>
                  <a:prstClr val="black"/>
                </a:solidFill>
                <a:latin typeface="Verdana" panose="020B0604030504040204" pitchFamily="34" charset="0"/>
                <a:ea typeface="Verdana" panose="020B0604030504040204" pitchFamily="34" charset="0"/>
                <a:cs typeface="Verdana" panose="020B0604030504040204" pitchFamily="34" charset="0"/>
              </a:rPr>
              <a:t>n tant que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COLLABORATEUR  DE LA COLLECTIVITÉ :</a:t>
            </a:r>
            <a:endParaRPr lang="fr-FR" sz="2000" dirty="0">
              <a:solidFill>
                <a:prstClr val="black">
                  <a:lumMod val="75000"/>
                  <a:lumOff val="25000"/>
                </a:prst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533724" y="992561"/>
            <a:ext cx="5813810" cy="646331"/>
          </a:xfrm>
          <a:prstGeom prst="rect">
            <a:avLst/>
          </a:prstGeom>
          <a:ln w="28575">
            <a:solidFill>
              <a:srgbClr val="002060"/>
            </a:solidFill>
          </a:ln>
        </p:spPr>
        <p:txBody>
          <a:bodyPr wrap="square">
            <a:spAutoFit/>
          </a:bodyPr>
          <a:lstStyle/>
          <a:p>
            <a:pPr algn="ctr" defTabSz="457200"/>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Les usagers vont nous confier leurs données personnelles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7728945" y="763703"/>
            <a:ext cx="340365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Quand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on traite de dossiers d’usagers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Accolade fermante 19"/>
          <p:cNvSpPr/>
          <p:nvPr/>
        </p:nvSpPr>
        <p:spPr>
          <a:xfrm flipH="1">
            <a:off x="6676386" y="891257"/>
            <a:ext cx="654704" cy="166286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Rectangle 22"/>
          <p:cNvSpPr/>
          <p:nvPr/>
        </p:nvSpPr>
        <p:spPr>
          <a:xfrm>
            <a:off x="797267" y="3385512"/>
            <a:ext cx="8053770"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Que dois-je faire des données que je collecte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3339176" y="4155658"/>
            <a:ext cx="1185472" cy="369332"/>
          </a:xfrm>
          <a:prstGeom prst="rect">
            <a:avLst/>
          </a:prstGeom>
        </p:spPr>
        <p:txBody>
          <a:bodyPr wrap="square">
            <a:spAutoFit/>
          </a:bodyPr>
          <a:lstStyle/>
          <a:p>
            <a:pPr algn="ctr" defTabSz="457200"/>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CV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5" name="Connecteur droit avec flèche 24"/>
          <p:cNvCxnSpPr/>
          <p:nvPr/>
        </p:nvCxnSpPr>
        <p:spPr>
          <a:xfrm flipH="1">
            <a:off x="4216894" y="3780252"/>
            <a:ext cx="615509" cy="375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402365" y="4003746"/>
            <a:ext cx="1522489" cy="369332"/>
          </a:xfrm>
          <a:prstGeom prst="rect">
            <a:avLst/>
          </a:prstGeom>
        </p:spPr>
        <p:txBody>
          <a:bodyPr wrap="square">
            <a:spAutoFit/>
          </a:bodyPr>
          <a:lstStyle/>
          <a:p>
            <a:pPr algn="ctr" defTabSz="457200"/>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Photos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9" name="Connecteur droit avec flèche 28"/>
          <p:cNvCxnSpPr/>
          <p:nvPr/>
        </p:nvCxnSpPr>
        <p:spPr>
          <a:xfrm>
            <a:off x="5094610" y="3780252"/>
            <a:ext cx="480839" cy="375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7057133" y="4146319"/>
            <a:ext cx="2080490" cy="369332"/>
          </a:xfrm>
          <a:prstGeom prst="rect">
            <a:avLst/>
          </a:prstGeom>
        </p:spPr>
        <p:txBody>
          <a:bodyPr wrap="square">
            <a:spAutoFit/>
          </a:bodyPr>
          <a:lstStyle/>
          <a:p>
            <a:pPr algn="ctr" defTabSz="457200"/>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Annotations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31" name="Connecteur droit avec flèche 30"/>
          <p:cNvCxnSpPr/>
          <p:nvPr/>
        </p:nvCxnSpPr>
        <p:spPr>
          <a:xfrm>
            <a:off x="7248107" y="3767548"/>
            <a:ext cx="480839" cy="375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426830" y="5121756"/>
            <a:ext cx="6027598" cy="369332"/>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Suis-je responsable de ces données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p:cNvSpPr/>
          <p:nvPr/>
        </p:nvSpPr>
        <p:spPr>
          <a:xfrm>
            <a:off x="259610" y="2554118"/>
            <a:ext cx="5971507" cy="369332"/>
          </a:xfrm>
          <a:prstGeom prst="rect">
            <a:avLst/>
          </a:prstGeom>
        </p:spPr>
        <p:txBody>
          <a:bodyPr wrap="none">
            <a:spAutoFit/>
          </a:bodyPr>
          <a:lstStyle/>
          <a:p>
            <a:r>
              <a:rPr lang="fr-FR" b="1" u="sng" dirty="0" smtClean="0">
                <a:latin typeface="Verdana" panose="020B0604030504040204" pitchFamily="34" charset="0"/>
                <a:ea typeface="Verdana" panose="020B0604030504040204" pitchFamily="34" charset="0"/>
                <a:cs typeface="Verdana" panose="020B0604030504040204" pitchFamily="34" charset="0"/>
              </a:rPr>
              <a:t>Il faut DONC se poser les bonnes questions :</a:t>
            </a:r>
            <a:endParaRPr lang="fr-FR" b="1" u="sng" dirty="0">
              <a:latin typeface="Verdana" panose="020B0604030504040204" pitchFamily="34" charset="0"/>
              <a:ea typeface="Verdana" panose="020B0604030504040204" pitchFamily="34" charset="0"/>
              <a:cs typeface="Verdana" panose="020B0604030504040204" pitchFamily="34" charset="0"/>
            </a:endParaRPr>
          </a:p>
        </p:txBody>
      </p:sp>
      <p:sp>
        <p:nvSpPr>
          <p:cNvPr id="34" name="Rectangle 33"/>
          <p:cNvSpPr/>
          <p:nvPr/>
        </p:nvSpPr>
        <p:spPr>
          <a:xfrm>
            <a:off x="2696407" y="5927257"/>
            <a:ext cx="6027598" cy="369332"/>
          </a:xfrm>
          <a:prstGeom prst="rect">
            <a:avLst/>
          </a:prstGeom>
          <a:ln w="12700">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Quels sont les droits de ces usagers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7728945" y="1645504"/>
            <a:ext cx="406947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Pour les inscriptions cantine</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7728945" y="2281654"/>
            <a:ext cx="4069477"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457200"/>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Pour une demande d’aide sociale, …</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22"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26" name="Espace réservé du numéro de diapositive 4"/>
          <p:cNvSpPr>
            <a:spLocks noGrp="1"/>
          </p:cNvSpPr>
          <p:nvPr>
            <p:ph type="sldNum" sz="quarter" idx="12"/>
          </p:nvPr>
        </p:nvSpPr>
        <p:spPr>
          <a:xfrm>
            <a:off x="11303730" y="6296589"/>
            <a:ext cx="640080" cy="365125"/>
          </a:xfrm>
        </p:spPr>
        <p:txBody>
          <a:bodyPr/>
          <a:lstStyle/>
          <a:p>
            <a:r>
              <a:rPr lang="en-US" dirty="0" smtClean="0"/>
              <a:t>18</a:t>
            </a:r>
            <a:endParaRPr lang="en-US" dirty="0"/>
          </a:p>
        </p:txBody>
      </p:sp>
    </p:spTree>
    <p:extLst>
      <p:ext uri="{BB962C8B-B14F-4D97-AF65-F5344CB8AC3E}">
        <p14:creationId xmlns:p14="http://schemas.microsoft.com/office/powerpoint/2010/main" val="20643945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19</a:t>
            </a:fld>
            <a:endParaRPr lang="en-US" dirty="0"/>
          </a:p>
        </p:txBody>
      </p:sp>
      <p:sp>
        <p:nvSpPr>
          <p:cNvPr id="36" name="Rectangle 35"/>
          <p:cNvSpPr/>
          <p:nvPr/>
        </p:nvSpPr>
        <p:spPr>
          <a:xfrm>
            <a:off x="737210" y="1088550"/>
            <a:ext cx="1013793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defTabSz="457200"/>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C’est-à-dire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EMPÊCHER</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que ces informations soient mal utilisées ou volées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369299" y="160699"/>
            <a:ext cx="9023276" cy="369332"/>
          </a:xfrm>
          <a:prstGeom prst="rect">
            <a:avLst/>
          </a:prstGeom>
        </p:spPr>
        <p:txBody>
          <a:bodyPr wrap="square">
            <a:spAutoFit/>
          </a:bodyPr>
          <a:lstStyle/>
          <a:p>
            <a:r>
              <a:rPr lang="fr-FR" b="1" u="sng" dirty="0" smtClean="0">
                <a:latin typeface="Verdana" panose="020B0604030504040204" pitchFamily="34" charset="0"/>
                <a:ea typeface="Verdana" panose="020B0604030504040204" pitchFamily="34" charset="0"/>
                <a:cs typeface="Verdana" panose="020B0604030504040204" pitchFamily="34" charset="0"/>
              </a:rPr>
              <a:t>Et DONC protéger les données qui nous sont confiées :</a:t>
            </a:r>
            <a:endParaRPr lang="fr-FR" b="1" u="sng"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angle 14"/>
          <p:cNvSpPr/>
          <p:nvPr/>
        </p:nvSpPr>
        <p:spPr>
          <a:xfrm>
            <a:off x="369299" y="2317840"/>
            <a:ext cx="2685351" cy="369332"/>
          </a:xfrm>
          <a:prstGeom prst="rect">
            <a:avLst/>
          </a:prstGeom>
        </p:spPr>
        <p:txBody>
          <a:bodyPr wrap="none">
            <a:spAutoFit/>
          </a:bodyPr>
          <a:lstStyle/>
          <a:p>
            <a:r>
              <a:rPr lang="fr-FR" b="1" u="sng" dirty="0" smtClean="0">
                <a:latin typeface="Verdana" panose="020B0604030504040204" pitchFamily="34" charset="0"/>
                <a:ea typeface="Verdana" panose="020B0604030504040204" pitchFamily="34" charset="0"/>
                <a:cs typeface="Verdana" panose="020B0604030504040204" pitchFamily="34" charset="0"/>
              </a:rPr>
              <a:t>Comment fait-on ?</a:t>
            </a:r>
            <a:endParaRPr lang="fr-FR" b="1" u="sng"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913503" y="2914795"/>
            <a:ext cx="10583080" cy="646331"/>
          </a:xfrm>
          <a:prstGeom prst="rect">
            <a:avLst/>
          </a:prstGeom>
        </p:spPr>
        <p:txBody>
          <a:bodyPr wrap="square">
            <a:spAutoFit/>
          </a:bodyPr>
          <a:lstStyle/>
          <a:p>
            <a:pPr algn="just"/>
            <a:r>
              <a:rPr lang="fr-FR" b="1" dirty="0" smtClean="0">
                <a:latin typeface="Verdana" panose="020B0604030504040204" pitchFamily="34" charset="0"/>
                <a:ea typeface="Verdana" panose="020B0604030504040204" pitchFamily="34" charset="0"/>
                <a:cs typeface="Verdana" panose="020B0604030504040204" pitchFamily="34" charset="0"/>
              </a:rPr>
              <a:t>Depuis le 25 mai 2018,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tous les pays européens appliquent les mêmes règles pour défendre notre vie privée</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913503" y="3770751"/>
            <a:ext cx="10583080" cy="369332"/>
          </a:xfrm>
          <a:prstGeom prst="rect">
            <a:avLst/>
          </a:prstGeom>
        </p:spPr>
        <p:txBody>
          <a:bodyPr wrap="square">
            <a:spAutoFit/>
          </a:bodyPr>
          <a:lstStyle/>
          <a:p>
            <a:pPr algn="just"/>
            <a:r>
              <a:rPr lang="fr-FR" b="1" dirty="0" smtClean="0">
                <a:latin typeface="Verdana" panose="020B0604030504040204" pitchFamily="34" charset="0"/>
                <a:ea typeface="Verdana" panose="020B0604030504040204" pitchFamily="34" charset="0"/>
                <a:cs typeface="Verdana" panose="020B0604030504040204" pitchFamily="34" charset="0"/>
              </a:rPr>
              <a:t>Ces règles sont regroupées dans un texte, le RGPD.</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1845733" y="5006378"/>
            <a:ext cx="8229236" cy="400110"/>
          </a:xfrm>
          <a:prstGeom prst="rect">
            <a:avLst/>
          </a:prstGeom>
          <a:ln w="28575">
            <a:solidFill>
              <a:srgbClr val="002060"/>
            </a:solidFill>
          </a:ln>
        </p:spPr>
        <p:txBody>
          <a:bodyPr wrap="square">
            <a:spAutoFit/>
          </a:bodyPr>
          <a:lstStyle/>
          <a:p>
            <a:pPr algn="ct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Règlement Général sur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la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Protection des Données</a:t>
            </a:r>
            <a:endPar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11"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14722278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476869" y="0"/>
            <a:ext cx="7226423" cy="6858000"/>
          </a:xfrm>
          <a:prstGeom prst="rect">
            <a:avLst/>
          </a:prstGeom>
        </p:spPr>
      </p:pic>
      <p:sp>
        <p:nvSpPr>
          <p:cNvPr id="3" name="Titre 1"/>
          <p:cNvSpPr txBox="1">
            <a:spLocks/>
          </p:cNvSpPr>
          <p:nvPr/>
        </p:nvSpPr>
        <p:spPr>
          <a:xfrm>
            <a:off x="3910761" y="309880"/>
            <a:ext cx="4358640" cy="651933"/>
          </a:xfrm>
          <a:prstGeom prst="rect">
            <a:avLst/>
          </a:prstGeom>
        </p:spPr>
        <p:txBody>
          <a:bodyPr/>
          <a:lstStyle>
            <a:lvl1pPr algn="l" defTabSz="914400" rtl="0" eaLnBrk="1" latinLnBrk="0" hangingPunct="1">
              <a:lnSpc>
                <a:spcPct val="90000"/>
              </a:lnSpc>
              <a:spcBef>
                <a:spcPct val="0"/>
              </a:spcBef>
              <a:buNone/>
              <a:defRPr sz="5400" kern="1200" cap="all" baseline="0">
                <a:blipFill>
                  <a:blip r:embed="rId3">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fr-FR" sz="4400" dirty="0" smtClean="0">
                <a:latin typeface="Verdana" panose="020B0604030504040204" pitchFamily="34" charset="0"/>
                <a:ea typeface="Verdana" panose="020B0604030504040204" pitchFamily="34" charset="0"/>
                <a:cs typeface="Verdana" panose="020B0604030504040204" pitchFamily="34" charset="0"/>
              </a:rPr>
              <a:t>SOMMAIRE</a:t>
            </a:r>
            <a:endParaRPr lang="fr-FR" sz="4400" dirty="0">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texte 3"/>
          <p:cNvSpPr txBox="1">
            <a:spLocks/>
          </p:cNvSpPr>
          <p:nvPr/>
        </p:nvSpPr>
        <p:spPr>
          <a:xfrm>
            <a:off x="2751667" y="1380162"/>
            <a:ext cx="7484286" cy="4892621"/>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400050" indent="-400050">
              <a:lnSpc>
                <a:spcPct val="150000"/>
              </a:lnSpc>
              <a:buAutoNum type="romanUcPeriod"/>
              <a:tabLst>
                <a:tab pos="630238" algn="l"/>
              </a:tabLst>
            </a:pPr>
            <a:r>
              <a:rPr lang="fr-FR" sz="1800" dirty="0" smtClean="0">
                <a:solidFill>
                  <a:schemeClr val="accent1">
                    <a:lumMod val="75000"/>
                  </a:schemeClr>
                </a:solidFill>
                <a:ea typeface="Verdana" panose="020B0604030504040204" pitchFamily="34" charset="0"/>
                <a:cs typeface="Verdana" panose="020B0604030504040204" pitchFamily="34" charset="0"/>
              </a:rPr>
              <a:t>INTRODUCTION</a:t>
            </a:r>
          </a:p>
          <a:p>
            <a:pPr marL="400050" indent="-400050">
              <a:lnSpc>
                <a:spcPct val="150000"/>
              </a:lnSpc>
              <a:buFont typeface="+mj-lt"/>
              <a:buAutoNum type="romanUcPeriod"/>
              <a:tabLst>
                <a:tab pos="630238" algn="l"/>
              </a:tabLst>
            </a:pPr>
            <a:r>
              <a:rPr lang="fr-FR" sz="1800" dirty="0" smtClean="0">
                <a:solidFill>
                  <a:schemeClr val="accent1">
                    <a:lumMod val="75000"/>
                  </a:schemeClr>
                </a:solidFill>
                <a:ea typeface="Verdana" panose="020B0604030504040204" pitchFamily="34" charset="0"/>
                <a:cs typeface="Verdana" panose="020B0604030504040204" pitchFamily="34" charset="0"/>
              </a:rPr>
              <a:t>LES COLLECTIVITÉS ET LE RGPD</a:t>
            </a:r>
          </a:p>
          <a:p>
            <a:pPr marL="400050" indent="-400050">
              <a:lnSpc>
                <a:spcPct val="150000"/>
              </a:lnSpc>
              <a:buAutoNum type="romanUcPeriod" startAt="3"/>
              <a:tabLst>
                <a:tab pos="630238" algn="l"/>
              </a:tabLst>
            </a:pPr>
            <a:r>
              <a:rPr lang="fr-FR" sz="1800" dirty="0" smtClean="0">
                <a:solidFill>
                  <a:schemeClr val="accent1">
                    <a:lumMod val="75000"/>
                  </a:schemeClr>
                </a:solidFill>
                <a:ea typeface="Verdana" panose="020B0604030504040204" pitchFamily="34" charset="0"/>
                <a:cs typeface="Verdana" panose="020B0604030504040204" pitchFamily="34" charset="0"/>
              </a:rPr>
              <a:t>NOTIONS ESSENTIELLES</a:t>
            </a:r>
          </a:p>
          <a:p>
            <a:pPr marL="674370" lvl="1" indent="-400050">
              <a:lnSpc>
                <a:spcPct val="150000"/>
              </a:lnSpc>
              <a:buFont typeface="+mj-lt"/>
              <a:buAutoNum type="alphaLcParenR"/>
              <a:tabLst>
                <a:tab pos="630238" algn="l"/>
              </a:tabLst>
            </a:pPr>
            <a:r>
              <a:rPr lang="fr-FR" sz="1600" dirty="0" smtClean="0">
                <a:solidFill>
                  <a:schemeClr val="accent1">
                    <a:lumMod val="75000"/>
                  </a:schemeClr>
                </a:solidFill>
                <a:ea typeface="Verdana" panose="020B0604030504040204" pitchFamily="34" charset="0"/>
                <a:cs typeface="Verdana" panose="020B0604030504040204" pitchFamily="34" charset="0"/>
              </a:rPr>
              <a:t>C’est quoi une donnée personnelle ?</a:t>
            </a:r>
          </a:p>
          <a:p>
            <a:pPr marL="674370" lvl="1" indent="-400050">
              <a:lnSpc>
                <a:spcPct val="150000"/>
              </a:lnSpc>
              <a:buFont typeface="+mj-lt"/>
              <a:buAutoNum type="alphaLcParenR"/>
              <a:tabLst>
                <a:tab pos="630238" algn="l"/>
              </a:tabLst>
            </a:pPr>
            <a:r>
              <a:rPr lang="fr-FR" sz="1600" dirty="0" smtClean="0">
                <a:solidFill>
                  <a:schemeClr val="accent1">
                    <a:lumMod val="75000"/>
                  </a:schemeClr>
                </a:solidFill>
                <a:ea typeface="Verdana" panose="020B0604030504040204" pitchFamily="34" charset="0"/>
                <a:cs typeface="Verdana" panose="020B0604030504040204" pitchFamily="34" charset="0"/>
              </a:rPr>
              <a:t>C’est quoi la protection des données personnelles ?</a:t>
            </a:r>
          </a:p>
          <a:p>
            <a:pPr marL="400050" indent="-400050">
              <a:lnSpc>
                <a:spcPct val="150000"/>
              </a:lnSpc>
              <a:buAutoNum type="romanUcPeriod" startAt="4"/>
              <a:tabLst>
                <a:tab pos="630238" algn="l"/>
              </a:tabLst>
            </a:pPr>
            <a:r>
              <a:rPr lang="fr-FR" sz="1800" dirty="0" smtClean="0">
                <a:solidFill>
                  <a:schemeClr val="accent1">
                    <a:lumMod val="75000"/>
                  </a:schemeClr>
                </a:solidFill>
                <a:ea typeface="Verdana" panose="020B0604030504040204" pitchFamily="34" charset="0"/>
                <a:cs typeface="Verdana" panose="020B0604030504040204" pitchFamily="34" charset="0"/>
              </a:rPr>
              <a:t>LE RGPD APPLIQUÉ AUX MISSIONS ENFANCE ET ÉDUCATION</a:t>
            </a:r>
          </a:p>
          <a:p>
            <a:pPr marL="674370" lvl="1" indent="-400050">
              <a:lnSpc>
                <a:spcPct val="150000"/>
              </a:lnSpc>
              <a:buFont typeface="+mj-lt"/>
              <a:buAutoNum type="alphaLcParenR"/>
              <a:tabLst>
                <a:tab pos="630238" algn="l"/>
              </a:tabLst>
            </a:pPr>
            <a:r>
              <a:rPr lang="fr-FR" sz="1600" dirty="0" smtClean="0">
                <a:solidFill>
                  <a:schemeClr val="accent1">
                    <a:lumMod val="75000"/>
                  </a:schemeClr>
                </a:solidFill>
                <a:ea typeface="Verdana" panose="020B0604030504040204" pitchFamily="34" charset="0"/>
                <a:cs typeface="Verdana" panose="020B0604030504040204" pitchFamily="34" charset="0"/>
              </a:rPr>
              <a:t>Mission éducation - Scolaire / périscolaire</a:t>
            </a:r>
          </a:p>
          <a:p>
            <a:pPr marL="674370" lvl="1" indent="-400050">
              <a:lnSpc>
                <a:spcPct val="150000"/>
              </a:lnSpc>
              <a:buAutoNum type="alphaLcParenR"/>
              <a:tabLst>
                <a:tab pos="630238" algn="l"/>
              </a:tabLst>
            </a:pPr>
            <a:r>
              <a:rPr lang="fr-FR" sz="1600" dirty="0" smtClean="0">
                <a:solidFill>
                  <a:schemeClr val="accent1">
                    <a:lumMod val="75000"/>
                  </a:schemeClr>
                </a:solidFill>
                <a:ea typeface="Verdana" panose="020B0604030504040204" pitchFamily="34" charset="0"/>
                <a:cs typeface="Verdana" panose="020B0604030504040204" pitchFamily="34" charset="0"/>
              </a:rPr>
              <a:t>Mission enfance – Crèche</a:t>
            </a:r>
          </a:p>
          <a:p>
            <a:pPr marL="674370" lvl="1" indent="-400050">
              <a:lnSpc>
                <a:spcPct val="150000"/>
              </a:lnSpc>
              <a:buAutoNum type="alphaLcParenR"/>
              <a:tabLst>
                <a:tab pos="630238" algn="l"/>
              </a:tabLst>
            </a:pPr>
            <a:r>
              <a:rPr lang="fr-FR" sz="1600" dirty="0" smtClean="0">
                <a:solidFill>
                  <a:schemeClr val="accent1">
                    <a:lumMod val="75000"/>
                  </a:schemeClr>
                </a:solidFill>
                <a:ea typeface="Verdana" panose="020B0604030504040204" pitchFamily="34" charset="0"/>
                <a:cs typeface="Verdana" panose="020B0604030504040204" pitchFamily="34" charset="0"/>
              </a:rPr>
              <a:t>Mission enfance – SIRAM</a:t>
            </a:r>
          </a:p>
          <a:p>
            <a:pPr marL="400050" lvl="1" indent="-400050">
              <a:lnSpc>
                <a:spcPct val="150000"/>
              </a:lnSpc>
              <a:spcBef>
                <a:spcPts val="1200"/>
              </a:spcBef>
              <a:buFont typeface="Wingdings" pitchFamily="2" charset="2"/>
              <a:buAutoNum type="alphaLcParenR"/>
              <a:tabLst>
                <a:tab pos="630238" algn="l"/>
              </a:tabLst>
            </a:pPr>
            <a:r>
              <a:rPr lang="fr-FR" dirty="0" smtClean="0">
                <a:solidFill>
                  <a:schemeClr val="accent1">
                    <a:lumMod val="75000"/>
                  </a:schemeClr>
                </a:solidFill>
                <a:ea typeface="Verdana" panose="020B0604030504040204" pitchFamily="34" charset="0"/>
                <a:cs typeface="Verdana" panose="020B0604030504040204" pitchFamily="34" charset="0"/>
              </a:rPr>
              <a:t>CONCLUSION</a:t>
            </a:r>
            <a:endParaRPr lang="fr-FR" dirty="0">
              <a:solidFill>
                <a:schemeClr val="accent1">
                  <a:lumMod val="75000"/>
                </a:schemeClr>
              </a:solidFill>
              <a:ea typeface="Verdana" panose="020B0604030504040204" pitchFamily="34" charset="0"/>
              <a:cs typeface="Verdana" panose="020B0604030504040204" pitchFamily="34" charset="0"/>
            </a:endParaRPr>
          </a:p>
          <a:p>
            <a:pPr marL="674370" lvl="1" indent="-400050">
              <a:lnSpc>
                <a:spcPct val="150000"/>
              </a:lnSpc>
              <a:buAutoNum type="alphaLcParenR"/>
              <a:tabLst>
                <a:tab pos="630238" algn="l"/>
              </a:tabLst>
            </a:pPr>
            <a:endParaRPr lang="fr-FR" sz="1600" dirty="0" smtClean="0">
              <a:solidFill>
                <a:schemeClr val="accent1">
                  <a:lumMod val="75000"/>
                </a:schemeClr>
              </a:solidFill>
              <a:ea typeface="Verdana" panose="020B0604030504040204" pitchFamily="34" charset="0"/>
              <a:cs typeface="Verdana" panose="020B060403050404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699929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20</a:t>
            </a:fld>
            <a:endParaRPr lang="en-US" dirty="0"/>
          </a:p>
        </p:txBody>
      </p:sp>
      <p:sp>
        <p:nvSpPr>
          <p:cNvPr id="21" name="Rectangle 20"/>
          <p:cNvSpPr/>
          <p:nvPr/>
        </p:nvSpPr>
        <p:spPr>
          <a:xfrm>
            <a:off x="552311" y="565749"/>
            <a:ext cx="10882129" cy="1231106"/>
          </a:xfrm>
          <a:prstGeom prst="rect">
            <a:avLst/>
          </a:prstGeom>
        </p:spPr>
        <p:txBody>
          <a:bodyPr wrap="square">
            <a:spAutoFit/>
          </a:bodyPr>
          <a:lstStyle/>
          <a:p>
            <a:pPr>
              <a:spcBef>
                <a:spcPts val="600"/>
              </a:spcBef>
              <a:spcAft>
                <a:spcPts val="600"/>
              </a:spcAft>
            </a:pPr>
            <a:r>
              <a:rPr lang="fr-FR"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Ce règlement impose </a:t>
            </a:r>
          </a:p>
          <a:p>
            <a:pPr>
              <a:spcBef>
                <a:spcPts val="600"/>
              </a:spcBef>
              <a:spcAft>
                <a:spcPts val="600"/>
              </a:spcAft>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 ne récolter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que les informations dont a besoin pour fonctionner</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PAS PLUS,</a:t>
            </a:r>
          </a:p>
          <a:p>
            <a:pPr>
              <a:spcBef>
                <a:spcPts val="600"/>
              </a:spcBef>
              <a:spcAft>
                <a:spcPts val="600"/>
              </a:spcAft>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sécuriser les données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avec lesquelles on travaille.</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a:xfrm>
            <a:off x="367971" y="2620985"/>
            <a:ext cx="1139361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defTabSz="457200"/>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Chaque citoyen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 le droit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 récupérer les informations qui le concernent, de les corriger ou de les effacer.</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488271" y="4224587"/>
            <a:ext cx="11363417" cy="646331"/>
          </a:xfrm>
          <a:prstGeom prst="rect">
            <a:avLst/>
          </a:prstGeom>
        </p:spPr>
        <p:txBody>
          <a:bodyPr wrap="square">
            <a:spAutoFit/>
          </a:bodyPr>
          <a:lstStyle/>
          <a:p>
            <a:pPr algn="just"/>
            <a:r>
              <a:rPr lang="fr-FR" b="1" dirty="0" smtClean="0">
                <a:latin typeface="Verdana" panose="020B0604030504040204" pitchFamily="34" charset="0"/>
                <a:ea typeface="Verdana" panose="020B0604030504040204" pitchFamily="34" charset="0"/>
                <a:cs typeface="Verdana" panose="020B0604030504040204" pitchFamily="34" charset="0"/>
              </a:rPr>
              <a:t>Les entreprises et organisations qui ne respectent pas le RGPD risquent jusqu’à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plusieurs millions d’euros</a:t>
            </a:r>
            <a:r>
              <a:rPr lang="fr-FR" b="1" dirty="0" smtClean="0">
                <a:latin typeface="Verdana" panose="020B0604030504040204" pitchFamily="34" charset="0"/>
                <a:ea typeface="Verdana" panose="020B0604030504040204" pitchFamily="34" charset="0"/>
                <a:cs typeface="Verdana" panose="020B0604030504040204" pitchFamily="34" charset="0"/>
              </a:rPr>
              <a:t>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d’amende.</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tangle 6"/>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8"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3809482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21</a:t>
            </a:fld>
            <a:endParaRPr lang="en-US" dirty="0"/>
          </a:p>
        </p:txBody>
      </p:sp>
      <p:sp>
        <p:nvSpPr>
          <p:cNvPr id="7" name="Titre 1"/>
          <p:cNvSpPr txBox="1">
            <a:spLocks/>
          </p:cNvSpPr>
          <p:nvPr/>
        </p:nvSpPr>
        <p:spPr>
          <a:xfrm>
            <a:off x="81011" y="185125"/>
            <a:ext cx="9224937" cy="478605"/>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dirty="0" smtClean="0"/>
              <a:t>Nos </a:t>
            </a:r>
            <a:r>
              <a:rPr lang="fr-FR" dirty="0"/>
              <a:t>traitements de données font peser des </a:t>
            </a:r>
            <a:r>
              <a:rPr lang="fr-FR" dirty="0" smtClean="0"/>
              <a:t>risques …</a:t>
            </a:r>
            <a:endParaRPr lang="fr-FR" dirty="0"/>
          </a:p>
        </p:txBody>
      </p:sp>
      <p:sp>
        <p:nvSpPr>
          <p:cNvPr id="8" name="Rectangle 7"/>
          <p:cNvSpPr/>
          <p:nvPr/>
        </p:nvSpPr>
        <p:spPr>
          <a:xfrm>
            <a:off x="1612079" y="697367"/>
            <a:ext cx="10019089" cy="430887"/>
          </a:xfrm>
          <a:prstGeom prst="rect">
            <a:avLst/>
          </a:prstGeom>
        </p:spPr>
        <p:txBody>
          <a:bodyPr wrap="none">
            <a:spAutoFit/>
          </a:bodyPr>
          <a:lstStyle/>
          <a:p>
            <a:pPr>
              <a:lnSpc>
                <a:spcPct val="110000"/>
              </a:lnSpc>
              <a:spcBef>
                <a:spcPts val="600"/>
              </a:spcBef>
              <a:spcAft>
                <a:spcPts val="600"/>
              </a:spcAft>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SUR LES DROITS ET LES LIBERTÉS DES PERSONNES CONCERNÉES</a:t>
            </a:r>
            <a:endPar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872411" y="1604264"/>
            <a:ext cx="9319154"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Avant toute mise en conformité, il est donc important de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1" name="Connecteur droit avec flèche 10"/>
          <p:cNvCxnSpPr/>
          <p:nvPr/>
        </p:nvCxnSpPr>
        <p:spPr>
          <a:xfrm flipH="1">
            <a:off x="2218267" y="2037681"/>
            <a:ext cx="135465" cy="6641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19263" y="5228922"/>
            <a:ext cx="6290604"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À pouvoir mettre en application</a:t>
            </a:r>
          </a:p>
          <a:p>
            <a:pPr algn="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les grands principes du RGPD</a:t>
            </a:r>
          </a:p>
        </p:txBody>
      </p:sp>
      <p:sp>
        <p:nvSpPr>
          <p:cNvPr id="14" name="Rectangle 13"/>
          <p:cNvSpPr/>
          <p:nvPr/>
        </p:nvSpPr>
        <p:spPr>
          <a:xfrm>
            <a:off x="451809" y="2803301"/>
            <a:ext cx="10758058"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Vérifier que le vocabulaire RGPD utilisé est connu par tous les acteurs concernés</a:t>
            </a:r>
          </a:p>
        </p:txBody>
      </p:sp>
      <p:sp>
        <p:nvSpPr>
          <p:cNvPr id="15" name="Rectangle 14"/>
          <p:cNvSpPr/>
          <p:nvPr/>
        </p:nvSpPr>
        <p:spPr>
          <a:xfrm>
            <a:off x="823533" y="4107980"/>
            <a:ext cx="4262817"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Qu’il est bien compris par tous</a:t>
            </a:r>
          </a:p>
        </p:txBody>
      </p:sp>
      <p:cxnSp>
        <p:nvCxnSpPr>
          <p:cNvPr id="17" name="Connecteur droit avec flèche 16"/>
          <p:cNvCxnSpPr/>
          <p:nvPr/>
        </p:nvCxnSpPr>
        <p:spPr>
          <a:xfrm>
            <a:off x="2175932" y="3250236"/>
            <a:ext cx="442981" cy="79216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cxnSp>
        <p:nvCxnSpPr>
          <p:cNvPr id="32" name="Connecteur droit avec flèche 31"/>
          <p:cNvCxnSpPr/>
          <p:nvPr/>
        </p:nvCxnSpPr>
        <p:spPr>
          <a:xfrm>
            <a:off x="3335865" y="4542889"/>
            <a:ext cx="1430523" cy="76931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849733" y="5028867"/>
            <a:ext cx="1492022"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De façon</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556579" y="3475027"/>
            <a:ext cx="1661688"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Et surtout</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888009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8" name="Rectangle 7"/>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10" name="Rectangle 9"/>
          <p:cNvSpPr/>
          <p:nvPr/>
        </p:nvSpPr>
        <p:spPr>
          <a:xfrm>
            <a:off x="1802853" y="3108073"/>
            <a:ext cx="4039467" cy="384721"/>
          </a:xfrm>
          <a:prstGeom prst="rect">
            <a:avLst/>
          </a:prstGeom>
          <a:ln w="22225">
            <a:noFill/>
          </a:ln>
        </p:spPr>
        <p:txBody>
          <a:bodyPr wrap="square">
            <a:spAutoFit/>
          </a:bodyPr>
          <a:lstStyle/>
          <a:p>
            <a:r>
              <a:rPr lang="fr-FR" sz="19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3. DONNÉE PERSONNELLE</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1824523" y="1780917"/>
            <a:ext cx="5521133" cy="384721"/>
          </a:xfrm>
          <a:prstGeom prst="rect">
            <a:avLst/>
          </a:prstGeom>
          <a:ln w="22225">
            <a:noFill/>
          </a:ln>
        </p:spPr>
        <p:txBody>
          <a:bodyPr wrap="square">
            <a:spAutoFit/>
          </a:bodyPr>
          <a:lstStyle/>
          <a:p>
            <a:r>
              <a:rPr lang="fr-FR" sz="19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2. TRAITEMENT</a:t>
            </a:r>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1900" dirty="0" smtClean="0">
                <a:latin typeface="Verdana" panose="020B0604030504040204" pitchFamily="34" charset="0"/>
                <a:ea typeface="Verdana" panose="020B0604030504040204" pitchFamily="34" charset="0"/>
                <a:cs typeface="Verdana" panose="020B0604030504040204" pitchFamily="34" charset="0"/>
              </a:rPr>
              <a:t>de données personnelles</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2953879" y="3665960"/>
            <a:ext cx="5801501" cy="384721"/>
          </a:xfrm>
          <a:prstGeom prst="rect">
            <a:avLst/>
          </a:prstGeom>
          <a:ln w="22225">
            <a:noFill/>
          </a:ln>
        </p:spPr>
        <p:txBody>
          <a:bodyPr wrap="square">
            <a:spAutoFit/>
          </a:bodyPr>
          <a:lstStyle/>
          <a:p>
            <a:r>
              <a:rPr lang="fr-FR" sz="1900" b="1" dirty="0" smtClean="0">
                <a:solidFill>
                  <a:srgbClr val="DC4B24"/>
                </a:solidFill>
                <a:latin typeface="Verdana" panose="020B0604030504040204" pitchFamily="34" charset="0"/>
                <a:ea typeface="Verdana" panose="020B0604030504040204" pitchFamily="34" charset="0"/>
                <a:cs typeface="Verdana" panose="020B0604030504040204" pitchFamily="34" charset="0"/>
              </a:rPr>
              <a:t>3. a DONNÉE PERSONNELLE SENSIBLE</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1802853" y="1037505"/>
            <a:ext cx="5199400" cy="384721"/>
          </a:xfrm>
          <a:prstGeom prst="rect">
            <a:avLst/>
          </a:prstGeom>
          <a:ln w="22225">
            <a:noFill/>
          </a:ln>
        </p:spPr>
        <p:txBody>
          <a:bodyPr wrap="square">
            <a:spAutoFit/>
          </a:bodyPr>
          <a:lstStyle/>
          <a:p>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1. RESPONSABLE DE TRAITEMENT</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itre 1"/>
          <p:cNvSpPr txBox="1">
            <a:spLocks/>
          </p:cNvSpPr>
          <p:nvPr/>
        </p:nvSpPr>
        <p:spPr>
          <a:xfrm>
            <a:off x="114878" y="331701"/>
            <a:ext cx="9644217" cy="478605"/>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u="sng" dirty="0" smtClean="0"/>
              <a:t>Le Vocabulaire RGPD utilisé est le suivant :</a:t>
            </a:r>
            <a:endParaRPr lang="fr-FR" u="sng" dirty="0"/>
          </a:p>
        </p:txBody>
      </p:sp>
      <p:sp>
        <p:nvSpPr>
          <p:cNvPr id="22" name="Rectangle 21"/>
          <p:cNvSpPr/>
          <p:nvPr/>
        </p:nvSpPr>
        <p:spPr>
          <a:xfrm>
            <a:off x="2975549" y="2284848"/>
            <a:ext cx="4895464" cy="384721"/>
          </a:xfrm>
          <a:prstGeom prst="rect">
            <a:avLst/>
          </a:prstGeom>
          <a:ln w="22225">
            <a:noFill/>
          </a:ln>
        </p:spPr>
        <p:txBody>
          <a:bodyPr wrap="square">
            <a:spAutoFit/>
          </a:bodyPr>
          <a:lstStyle/>
          <a:p>
            <a:r>
              <a:rPr lang="fr-FR" sz="1900" b="1" dirty="0" smtClean="0">
                <a:solidFill>
                  <a:srgbClr val="92D050"/>
                </a:solidFill>
                <a:latin typeface="Verdana" panose="020B0604030504040204" pitchFamily="34" charset="0"/>
                <a:ea typeface="Verdana" panose="020B0604030504040204" pitchFamily="34" charset="0"/>
                <a:cs typeface="Verdana" panose="020B0604030504040204" pitchFamily="34" charset="0"/>
              </a:rPr>
              <a:t>2. a BASE LÉGALE </a:t>
            </a:r>
            <a:r>
              <a:rPr lang="fr-FR" sz="1900" dirty="0" smtClean="0">
                <a:latin typeface="Verdana" panose="020B0604030504040204" pitchFamily="34" charset="0"/>
                <a:ea typeface="Verdana" panose="020B0604030504040204" pitchFamily="34" charset="0"/>
                <a:cs typeface="Verdana" panose="020B0604030504040204" pitchFamily="34" charset="0"/>
              </a:rPr>
              <a:t>de traitement</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1824523" y="4567568"/>
            <a:ext cx="8950573" cy="384721"/>
          </a:xfrm>
          <a:prstGeom prst="rect">
            <a:avLst/>
          </a:prstGeom>
          <a:ln w="22225">
            <a:noFill/>
          </a:ln>
        </p:spPr>
        <p:txBody>
          <a:bodyPr wrap="square">
            <a:spAutoFit/>
          </a:bodyPr>
          <a:lstStyle/>
          <a:p>
            <a:r>
              <a:rPr lang="fr-FR" sz="1900" b="1" dirty="0" smtClean="0">
                <a:solidFill>
                  <a:srgbClr val="61210F"/>
                </a:solidFill>
                <a:latin typeface="Verdana" panose="020B0604030504040204" pitchFamily="34" charset="0"/>
                <a:ea typeface="Verdana" panose="020B0604030504040204" pitchFamily="34" charset="0"/>
                <a:cs typeface="Verdana" panose="020B0604030504040204" pitchFamily="34" charset="0"/>
              </a:rPr>
              <a:t>4. DESTINATAIRE </a:t>
            </a:r>
            <a:r>
              <a:rPr lang="fr-FR" sz="1900" dirty="0" smtClean="0">
                <a:latin typeface="Verdana" panose="020B0604030504040204" pitchFamily="34" charset="0"/>
                <a:ea typeface="Verdana" panose="020B0604030504040204" pitchFamily="34" charset="0"/>
                <a:cs typeface="Verdana" panose="020B0604030504040204" pitchFamily="34" charset="0"/>
              </a:rPr>
              <a:t>de données </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1824523" y="6367502"/>
            <a:ext cx="7934572" cy="384721"/>
          </a:xfrm>
          <a:prstGeom prst="rect">
            <a:avLst/>
          </a:prstGeom>
          <a:ln w="22225">
            <a:noFill/>
          </a:ln>
        </p:spPr>
        <p:txBody>
          <a:bodyPr wrap="square">
            <a:spAutoFit/>
          </a:bodyPr>
          <a:lstStyle/>
          <a:p>
            <a:r>
              <a:rPr lang="fr-FR" sz="1900" b="1" dirty="0">
                <a:solidFill>
                  <a:srgbClr val="00B0F0"/>
                </a:solidFill>
                <a:latin typeface="Verdana" panose="020B0604030504040204" pitchFamily="34" charset="0"/>
                <a:ea typeface="Verdana" panose="020B0604030504040204" pitchFamily="34" charset="0"/>
                <a:cs typeface="Verdana" panose="020B0604030504040204" pitchFamily="34" charset="0"/>
              </a:rPr>
              <a:t>7</a:t>
            </a:r>
            <a:r>
              <a:rPr lang="fr-FR" sz="19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 DROITS</a:t>
            </a:r>
            <a:r>
              <a:rPr lang="fr-FR" sz="1900" b="1" dirty="0" smtClean="0">
                <a:solidFill>
                  <a:srgbClr val="92D050"/>
                </a:solidFill>
                <a:latin typeface="Verdana" panose="020B0604030504040204" pitchFamily="34" charset="0"/>
                <a:ea typeface="Verdana" panose="020B0604030504040204" pitchFamily="34" charset="0"/>
                <a:cs typeface="Verdana" panose="020B0604030504040204" pitchFamily="34" charset="0"/>
              </a:rPr>
              <a:t> </a:t>
            </a:r>
            <a:r>
              <a:rPr lang="fr-FR" sz="1900" dirty="0" smtClean="0">
                <a:latin typeface="Verdana" panose="020B0604030504040204" pitchFamily="34" charset="0"/>
                <a:ea typeface="Verdana" panose="020B0604030504040204" pitchFamily="34" charset="0"/>
                <a:cs typeface="Verdana" panose="020B0604030504040204" pitchFamily="34" charset="0"/>
              </a:rPr>
              <a:t>des personnes concernées</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p:cNvSpPr/>
          <p:nvPr/>
        </p:nvSpPr>
        <p:spPr>
          <a:xfrm>
            <a:off x="1802853" y="5244633"/>
            <a:ext cx="7079000" cy="384721"/>
          </a:xfrm>
          <a:prstGeom prst="rect">
            <a:avLst/>
          </a:prstGeom>
          <a:ln w="22225">
            <a:noFill/>
          </a:ln>
        </p:spPr>
        <p:txBody>
          <a:bodyPr wrap="square">
            <a:spAutoFit/>
          </a:bodyPr>
          <a:lstStyle/>
          <a:p>
            <a:r>
              <a:rPr lang="fr-FR" sz="19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5. SÉCURITÉ</a:t>
            </a:r>
            <a:r>
              <a:rPr lang="fr-FR" sz="190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fr-FR" sz="1900" dirty="0">
                <a:latin typeface="Verdana" panose="020B0604030504040204" pitchFamily="34" charset="0"/>
                <a:ea typeface="Verdana" panose="020B0604030504040204" pitchFamily="34" charset="0"/>
                <a:cs typeface="Verdana" panose="020B0604030504040204" pitchFamily="34" charset="0"/>
              </a:rPr>
              <a:t>et </a:t>
            </a:r>
            <a:r>
              <a:rPr lang="fr-FR" sz="1900" b="1" dirty="0">
                <a:solidFill>
                  <a:srgbClr val="FF0000"/>
                </a:solidFill>
                <a:latin typeface="Verdana" panose="020B0604030504040204" pitchFamily="34" charset="0"/>
                <a:ea typeface="Verdana" panose="020B0604030504040204" pitchFamily="34" charset="0"/>
                <a:cs typeface="Verdana" panose="020B0604030504040204" pitchFamily="34" charset="0"/>
              </a:rPr>
              <a:t>CONFIDENTIALITÉ</a:t>
            </a:r>
            <a:r>
              <a:rPr lang="fr-FR" sz="1900" dirty="0">
                <a:latin typeface="Verdana" panose="020B0604030504040204" pitchFamily="34" charset="0"/>
                <a:ea typeface="Verdana" panose="020B0604030504040204" pitchFamily="34" charset="0"/>
                <a:cs typeface="Verdana" panose="020B0604030504040204" pitchFamily="34" charset="0"/>
              </a:rPr>
              <a:t> des </a:t>
            </a:r>
            <a:r>
              <a:rPr lang="fr-FR" sz="1900" dirty="0" smtClean="0">
                <a:latin typeface="Verdana" panose="020B0604030504040204" pitchFamily="34" charset="0"/>
                <a:ea typeface="Verdana" panose="020B0604030504040204" pitchFamily="34" charset="0"/>
                <a:cs typeface="Verdana" panose="020B0604030504040204" pitchFamily="34" charset="0"/>
              </a:rPr>
              <a:t>traitements</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6" name="Rectangle 15"/>
          <p:cNvSpPr/>
          <p:nvPr/>
        </p:nvSpPr>
        <p:spPr>
          <a:xfrm>
            <a:off x="1802853" y="5858955"/>
            <a:ext cx="8794390" cy="384721"/>
          </a:xfrm>
          <a:prstGeom prst="rect">
            <a:avLst/>
          </a:prstGeom>
          <a:ln w="22225">
            <a:noFill/>
          </a:ln>
        </p:spPr>
        <p:txBody>
          <a:bodyPr wrap="square">
            <a:spAutoFit/>
          </a:bodyPr>
          <a:lstStyle/>
          <a:p>
            <a:r>
              <a:rPr lang="fr-FR" sz="1900" b="1" dirty="0">
                <a:solidFill>
                  <a:srgbClr val="FFC000"/>
                </a:solidFill>
                <a:latin typeface="Verdana" panose="020B0604030504040204" pitchFamily="34" charset="0"/>
                <a:ea typeface="Verdana" panose="020B0604030504040204" pitchFamily="34" charset="0"/>
                <a:cs typeface="Verdana" panose="020B0604030504040204" pitchFamily="34" charset="0"/>
              </a:rPr>
              <a:t>6</a:t>
            </a:r>
            <a:r>
              <a:rPr lang="fr-FR" sz="19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 DURÉE DE CONSERVATION </a:t>
            </a:r>
            <a:r>
              <a:rPr lang="fr-FR" sz="1900" dirty="0">
                <a:latin typeface="Verdana" panose="020B0604030504040204" pitchFamily="34" charset="0"/>
                <a:ea typeface="Verdana" panose="020B0604030504040204" pitchFamily="34" charset="0"/>
                <a:cs typeface="Verdana" panose="020B0604030504040204" pitchFamily="34" charset="0"/>
              </a:rPr>
              <a:t>des </a:t>
            </a:r>
            <a:r>
              <a:rPr lang="fr-FR" sz="1900" dirty="0" smtClean="0">
                <a:latin typeface="Verdana" panose="020B0604030504040204" pitchFamily="34" charset="0"/>
                <a:ea typeface="Verdana" panose="020B0604030504040204" pitchFamily="34" charset="0"/>
                <a:cs typeface="Verdana" panose="020B0604030504040204" pitchFamily="34" charset="0"/>
              </a:rPr>
              <a:t>données collectées</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082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barn(inVertic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7" grpId="0"/>
      <p:bldP spid="22" grpId="0"/>
      <p:bldP spid="23" grpId="0"/>
      <p:bldP spid="24" grpId="0"/>
      <p:bldP spid="2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8" name="Rectangle 7"/>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10" name="Rectangle 9"/>
          <p:cNvSpPr/>
          <p:nvPr/>
        </p:nvSpPr>
        <p:spPr>
          <a:xfrm>
            <a:off x="6121400" y="987437"/>
            <a:ext cx="4039467" cy="384721"/>
          </a:xfrm>
          <a:prstGeom prst="rect">
            <a:avLst/>
          </a:prstGeom>
          <a:ln w="22225">
            <a:noFill/>
          </a:ln>
        </p:spPr>
        <p:txBody>
          <a:bodyPr wrap="square">
            <a:spAutoFit/>
          </a:bodyPr>
          <a:lstStyle/>
          <a:p>
            <a:r>
              <a:rPr lang="fr-FR" sz="19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DONNÉE PERSONNELLE</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3451432" y="2517953"/>
            <a:ext cx="5521133" cy="384721"/>
          </a:xfrm>
          <a:prstGeom prst="rect">
            <a:avLst/>
          </a:prstGeom>
          <a:ln w="22225">
            <a:noFill/>
          </a:ln>
        </p:spPr>
        <p:txBody>
          <a:bodyPr wrap="square">
            <a:spAutoFit/>
          </a:bodyPr>
          <a:lstStyle/>
          <a:p>
            <a:r>
              <a:rPr lang="fr-FR" sz="19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TRAITEMENT</a:t>
            </a:r>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1900" dirty="0" smtClean="0">
                <a:latin typeface="Verdana" panose="020B0604030504040204" pitchFamily="34" charset="0"/>
                <a:ea typeface="Verdana" panose="020B0604030504040204" pitchFamily="34" charset="0"/>
                <a:cs typeface="Verdana" panose="020B0604030504040204" pitchFamily="34" charset="0"/>
              </a:rPr>
              <a:t>de données personnelles</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6121400" y="1683250"/>
            <a:ext cx="5013134" cy="384721"/>
          </a:xfrm>
          <a:prstGeom prst="rect">
            <a:avLst/>
          </a:prstGeom>
          <a:ln w="22225">
            <a:noFill/>
          </a:ln>
        </p:spPr>
        <p:txBody>
          <a:bodyPr wrap="square">
            <a:spAutoFit/>
          </a:bodyPr>
          <a:lstStyle/>
          <a:p>
            <a:r>
              <a:rPr lang="fr-FR" sz="1900" b="1" dirty="0" smtClean="0">
                <a:solidFill>
                  <a:srgbClr val="DC4B24"/>
                </a:solidFill>
                <a:latin typeface="Verdana" panose="020B0604030504040204" pitchFamily="34" charset="0"/>
                <a:ea typeface="Verdana" panose="020B0604030504040204" pitchFamily="34" charset="0"/>
                <a:cs typeface="Verdana" panose="020B0604030504040204" pitchFamily="34" charset="0"/>
              </a:rPr>
              <a:t>DONNÉE PERSONNELLE SENSIBLE </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388600" y="760557"/>
            <a:ext cx="6173067" cy="384721"/>
          </a:xfrm>
          <a:prstGeom prst="rect">
            <a:avLst/>
          </a:prstGeom>
          <a:ln w="22225">
            <a:noFill/>
          </a:ln>
        </p:spPr>
        <p:txBody>
          <a:bodyPr wrap="square">
            <a:spAutoFit/>
          </a:bodyPr>
          <a:lstStyle/>
          <a:p>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Un RESPONSABLE DE TRAITEMENT</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itre 1"/>
          <p:cNvSpPr txBox="1">
            <a:spLocks/>
          </p:cNvSpPr>
          <p:nvPr/>
        </p:nvSpPr>
        <p:spPr>
          <a:xfrm>
            <a:off x="114878" y="37887"/>
            <a:ext cx="6006522" cy="478605"/>
          </a:xfrm>
          <a:prstGeom prst="rect">
            <a:avLst/>
          </a:prstGeom>
          <a:ln w="28575">
            <a:noFill/>
          </a:ln>
        </p:spPr>
        <p:txBody>
          <a:bodyPr vert="horz" lIns="91440" tIns="45720" rIns="91440" bIns="45720" rtlCol="0" anchor="ctr">
            <a:no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u="sng" dirty="0" smtClean="0"/>
              <a:t>LECTURE RGPD du vocabulaire</a:t>
            </a:r>
            <a:endParaRPr lang="fr-FR" u="sng" dirty="0"/>
          </a:p>
        </p:txBody>
      </p:sp>
      <p:sp>
        <p:nvSpPr>
          <p:cNvPr id="22" name="Rectangle 21"/>
          <p:cNvSpPr/>
          <p:nvPr/>
        </p:nvSpPr>
        <p:spPr>
          <a:xfrm>
            <a:off x="4740900" y="3160852"/>
            <a:ext cx="4027156" cy="384721"/>
          </a:xfrm>
          <a:prstGeom prst="rect">
            <a:avLst/>
          </a:prstGeom>
          <a:ln w="22225">
            <a:noFill/>
          </a:ln>
        </p:spPr>
        <p:txBody>
          <a:bodyPr wrap="square">
            <a:spAutoFit/>
          </a:bodyPr>
          <a:lstStyle/>
          <a:p>
            <a:r>
              <a:rPr lang="fr-FR" sz="1900" b="1" dirty="0" smtClean="0">
                <a:solidFill>
                  <a:srgbClr val="92D050"/>
                </a:solidFill>
                <a:latin typeface="Verdana" panose="020B0604030504040204" pitchFamily="34" charset="0"/>
                <a:ea typeface="Verdana" panose="020B0604030504040204" pitchFamily="34" charset="0"/>
                <a:cs typeface="Verdana" panose="020B0604030504040204" pitchFamily="34" charset="0"/>
              </a:rPr>
              <a:t>BASE LÉGALE </a:t>
            </a:r>
            <a:r>
              <a:rPr lang="fr-FR" sz="1900" dirty="0" smtClean="0">
                <a:latin typeface="Verdana" panose="020B0604030504040204" pitchFamily="34" charset="0"/>
                <a:ea typeface="Verdana" panose="020B0604030504040204" pitchFamily="34" charset="0"/>
                <a:cs typeface="Verdana" panose="020B0604030504040204" pitchFamily="34" charset="0"/>
              </a:rPr>
              <a:t>de traitement</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7611533" y="3803013"/>
            <a:ext cx="4072467" cy="677108"/>
          </a:xfrm>
          <a:prstGeom prst="rect">
            <a:avLst/>
          </a:prstGeom>
          <a:ln w="22225">
            <a:noFill/>
          </a:ln>
        </p:spPr>
        <p:txBody>
          <a:bodyPr wrap="square">
            <a:spAutoFit/>
          </a:bodyPr>
          <a:lstStyle/>
          <a:p>
            <a:r>
              <a:rPr lang="fr-FR" sz="1900" b="1" dirty="0" smtClean="0">
                <a:solidFill>
                  <a:srgbClr val="61210F"/>
                </a:solidFill>
                <a:latin typeface="Verdana" panose="020B0604030504040204" pitchFamily="34" charset="0"/>
                <a:ea typeface="Verdana" panose="020B0604030504040204" pitchFamily="34" charset="0"/>
                <a:cs typeface="Verdana" panose="020B0604030504040204" pitchFamily="34" charset="0"/>
              </a:rPr>
              <a:t>DESTINATAIRE(S) </a:t>
            </a:r>
            <a:r>
              <a:rPr lang="fr-FR" sz="1900" dirty="0" smtClean="0">
                <a:latin typeface="Verdana" panose="020B0604030504040204" pitchFamily="34" charset="0"/>
                <a:ea typeface="Verdana" panose="020B0604030504040204" pitchFamily="34" charset="0"/>
                <a:cs typeface="Verdana" panose="020B0604030504040204" pitchFamily="34" charset="0"/>
              </a:rPr>
              <a:t>de ces données </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4387432" y="6075533"/>
            <a:ext cx="6815328" cy="384721"/>
          </a:xfrm>
          <a:prstGeom prst="rect">
            <a:avLst/>
          </a:prstGeom>
          <a:ln w="22225">
            <a:noFill/>
          </a:ln>
        </p:spPr>
        <p:txBody>
          <a:bodyPr wrap="square">
            <a:spAutoFit/>
          </a:bodyPr>
          <a:lstStyle/>
          <a:p>
            <a:r>
              <a:rPr lang="fr-FR" sz="19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DROITS</a:t>
            </a:r>
            <a:r>
              <a:rPr lang="fr-FR" sz="1900" b="1" dirty="0" smtClean="0">
                <a:solidFill>
                  <a:srgbClr val="92D050"/>
                </a:solidFill>
                <a:latin typeface="Verdana" panose="020B0604030504040204" pitchFamily="34" charset="0"/>
                <a:ea typeface="Verdana" panose="020B0604030504040204" pitchFamily="34" charset="0"/>
                <a:cs typeface="Verdana" panose="020B0604030504040204" pitchFamily="34" charset="0"/>
              </a:rPr>
              <a:t> </a:t>
            </a:r>
            <a:r>
              <a:rPr lang="fr-FR" sz="1900" dirty="0" smtClean="0">
                <a:latin typeface="Verdana" panose="020B0604030504040204" pitchFamily="34" charset="0"/>
                <a:ea typeface="Verdana" panose="020B0604030504040204" pitchFamily="34" charset="0"/>
                <a:cs typeface="Verdana" panose="020B0604030504040204" pitchFamily="34" charset="0"/>
              </a:rPr>
              <a:t>des personnes concernées par le traitement</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25" name="Rectangle 24"/>
          <p:cNvSpPr/>
          <p:nvPr/>
        </p:nvSpPr>
        <p:spPr>
          <a:xfrm>
            <a:off x="6580501" y="4693607"/>
            <a:ext cx="5310849" cy="677108"/>
          </a:xfrm>
          <a:prstGeom prst="rect">
            <a:avLst/>
          </a:prstGeom>
          <a:ln w="22225">
            <a:noFill/>
          </a:ln>
        </p:spPr>
        <p:txBody>
          <a:bodyPr wrap="square">
            <a:spAutoFit/>
          </a:bodyPr>
          <a:lstStyle/>
          <a:p>
            <a:r>
              <a:rPr lang="fr-FR" sz="19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SÉCURITÉ</a:t>
            </a:r>
            <a:r>
              <a:rPr lang="fr-FR" sz="1900" dirty="0" smtClean="0">
                <a:latin typeface="Verdana" panose="020B0604030504040204" pitchFamily="34" charset="0"/>
                <a:ea typeface="Verdana" panose="020B0604030504040204" pitchFamily="34" charset="0"/>
                <a:cs typeface="Verdana" panose="020B0604030504040204" pitchFamily="34" charset="0"/>
              </a:rPr>
              <a:t> et de </a:t>
            </a:r>
            <a:r>
              <a:rPr lang="fr-FR" sz="19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CONFIDENTIALITÉ</a:t>
            </a:r>
            <a:r>
              <a:rPr lang="fr-FR" sz="1900" dirty="0" smtClean="0">
                <a:latin typeface="Verdana" panose="020B0604030504040204" pitchFamily="34" charset="0"/>
                <a:ea typeface="Verdana" panose="020B0604030504040204" pitchFamily="34" charset="0"/>
                <a:cs typeface="Verdana" panose="020B0604030504040204" pitchFamily="34" charset="0"/>
              </a:rPr>
              <a:t> du traitement</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261199" y="2508217"/>
            <a:ext cx="3169068" cy="384721"/>
          </a:xfrm>
          <a:prstGeom prst="rect">
            <a:avLst/>
          </a:prstGeom>
          <a:ln w="22225">
            <a:solidFill>
              <a:srgbClr val="002060"/>
            </a:solidFill>
          </a:ln>
        </p:spPr>
        <p:txBody>
          <a:bodyPr wrap="square">
            <a:spAutoFit/>
          </a:bodyPr>
          <a:lstStyle/>
          <a:p>
            <a:r>
              <a:rPr lang="fr-FR" sz="1900" dirty="0">
                <a:latin typeface="Verdana" panose="020B0604030504040204" pitchFamily="34" charset="0"/>
                <a:ea typeface="Verdana" panose="020B0604030504040204" pitchFamily="34" charset="0"/>
                <a:cs typeface="Verdana" panose="020B0604030504040204" pitchFamily="34" charset="0"/>
              </a:rPr>
              <a:t>P</a:t>
            </a:r>
            <a:r>
              <a:rPr lang="fr-FR" sz="1900" dirty="0" smtClean="0">
                <a:latin typeface="Verdana" panose="020B0604030504040204" pitchFamily="34" charset="0"/>
                <a:ea typeface="Verdana" panose="020B0604030504040204" pitchFamily="34" charset="0"/>
                <a:cs typeface="Verdana" panose="020B0604030504040204" pitchFamily="34" charset="0"/>
              </a:rPr>
              <a:t>our mettre en place un </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1772509" y="3140842"/>
            <a:ext cx="2968391"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En s’appuyant sur une</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2929467" y="1397004"/>
            <a:ext cx="2824467"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Va </a:t>
            </a:r>
            <a:r>
              <a:rPr lang="fr-FR" sz="1900" b="1" dirty="0" smtClean="0">
                <a:latin typeface="Verdana" panose="020B0604030504040204" pitchFamily="34" charset="0"/>
                <a:ea typeface="Verdana" panose="020B0604030504040204" pitchFamily="34" charset="0"/>
                <a:cs typeface="Verdana" panose="020B0604030504040204" pitchFamily="34" charset="0"/>
              </a:rPr>
              <a:t>COLLECTER</a:t>
            </a:r>
            <a:r>
              <a:rPr lang="fr-FR" sz="1900" dirty="0" smtClean="0">
                <a:latin typeface="Verdana" panose="020B0604030504040204" pitchFamily="34" charset="0"/>
                <a:ea typeface="Verdana" panose="020B0604030504040204" pitchFamily="34" charset="0"/>
                <a:cs typeface="Verdana" panose="020B0604030504040204" pitchFamily="34" charset="0"/>
              </a:rPr>
              <a:t> de la</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261199" y="3896292"/>
            <a:ext cx="7181001"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Ce traitement pourra être </a:t>
            </a:r>
            <a:r>
              <a:rPr lang="fr-FR" sz="1900" b="1" dirty="0" smtClean="0">
                <a:latin typeface="Verdana" panose="020B0604030504040204" pitchFamily="34" charset="0"/>
                <a:ea typeface="Verdana" panose="020B0604030504040204" pitchFamily="34" charset="0"/>
                <a:cs typeface="Verdana" panose="020B0604030504040204" pitchFamily="34" charset="0"/>
              </a:rPr>
              <a:t>TRANSFÉRÉ</a:t>
            </a:r>
            <a:r>
              <a:rPr lang="fr-FR" sz="1900" dirty="0" smtClean="0">
                <a:latin typeface="Verdana" panose="020B0604030504040204" pitchFamily="34" charset="0"/>
                <a:ea typeface="Verdana" panose="020B0604030504040204" pitchFamily="34" charset="0"/>
                <a:cs typeface="Verdana" panose="020B0604030504040204" pitchFamily="34" charset="0"/>
              </a:rPr>
              <a:t> à un ou plusieurs </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25"/>
          <p:cNvSpPr/>
          <p:nvPr/>
        </p:nvSpPr>
        <p:spPr>
          <a:xfrm>
            <a:off x="280033" y="4681224"/>
            <a:ext cx="6300468"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Le responsable de traitement a une obligation de</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261199" y="6077004"/>
            <a:ext cx="4126233"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Afin de protéger et respecter les</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Connecteur droit avec flèche 3"/>
          <p:cNvCxnSpPr>
            <a:stCxn id="19" idx="3"/>
            <a:endCxn id="10" idx="1"/>
          </p:cNvCxnSpPr>
          <p:nvPr/>
        </p:nvCxnSpPr>
        <p:spPr>
          <a:xfrm flipV="1">
            <a:off x="5753934" y="1179798"/>
            <a:ext cx="367466" cy="4095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cteur droit avec flèche 27"/>
          <p:cNvCxnSpPr>
            <a:stCxn id="19" idx="3"/>
          </p:cNvCxnSpPr>
          <p:nvPr/>
        </p:nvCxnSpPr>
        <p:spPr>
          <a:xfrm>
            <a:off x="5753934" y="1589365"/>
            <a:ext cx="406199" cy="311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9" name="Rectangle 28"/>
          <p:cNvSpPr/>
          <p:nvPr/>
        </p:nvSpPr>
        <p:spPr>
          <a:xfrm>
            <a:off x="261199" y="5526134"/>
            <a:ext cx="3012680"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Il définit et justifie une</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3291743" y="5536864"/>
            <a:ext cx="6742159" cy="384721"/>
          </a:xfrm>
          <a:prstGeom prst="rect">
            <a:avLst/>
          </a:prstGeom>
          <a:ln w="22225">
            <a:noFill/>
          </a:ln>
        </p:spPr>
        <p:txBody>
          <a:bodyPr wrap="square">
            <a:spAutoFit/>
          </a:bodyPr>
          <a:lstStyle/>
          <a:p>
            <a:r>
              <a:rPr lang="fr-FR" sz="1900" b="1" dirty="0" smtClean="0">
                <a:solidFill>
                  <a:srgbClr val="FFC000"/>
                </a:solidFill>
                <a:latin typeface="Verdana" panose="020B0604030504040204" pitchFamily="34" charset="0"/>
                <a:ea typeface="Verdana" panose="020B0604030504040204" pitchFamily="34" charset="0"/>
                <a:cs typeface="Verdana" panose="020B0604030504040204" pitchFamily="34" charset="0"/>
              </a:rPr>
              <a:t>DURÉE DE CONSERVATION </a:t>
            </a:r>
            <a:r>
              <a:rPr lang="fr-FR" sz="1900" dirty="0">
                <a:latin typeface="Verdana" panose="020B0604030504040204" pitchFamily="34" charset="0"/>
                <a:ea typeface="Verdana" panose="020B0604030504040204" pitchFamily="34" charset="0"/>
                <a:cs typeface="Verdana" panose="020B0604030504040204" pitchFamily="34" charset="0"/>
              </a:rPr>
              <a:t>des </a:t>
            </a:r>
            <a:r>
              <a:rPr lang="fr-FR" sz="1900" dirty="0" smtClean="0">
                <a:latin typeface="Verdana" panose="020B0604030504040204" pitchFamily="34" charset="0"/>
                <a:ea typeface="Verdana" panose="020B0604030504040204" pitchFamily="34" charset="0"/>
                <a:cs typeface="Verdana" panose="020B0604030504040204" pitchFamily="34" charset="0"/>
              </a:rPr>
              <a:t>données collectées</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31"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3424056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Vertic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anim calcmode="lin" valueType="num">
                                      <p:cBhvr>
                                        <p:cTn id="53" dur="1000" fill="hold"/>
                                        <p:tgtEl>
                                          <p:spTgt spid="22"/>
                                        </p:tgtEl>
                                        <p:attrNameLst>
                                          <p:attrName>ppt_x</p:attrName>
                                        </p:attrNameLst>
                                      </p:cBhvr>
                                      <p:tavLst>
                                        <p:tav tm="0">
                                          <p:val>
                                            <p:strVal val="#ppt_x"/>
                                          </p:val>
                                        </p:tav>
                                        <p:tav tm="100000">
                                          <p:val>
                                            <p:strVal val="#ppt_x"/>
                                          </p:val>
                                        </p:tav>
                                      </p:tavLst>
                                    </p:anim>
                                    <p:anim calcmode="lin" valueType="num">
                                      <p:cBhvr>
                                        <p:cTn id="5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arn(inVertical)">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1000"/>
                                        <p:tgtEl>
                                          <p:spTgt spid="23"/>
                                        </p:tgtEl>
                                      </p:cBhvr>
                                    </p:animEffect>
                                    <p:anim calcmode="lin" valueType="num">
                                      <p:cBhvr>
                                        <p:cTn id="65" dur="1000" fill="hold"/>
                                        <p:tgtEl>
                                          <p:spTgt spid="23"/>
                                        </p:tgtEl>
                                        <p:attrNameLst>
                                          <p:attrName>ppt_x</p:attrName>
                                        </p:attrNameLst>
                                      </p:cBhvr>
                                      <p:tavLst>
                                        <p:tav tm="0">
                                          <p:val>
                                            <p:strVal val="#ppt_x"/>
                                          </p:val>
                                        </p:tav>
                                        <p:tav tm="100000">
                                          <p:val>
                                            <p:strVal val="#ppt_x"/>
                                          </p:val>
                                        </p:tav>
                                      </p:tavLst>
                                    </p:anim>
                                    <p:anim calcmode="lin" valueType="num">
                                      <p:cBhvr>
                                        <p:cTn id="6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barn(inVertical)">
                                      <p:cBhvr>
                                        <p:cTn id="71" dur="5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21" fill="hold" grpId="0"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barn(inVertical)">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1000"/>
                                        <p:tgtEl>
                                          <p:spTgt spid="24"/>
                                        </p:tgtEl>
                                      </p:cBhvr>
                                    </p:animEffect>
                                    <p:anim calcmode="lin" valueType="num">
                                      <p:cBhvr>
                                        <p:cTn id="89" dur="1000" fill="hold"/>
                                        <p:tgtEl>
                                          <p:spTgt spid="24"/>
                                        </p:tgtEl>
                                        <p:attrNameLst>
                                          <p:attrName>ppt_x</p:attrName>
                                        </p:attrNameLst>
                                      </p:cBhvr>
                                      <p:tavLst>
                                        <p:tav tm="0">
                                          <p:val>
                                            <p:strVal val="#ppt_x"/>
                                          </p:val>
                                        </p:tav>
                                        <p:tav tm="100000">
                                          <p:val>
                                            <p:strVal val="#ppt_x"/>
                                          </p:val>
                                        </p:tav>
                                      </p:tavLst>
                                    </p:anim>
                                    <p:anim calcmode="lin" valueType="num">
                                      <p:cBhvr>
                                        <p:cTn id="9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29"/>
                                        </p:tgtEl>
                                        <p:attrNameLst>
                                          <p:attrName>style.visibility</p:attrName>
                                        </p:attrNameLst>
                                      </p:cBhvr>
                                      <p:to>
                                        <p:strVal val="visible"/>
                                      </p:to>
                                    </p:set>
                                    <p:animEffect transition="in" filter="barn(inVertical)">
                                      <p:cBhvr>
                                        <p:cTn id="95" dur="500"/>
                                        <p:tgtEl>
                                          <p:spTgt spid="29"/>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barn(inVertical)">
                                      <p:cBhvr>
                                        <p:cTn id="10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7" grpId="0"/>
      <p:bldP spid="22" grpId="0"/>
      <p:bldP spid="23" grpId="0"/>
      <p:bldP spid="24" grpId="0"/>
      <p:bldP spid="25" grpId="0"/>
      <p:bldP spid="16" grpId="0" animBg="1"/>
      <p:bldP spid="18" grpId="0" animBg="1"/>
      <p:bldP spid="19" grpId="0" animBg="1"/>
      <p:bldP spid="20" grpId="0" animBg="1"/>
      <p:bldP spid="26" grpId="0" animBg="1"/>
      <p:bldP spid="27" grpId="0" animBg="1"/>
      <p:bldP spid="29"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8" name="Rectangle 7"/>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NOTIONS ESSENTIELLES</a:t>
            </a:r>
            <a:endParaRPr lang="en-US" sz="1600" dirty="0"/>
          </a:p>
        </p:txBody>
      </p:sp>
      <p:sp>
        <p:nvSpPr>
          <p:cNvPr id="21" name="Titre 1"/>
          <p:cNvSpPr txBox="1">
            <a:spLocks/>
          </p:cNvSpPr>
          <p:nvPr/>
        </p:nvSpPr>
        <p:spPr>
          <a:xfrm>
            <a:off x="114877" y="37887"/>
            <a:ext cx="8245351" cy="478605"/>
          </a:xfrm>
          <a:prstGeom prst="rect">
            <a:avLst/>
          </a:prstGeom>
          <a:ln w="28575">
            <a:noFill/>
          </a:ln>
        </p:spPr>
        <p:txBody>
          <a:bodyPr vert="horz" lIns="91440" tIns="45720" rIns="91440" bIns="45720" rtlCol="0" anchor="ctr">
            <a:no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u="sng" dirty="0" smtClean="0"/>
              <a:t>Ligne de conduite de la mise en conformité</a:t>
            </a:r>
            <a:endParaRPr lang="fr-FR" u="sng" dirty="0"/>
          </a:p>
        </p:txBody>
      </p:sp>
      <p:sp>
        <p:nvSpPr>
          <p:cNvPr id="29" name="Rectangle 28"/>
          <p:cNvSpPr/>
          <p:nvPr/>
        </p:nvSpPr>
        <p:spPr>
          <a:xfrm>
            <a:off x="326501" y="795938"/>
            <a:ext cx="11101526" cy="646331"/>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A partir du vocabulaire précédent, un document de travail RGPD est proposé aux différents acteurs pour permettre une analyse commune</a:t>
            </a:r>
            <a:endParaRPr lang="fr-FR" dirty="0"/>
          </a:p>
        </p:txBody>
      </p:sp>
      <p:sp>
        <p:nvSpPr>
          <p:cNvPr id="31" name="Rectangle 30"/>
          <p:cNvSpPr/>
          <p:nvPr/>
        </p:nvSpPr>
        <p:spPr>
          <a:xfrm>
            <a:off x="820132" y="1721715"/>
            <a:ext cx="8104391" cy="369332"/>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 Il doit servir de gabarit, quel que soit le traitement envisagé</a:t>
            </a:r>
            <a:endParaRPr lang="fr-FR" dirty="0"/>
          </a:p>
        </p:txBody>
      </p:sp>
      <p:sp>
        <p:nvSpPr>
          <p:cNvPr id="32" name="Rectangle 31"/>
          <p:cNvSpPr/>
          <p:nvPr/>
        </p:nvSpPr>
        <p:spPr>
          <a:xfrm>
            <a:off x="820132" y="2124684"/>
            <a:ext cx="10607895" cy="369332"/>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 Il doit faire le lien avec les services / acteurs concernés de près ou de loin par le RGPD</a:t>
            </a:r>
            <a:endParaRPr lang="fr-FR" dirty="0"/>
          </a:p>
        </p:txBody>
      </p:sp>
      <p:sp>
        <p:nvSpPr>
          <p:cNvPr id="33" name="Rectangle 32"/>
          <p:cNvSpPr/>
          <p:nvPr/>
        </p:nvSpPr>
        <p:spPr>
          <a:xfrm>
            <a:off x="820132" y="2840844"/>
            <a:ext cx="10596717" cy="2092881"/>
          </a:xfrm>
          <a:prstGeom prst="rect">
            <a:avLst/>
          </a:prstGeom>
        </p:spPr>
        <p:txBody>
          <a:bodyPr wrap="square">
            <a:spAutoFit/>
          </a:bodyPr>
          <a:lstStyle/>
          <a:p>
            <a:pPr algn="just">
              <a:spcBef>
                <a:spcPts val="600"/>
              </a:spcBef>
              <a:spcAft>
                <a:spcPts val="600"/>
              </a:spcAft>
            </a:pPr>
            <a:r>
              <a:rPr lang="fr-FR" dirty="0" smtClean="0">
                <a:latin typeface="Verdana" panose="020B0604030504040204" pitchFamily="34" charset="0"/>
                <a:ea typeface="Verdana" panose="020B0604030504040204" pitchFamily="34" charset="0"/>
                <a:cs typeface="Verdana" panose="020B0604030504040204" pitchFamily="34" charset="0"/>
              </a:rPr>
              <a:t>- Il doit permettre :</a:t>
            </a:r>
          </a:p>
          <a:p>
            <a:pPr marL="631825" indent="84138" algn="just">
              <a:spcBef>
                <a:spcPts val="600"/>
              </a:spcBef>
              <a:spcAft>
                <a:spcPts val="600"/>
              </a:spcAft>
              <a:buFont typeface="Wingdings" panose="05000000000000000000" pitchFamily="2" charset="2"/>
              <a:buChar char="Ø"/>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 gagner du temps que ce soit du côté des services ou de la DPO</a:t>
            </a:r>
          </a:p>
          <a:p>
            <a:pPr marL="631825" algn="just">
              <a:spcBef>
                <a:spcPts val="600"/>
              </a:spcBef>
              <a:spcAft>
                <a:spcPts val="600"/>
              </a:spcAft>
              <a:buFont typeface="Wingdings" panose="05000000000000000000" pitchFamily="2" charset="2"/>
              <a:buChar char="Ø"/>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D’apporter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une réponse à tout le vocabulaire RGPD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précité</a:t>
            </a:r>
          </a:p>
          <a:p>
            <a:pPr marL="631825" indent="-22225" algn="just">
              <a:spcBef>
                <a:spcPts val="600"/>
              </a:spcBef>
              <a:spcAft>
                <a:spcPts val="600"/>
              </a:spcAft>
              <a:buFont typeface="Wingdings" panose="05000000000000000000" pitchFamily="2" charset="2"/>
              <a:buChar char="Ø"/>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De créer les mentions d’information légales à tous les niveaux</a:t>
            </a:r>
          </a:p>
          <a:p>
            <a:pPr marL="631825" indent="-22225" algn="just">
              <a:spcBef>
                <a:spcPts val="600"/>
              </a:spcBef>
              <a:spcAft>
                <a:spcPts val="600"/>
              </a:spcAft>
              <a:buFont typeface="Wingdings" panose="05000000000000000000" pitchFamily="2" charset="2"/>
              <a:buChar char="Ø"/>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Un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suivi de la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donnée dans le temps</a:t>
            </a:r>
          </a:p>
        </p:txBody>
      </p:sp>
      <p:sp>
        <p:nvSpPr>
          <p:cNvPr id="36" name="Rectangle 35"/>
          <p:cNvSpPr/>
          <p:nvPr/>
        </p:nvSpPr>
        <p:spPr>
          <a:xfrm>
            <a:off x="1210320" y="5536743"/>
            <a:ext cx="8291899" cy="369332"/>
          </a:xfrm>
          <a:prstGeom prst="rect">
            <a:avLst/>
          </a:prstGeom>
          <a:solidFill>
            <a:schemeClr val="bg1"/>
          </a:solidFill>
          <a:ln>
            <a:solidFill>
              <a:srgbClr val="C00000"/>
            </a:solidFill>
          </a:ln>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Il peut être pré rempli par la DPO, avant envoi aux services concernés</a:t>
            </a:r>
            <a:endParaRPr lang="fr-FR" dirty="0"/>
          </a:p>
        </p:txBody>
      </p:sp>
      <p:sp>
        <p:nvSpPr>
          <p:cNvPr id="12"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2" name="Bouton d'action : Informations 1">
            <a:hlinkClick r:id="rId3" action="ppaction://hlinkfile" highlightClick="1"/>
          </p:cNvPr>
          <p:cNvSpPr/>
          <p:nvPr/>
        </p:nvSpPr>
        <p:spPr>
          <a:xfrm>
            <a:off x="10670106" y="4445168"/>
            <a:ext cx="641022" cy="568136"/>
          </a:xfrm>
          <a:prstGeom prst="actionButtonInformation">
            <a:avLst/>
          </a:prstGeom>
          <a:no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86416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Le RGPD appliqué aux Missions enfance et </a:t>
            </a:r>
            <a:r>
              <a:rPr lang="fr-FR" dirty="0" err="1" smtClean="0"/>
              <a:t>education</a:t>
            </a:r>
            <a:endParaRPr lang="fr-FR"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295840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8" name="Rectangle 7"/>
          <p:cNvSpPr/>
          <p:nvPr/>
        </p:nvSpPr>
        <p:spPr>
          <a:xfrm>
            <a:off x="8398277" y="0"/>
            <a:ext cx="3793724" cy="338554"/>
          </a:xfrm>
          <a:prstGeom prst="rect">
            <a:avLst/>
          </a:prstGeom>
        </p:spPr>
        <p:txBody>
          <a:bodyPr wrap="square">
            <a:spAutoFit/>
          </a:bodyPr>
          <a:lstStyle/>
          <a:p>
            <a:pPr algn="ctr">
              <a:tabLst>
                <a:tab pos="8248650" algn="l"/>
              </a:tabLst>
            </a:pPr>
            <a:r>
              <a:rPr lang="fr-FR" sz="1600" dirty="0" smtClean="0"/>
              <a:t>RGPD – Missions Enfance Éducation</a:t>
            </a:r>
            <a:endParaRPr lang="en-US" sz="1600" dirty="0"/>
          </a:p>
        </p:txBody>
      </p:sp>
      <p:sp>
        <p:nvSpPr>
          <p:cNvPr id="10" name="Rectangle 9"/>
          <p:cNvSpPr/>
          <p:nvPr/>
        </p:nvSpPr>
        <p:spPr>
          <a:xfrm>
            <a:off x="754401" y="4223596"/>
            <a:ext cx="10148355" cy="969496"/>
          </a:xfrm>
          <a:prstGeom prst="rect">
            <a:avLst/>
          </a:prstGeom>
          <a:ln w="22225">
            <a:noFill/>
          </a:ln>
        </p:spPr>
        <p:txBody>
          <a:bodyPr wrap="square">
            <a:spAutoFit/>
          </a:bodyPr>
          <a:lstStyle/>
          <a:p>
            <a:pPr algn="just"/>
            <a:r>
              <a:rPr lang="fr-FR" sz="1900" b="1" dirty="0" smtClean="0">
                <a:solidFill>
                  <a:srgbClr val="7030A0"/>
                </a:solidFill>
                <a:latin typeface="Verdana" panose="020B0604030504040204" pitchFamily="34" charset="0"/>
                <a:ea typeface="Verdana" panose="020B0604030504040204" pitchFamily="34" charset="0"/>
                <a:cs typeface="Verdana" panose="020B0604030504040204" pitchFamily="34" charset="0"/>
              </a:rPr>
              <a:t>III. Mission enfance </a:t>
            </a:r>
            <a:r>
              <a:rPr lang="fr-FR" sz="1900" dirty="0" smtClean="0">
                <a:latin typeface="Verdana" panose="020B0604030504040204" pitchFamily="34" charset="0"/>
                <a:ea typeface="Verdana" panose="020B0604030504040204" pitchFamily="34" charset="0"/>
                <a:cs typeface="Verdana" panose="020B0604030504040204" pitchFamily="34" charset="0"/>
              </a:rPr>
              <a:t>(Mise en place d’un SIRAM pour la Commune de Cherbourg-en-Cotentin, la Communauté d’Agglomération Le Cotentin et la Commune de La Hague)</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776070" y="3366087"/>
            <a:ext cx="10126685" cy="677108"/>
          </a:xfrm>
          <a:prstGeom prst="rect">
            <a:avLst/>
          </a:prstGeom>
          <a:ln w="22225">
            <a:noFill/>
          </a:ln>
        </p:spPr>
        <p:txBody>
          <a:bodyPr wrap="square">
            <a:spAutoFit/>
          </a:bodyPr>
          <a:lstStyle/>
          <a:p>
            <a:pPr algn="just"/>
            <a:r>
              <a:rPr lang="fr-FR" sz="1900" b="1" dirty="0" smtClean="0">
                <a:solidFill>
                  <a:srgbClr val="00B050"/>
                </a:solidFill>
                <a:latin typeface="Verdana" panose="020B0604030504040204" pitchFamily="34" charset="0"/>
                <a:ea typeface="Verdana" panose="020B0604030504040204" pitchFamily="34" charset="0"/>
                <a:cs typeface="Verdana" panose="020B0604030504040204" pitchFamily="34" charset="0"/>
              </a:rPr>
              <a:t>II. Mission enfance</a:t>
            </a:r>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1900" dirty="0" smtClean="0">
                <a:latin typeface="Verdana" panose="020B0604030504040204" pitchFamily="34" charset="0"/>
                <a:ea typeface="Verdana" panose="020B0604030504040204" pitchFamily="34" charset="0"/>
                <a:cs typeface="Verdana" panose="020B0604030504040204" pitchFamily="34" charset="0"/>
              </a:rPr>
              <a:t>(Crèche et multi-accueil de la Communauté d’Agglomération Le Cotentin)</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754400" y="2508577"/>
            <a:ext cx="10148355" cy="677108"/>
          </a:xfrm>
          <a:prstGeom prst="rect">
            <a:avLst/>
          </a:prstGeom>
          <a:ln w="22225">
            <a:noFill/>
          </a:ln>
        </p:spPr>
        <p:txBody>
          <a:bodyPr wrap="square">
            <a:spAutoFit/>
          </a:bodyPr>
          <a:lstStyle/>
          <a:p>
            <a:pPr algn="just"/>
            <a:r>
              <a:rPr lang="fr-FR" sz="1900" b="1" dirty="0">
                <a:solidFill>
                  <a:srgbClr val="C00000"/>
                </a:solidFill>
                <a:latin typeface="Verdana" panose="020B0604030504040204" pitchFamily="34" charset="0"/>
                <a:ea typeface="Verdana" panose="020B0604030504040204" pitchFamily="34" charset="0"/>
                <a:cs typeface="Verdana" panose="020B0604030504040204" pitchFamily="34" charset="0"/>
              </a:rPr>
              <a:t>I</a:t>
            </a:r>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Mission éducation </a:t>
            </a:r>
            <a:r>
              <a:rPr lang="fr-FR" sz="1900" dirty="0" smtClean="0">
                <a:latin typeface="Verdana" panose="020B0604030504040204" pitchFamily="34" charset="0"/>
                <a:ea typeface="Verdana" panose="020B0604030504040204" pitchFamily="34" charset="0"/>
                <a:cs typeface="Verdana" panose="020B0604030504040204" pitchFamily="34" charset="0"/>
              </a:rPr>
              <a:t>(Mise en place des traitements périscolaires de la Commune de Cherbourg-en-Cotentin)</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21" name="Titre 1"/>
          <p:cNvSpPr txBox="1">
            <a:spLocks/>
          </p:cNvSpPr>
          <p:nvPr/>
        </p:nvSpPr>
        <p:spPr>
          <a:xfrm>
            <a:off x="114877" y="331701"/>
            <a:ext cx="662327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t>Exemples de mise en conformité RGPD</a:t>
            </a:r>
            <a:endParaRPr lang="fr-FR" sz="1800" u="sng" dirty="0"/>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8" name="Rectangle 17"/>
          <p:cNvSpPr/>
          <p:nvPr/>
        </p:nvSpPr>
        <p:spPr>
          <a:xfrm>
            <a:off x="471838" y="1290300"/>
            <a:ext cx="10583080" cy="646331"/>
          </a:xfrm>
          <a:prstGeom prst="rect">
            <a:avLst/>
          </a:prstGeom>
        </p:spPr>
        <p:txBody>
          <a:bodyPr wrap="square">
            <a:spAutoFit/>
          </a:bodyPr>
          <a:lstStyle/>
          <a:p>
            <a:pPr algn="just"/>
            <a:r>
              <a:rPr lang="fr-FR" b="1" dirty="0" smtClean="0">
                <a:latin typeface="Verdana" panose="020B0604030504040204" pitchFamily="34" charset="0"/>
                <a:ea typeface="Verdana" panose="020B0604030504040204" pitchFamily="34" charset="0"/>
                <a:cs typeface="Verdana" panose="020B0604030504040204" pitchFamily="34" charset="0"/>
              </a:rPr>
              <a:t>Il s’agit d’un partage d’expérience sur trois mises en conformité RGPD différentes liées aux missions éducation et enfance des collectivités.</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01530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02998" y="1432223"/>
            <a:ext cx="8886548" cy="3035808"/>
          </a:xfrm>
        </p:spPr>
        <p:txBody>
          <a:bodyPr/>
          <a:lstStyle/>
          <a:p>
            <a:pPr algn="ctr"/>
            <a:r>
              <a:rPr lang="fr-FR" sz="4000" dirty="0" smtClean="0">
                <a:latin typeface="Eras Bold ITC" panose="020B0907030504020204" pitchFamily="34" charset="0"/>
              </a:rPr>
              <a:t>Mission éducation</a:t>
            </a:r>
            <a:br>
              <a:rPr lang="fr-FR" sz="4000" dirty="0" smtClean="0">
                <a:latin typeface="Eras Bold ITC" panose="020B0907030504020204" pitchFamily="34" charset="0"/>
              </a:rPr>
            </a:br>
            <a:r>
              <a:rPr lang="fr-FR" sz="4000" dirty="0" smtClean="0">
                <a:latin typeface="Eras Bold ITC" panose="020B0907030504020204" pitchFamily="34" charset="0"/>
              </a:rPr>
              <a:t>Scolaire / Périscolaire</a:t>
            </a:r>
            <a:endParaRPr lang="fr-FR" sz="4000" dirty="0">
              <a:latin typeface="Eras Bold ITC" panose="020B090703050402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42" y="1358282"/>
            <a:ext cx="2894120" cy="3045041"/>
          </a:xfrm>
          <a:prstGeom prst="rect">
            <a:avLst/>
          </a:prstGeom>
        </p:spPr>
      </p:pic>
    </p:spTree>
    <p:extLst>
      <p:ext uri="{BB962C8B-B14F-4D97-AF65-F5344CB8AC3E}">
        <p14:creationId xmlns:p14="http://schemas.microsoft.com/office/powerpoint/2010/main" val="37529316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1"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a:solidFill>
                  <a:srgbClr val="C00000"/>
                </a:solidFill>
              </a:rPr>
              <a:t>I</a:t>
            </a:r>
            <a:r>
              <a:rPr lang="fr-FR" sz="1800" u="sng" dirty="0" smtClean="0">
                <a:solidFill>
                  <a:srgbClr val="C00000"/>
                </a:solidFill>
              </a:rPr>
              <a:t>. La Mission éducation</a:t>
            </a:r>
            <a:endParaRPr lang="fr-FR" sz="1800" u="sng" dirty="0">
              <a:solidFill>
                <a:srgbClr val="C00000"/>
              </a:solidFill>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3" name="Rectangle 2"/>
          <p:cNvSpPr/>
          <p:nvPr/>
        </p:nvSpPr>
        <p:spPr>
          <a:xfrm>
            <a:off x="3048000" y="-1710868"/>
            <a:ext cx="6096000" cy="1477328"/>
          </a:xfrm>
          <a:prstGeom prst="rect">
            <a:avLst/>
          </a:prstGeom>
        </p:spPr>
        <p:txBody>
          <a:bodyPr>
            <a:spAutoFit/>
          </a:bodyPr>
          <a:lstStyle/>
          <a:p>
            <a:r>
              <a:rPr lang="fr-FR" b="1" dirty="0" smtClean="0">
                <a:latin typeface="Verdana" panose="020B0604030504040204" pitchFamily="34" charset="0"/>
                <a:ea typeface="Verdana" panose="020B0604030504040204" pitchFamily="34" charset="0"/>
                <a:cs typeface="Times New Roman" panose="02020603050405020304" pitchFamily="18" charset="0"/>
              </a:rPr>
              <a:t>Périmètre</a:t>
            </a:r>
            <a:r>
              <a:rPr lang="fr-FR" b="1" dirty="0">
                <a:latin typeface="Verdana" panose="020B0604030504040204" pitchFamily="34" charset="0"/>
                <a:ea typeface="Verdana" panose="020B0604030504040204" pitchFamily="34" charset="0"/>
                <a:cs typeface="Times New Roman" panose="02020603050405020304" pitchFamily="18" charset="0"/>
              </a:rPr>
              <a:t> : </a:t>
            </a:r>
            <a:r>
              <a:rPr lang="fr-FR" dirty="0">
                <a:latin typeface="Verdana" panose="020B0604030504040204" pitchFamily="34" charset="0"/>
                <a:ea typeface="Verdana" panose="020B0604030504040204" pitchFamily="34" charset="0"/>
                <a:cs typeface="Times New Roman" panose="02020603050405020304" pitchFamily="18" charset="0"/>
              </a:rPr>
              <a:t>activités liées aux inscriptions scolaires, aux activités périscolaires (les accueils du matin et du soir, TAP), à la restauration scolaire, aux activités extra-scolaires (C.L.S.H.) et à la tarification-facturation de ces activités.</a:t>
            </a:r>
            <a:endParaRPr lang="fr-FR" dirty="0"/>
          </a:p>
        </p:txBody>
      </p:sp>
      <p:sp>
        <p:nvSpPr>
          <p:cNvPr id="9" name="Rectangle 8"/>
          <p:cNvSpPr/>
          <p:nvPr/>
        </p:nvSpPr>
        <p:spPr>
          <a:xfrm>
            <a:off x="167851" y="1066180"/>
            <a:ext cx="11662199" cy="2769989"/>
          </a:xfrm>
          <a:prstGeom prst="rect">
            <a:avLst/>
          </a:prstGeom>
        </p:spPr>
        <p:txBody>
          <a:bodyPr wrap="square">
            <a:spAutoFit/>
          </a:bodyPr>
          <a:lstStyle/>
          <a:p>
            <a:pPr algn="just">
              <a:spcAft>
                <a:spcPts val="600"/>
              </a:spcAft>
            </a:pPr>
            <a:r>
              <a:rPr lang="fr-FR" b="1" u="sng" dirty="0">
                <a:latin typeface="Verdana" panose="020B0604030504040204" pitchFamily="34" charset="0"/>
                <a:ea typeface="Verdana" panose="020B0604030504040204" pitchFamily="34" charset="0"/>
                <a:cs typeface="Times New Roman" panose="02020603050405020304" pitchFamily="18" charset="0"/>
              </a:rPr>
              <a:t>Contexte</a:t>
            </a:r>
            <a:r>
              <a:rPr lang="fr-FR" b="1" dirty="0">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 </a:t>
            </a:r>
            <a:endParaRPr lang="fr-FR" dirty="0" smtClean="0">
              <a:latin typeface="Verdana" panose="020B0604030504040204" pitchFamily="34" charset="0"/>
              <a:ea typeface="Verdana" panose="020B0604030504040204" pitchFamily="34" charset="0"/>
              <a:cs typeface="Times New Roman" panose="02020603050405020304" pitchFamily="18" charset="0"/>
            </a:endParaRPr>
          </a:p>
          <a:p>
            <a:pPr algn="just">
              <a:spcAft>
                <a:spcPts val="600"/>
              </a:spcAft>
            </a:pPr>
            <a:r>
              <a:rPr lang="fr-FR" dirty="0" smtClean="0">
                <a:latin typeface="Verdana" panose="020B0604030504040204" pitchFamily="34" charset="0"/>
                <a:ea typeface="Verdana" panose="020B0604030504040204" pitchFamily="34" charset="0"/>
                <a:cs typeface="Times New Roman" panose="02020603050405020304" pitchFamily="18" charset="0"/>
              </a:rPr>
              <a:t>La </a:t>
            </a:r>
            <a:r>
              <a:rPr lang="fr-FR" dirty="0">
                <a:latin typeface="Verdana" panose="020B0604030504040204" pitchFamily="34" charset="0"/>
                <a:ea typeface="Verdana" panose="020B0604030504040204" pitchFamily="34" charset="0"/>
                <a:cs typeface="Times New Roman" panose="02020603050405020304" pitchFamily="18" charset="0"/>
              </a:rPr>
              <a:t>ville de Cherbourg-en-Cotentin dispose de 4 systèmes d’information enfance scolaire :</a:t>
            </a:r>
          </a:p>
          <a:p>
            <a:pPr marL="342900" lvl="0" indent="-342900" algn="just">
              <a:spcAft>
                <a:spcPts val="600"/>
              </a:spcAft>
              <a:buFont typeface="Verdana" panose="020B0604030504040204" pitchFamily="34" charset="0"/>
              <a:buChar char="-"/>
            </a:pP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GLAC + QUER : e-enfance de Berger LEVRAULT</a:t>
            </a:r>
          </a:p>
          <a:p>
            <a:pPr marL="342900" lvl="0" indent="-342900" algn="just">
              <a:spcAft>
                <a:spcPts val="600"/>
              </a:spcAft>
              <a:buFont typeface="Verdana" panose="020B0604030504040204" pitchFamily="34" charset="0"/>
              <a:buChar char="-"/>
            </a:pP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CHOC : MAELIS de SIGEC</a:t>
            </a:r>
          </a:p>
          <a:p>
            <a:pPr marL="342900" lvl="0" indent="-342900" algn="just">
              <a:spcAft>
                <a:spcPts val="600"/>
              </a:spcAft>
              <a:buFont typeface="Verdana" panose="020B0604030504040204" pitchFamily="34" charset="0"/>
              <a:buChar char="-"/>
            </a:pP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TOUR : AXEL de TEAMNET</a:t>
            </a:r>
          </a:p>
          <a:p>
            <a:pPr marL="342900" lvl="0" indent="-342900" algn="just">
              <a:spcAft>
                <a:spcPts val="600"/>
              </a:spcAft>
              <a:buFont typeface="Verdana" panose="020B0604030504040204" pitchFamily="34" charset="0"/>
              <a:buChar char="-"/>
            </a:pP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EQHA : Concerto OPUS d’ARPEGE</a:t>
            </a:r>
          </a:p>
          <a:p>
            <a:pPr algn="just">
              <a:spcAft>
                <a:spcPts val="600"/>
              </a:spcAft>
            </a:pPr>
            <a:r>
              <a:rPr lang="fr-FR" dirty="0">
                <a:latin typeface="Verdana" panose="020B0604030504040204" pitchFamily="34" charset="0"/>
                <a:ea typeface="Verdana" panose="020B0604030504040204" pitchFamily="34" charset="0"/>
                <a:cs typeface="Times New Roman" panose="02020603050405020304" pitchFamily="18" charset="0"/>
              </a:rPr>
              <a:t>En 2018, la collectivité a décidé d’entreprendre l’harmonisation de la tarification des activités scolaires sur le territoire.</a:t>
            </a:r>
          </a:p>
        </p:txBody>
      </p:sp>
      <p:sp>
        <p:nvSpPr>
          <p:cNvPr id="10" name="Rectangle 9"/>
          <p:cNvSpPr/>
          <p:nvPr/>
        </p:nvSpPr>
        <p:spPr>
          <a:xfrm>
            <a:off x="167850" y="4135615"/>
            <a:ext cx="11662199" cy="1938992"/>
          </a:xfrm>
          <a:prstGeom prst="rect">
            <a:avLst/>
          </a:prstGeom>
        </p:spPr>
        <p:txBody>
          <a:bodyPr wrap="square">
            <a:spAutoFit/>
          </a:bodyPr>
          <a:lstStyle/>
          <a:p>
            <a:pPr algn="just">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Objectifs rentrée scolaire 2019 :</a:t>
            </a:r>
            <a:r>
              <a:rPr lang="fr-FR" u="sng" dirty="0" smtClean="0">
                <a:latin typeface="Verdana" panose="020B0604030504040204" pitchFamily="34" charset="0"/>
                <a:ea typeface="Verdana" panose="020B0604030504040204" pitchFamily="34" charset="0"/>
                <a:cs typeface="Times New Roman" panose="02020603050405020304" pitchFamily="18" charset="0"/>
              </a:rPr>
              <a:t> </a:t>
            </a:r>
          </a:p>
          <a:p>
            <a:pPr algn="just">
              <a:spcBef>
                <a:spcPts val="600"/>
              </a:spcBef>
              <a:spcAft>
                <a:spcPts val="600"/>
              </a:spcAft>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Mise </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en place d’un outil commun </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marL="285750" indent="-285750" algn="just">
              <a:spcBef>
                <a:spcPts val="600"/>
              </a:spcBef>
              <a:spcAft>
                <a:spcPts val="6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Times New Roman" panose="02020603050405020304" pitchFamily="18" charset="0"/>
              </a:rPr>
              <a:t>à </a:t>
            </a:r>
            <a:r>
              <a:rPr lang="fr-FR" dirty="0">
                <a:latin typeface="Verdana" panose="020B0604030504040204" pitchFamily="34" charset="0"/>
                <a:ea typeface="Verdana" panose="020B0604030504040204" pitchFamily="34" charset="0"/>
                <a:cs typeface="Times New Roman" panose="02020603050405020304" pitchFamily="18" charset="0"/>
              </a:rPr>
              <a:t>la fois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pour les communes déléguées </a:t>
            </a:r>
            <a:r>
              <a:rPr lang="fr-FR" dirty="0">
                <a:latin typeface="Verdana" panose="020B0604030504040204" pitchFamily="34" charset="0"/>
                <a:ea typeface="Verdana" panose="020B0604030504040204" pitchFamily="34" charset="0"/>
                <a:cs typeface="Times New Roman" panose="02020603050405020304" pitchFamily="18" charset="0"/>
              </a:rPr>
              <a:t>qui continuent de gérer les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compétences scolaires et petite </a:t>
            </a:r>
            <a:r>
              <a:rPr lang="fr-FR"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enfance </a:t>
            </a:r>
            <a:r>
              <a:rPr lang="fr-FR" dirty="0" smtClean="0">
                <a:latin typeface="Verdana" panose="020B0604030504040204" pitchFamily="34" charset="0"/>
                <a:ea typeface="Verdana" panose="020B0604030504040204" pitchFamily="34" charset="0"/>
                <a:cs typeface="Times New Roman" panose="02020603050405020304" pitchFamily="18" charset="0"/>
              </a:rPr>
              <a:t>(Pointer les activités, facturer les prestations, …), </a:t>
            </a:r>
          </a:p>
          <a:p>
            <a:pPr marL="285750" indent="-285750" algn="just">
              <a:spcBef>
                <a:spcPts val="600"/>
              </a:spcBef>
              <a:spcAft>
                <a:spcPts val="6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Times New Roman" panose="02020603050405020304" pitchFamily="18" charset="0"/>
              </a:rPr>
              <a:t>mais </a:t>
            </a:r>
            <a:r>
              <a:rPr lang="fr-FR" dirty="0">
                <a:latin typeface="Verdana" panose="020B0604030504040204" pitchFamily="34" charset="0"/>
                <a:ea typeface="Verdana" panose="020B0604030504040204" pitchFamily="34" charset="0"/>
                <a:cs typeface="Times New Roman" panose="02020603050405020304" pitchFamily="18" charset="0"/>
              </a:rPr>
              <a:t>également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pour la population </a:t>
            </a:r>
            <a:r>
              <a:rPr lang="fr-FR" dirty="0">
                <a:latin typeface="Verdana" panose="020B0604030504040204" pitchFamily="34" charset="0"/>
                <a:ea typeface="Verdana" panose="020B0604030504040204" pitchFamily="34" charset="0"/>
                <a:cs typeface="Times New Roman" panose="02020603050405020304" pitchFamily="18" charset="0"/>
              </a:rPr>
              <a:t>à travers un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portail famille </a:t>
            </a:r>
            <a:r>
              <a:rPr lang="fr-FR"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unique.</a:t>
            </a:r>
            <a:endParaRPr lang="fr-FR" dirty="0">
              <a:solidFill>
                <a:srgbClr val="C0000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1809047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29</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1"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a:solidFill>
                  <a:srgbClr val="C00000"/>
                </a:solidFill>
              </a:rPr>
              <a:t>I</a:t>
            </a:r>
            <a:r>
              <a:rPr lang="fr-FR" sz="1800" u="sng" dirty="0" smtClean="0">
                <a:solidFill>
                  <a:srgbClr val="C00000"/>
                </a:solidFill>
              </a:rPr>
              <a:t>. La Mission éducation</a:t>
            </a:r>
            <a:endParaRPr lang="fr-FR" sz="1800" u="sng" dirty="0">
              <a:solidFill>
                <a:srgbClr val="C00000"/>
              </a:solidFill>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3" name="Rectangle 2"/>
          <p:cNvSpPr/>
          <p:nvPr/>
        </p:nvSpPr>
        <p:spPr>
          <a:xfrm>
            <a:off x="3048000" y="-1710868"/>
            <a:ext cx="6096000" cy="1477328"/>
          </a:xfrm>
          <a:prstGeom prst="rect">
            <a:avLst/>
          </a:prstGeom>
        </p:spPr>
        <p:txBody>
          <a:bodyPr>
            <a:spAutoFit/>
          </a:bodyPr>
          <a:lstStyle/>
          <a:p>
            <a:r>
              <a:rPr lang="fr-FR" b="1" dirty="0" smtClean="0">
                <a:latin typeface="Verdana" panose="020B0604030504040204" pitchFamily="34" charset="0"/>
                <a:ea typeface="Verdana" panose="020B0604030504040204" pitchFamily="34" charset="0"/>
                <a:cs typeface="Times New Roman" panose="02020603050405020304" pitchFamily="18" charset="0"/>
              </a:rPr>
              <a:t>Périmètre</a:t>
            </a:r>
            <a:r>
              <a:rPr lang="fr-FR" b="1" dirty="0">
                <a:latin typeface="Verdana" panose="020B0604030504040204" pitchFamily="34" charset="0"/>
                <a:ea typeface="Verdana" panose="020B0604030504040204" pitchFamily="34" charset="0"/>
                <a:cs typeface="Times New Roman" panose="02020603050405020304" pitchFamily="18" charset="0"/>
              </a:rPr>
              <a:t> : </a:t>
            </a:r>
            <a:r>
              <a:rPr lang="fr-FR" dirty="0">
                <a:latin typeface="Verdana" panose="020B0604030504040204" pitchFamily="34" charset="0"/>
                <a:ea typeface="Verdana" panose="020B0604030504040204" pitchFamily="34" charset="0"/>
                <a:cs typeface="Times New Roman" panose="02020603050405020304" pitchFamily="18" charset="0"/>
              </a:rPr>
              <a:t>activités liées aux inscriptions scolaires, aux activités périscolaires (les accueils du matin et du soir, TAP), à la restauration scolaire, aux activités extra-scolaires (C.L.S.H.) et à la tarification-facturation de ces activités.</a:t>
            </a:r>
            <a:endParaRPr lang="fr-FR" dirty="0"/>
          </a:p>
        </p:txBody>
      </p:sp>
      <p:sp>
        <p:nvSpPr>
          <p:cNvPr id="11" name="Rectangle 10"/>
          <p:cNvSpPr/>
          <p:nvPr/>
        </p:nvSpPr>
        <p:spPr>
          <a:xfrm>
            <a:off x="334518" y="5001643"/>
            <a:ext cx="11013840" cy="1354217"/>
          </a:xfrm>
          <a:prstGeom prst="rect">
            <a:avLst/>
          </a:prstGeom>
        </p:spPr>
        <p:txBody>
          <a:bodyPr wrap="square">
            <a:spAutoFit/>
          </a:bodyPr>
          <a:lstStyle/>
          <a:p>
            <a:pPr algn="just">
              <a:spcBef>
                <a:spcPts val="300"/>
              </a:spcBef>
              <a:spcAft>
                <a:spcPts val="300"/>
              </a:spcAft>
            </a:pPr>
            <a:r>
              <a:rPr lang="fr-FR" b="1" u="sng" dirty="0">
                <a:latin typeface="Verdana" panose="020B0604030504040204" pitchFamily="34" charset="0"/>
                <a:ea typeface="Verdana" panose="020B0604030504040204" pitchFamily="34" charset="0"/>
                <a:cs typeface="Times New Roman" panose="02020603050405020304" pitchFamily="18" charset="0"/>
              </a:rPr>
              <a:t>Contraintes &amp; limites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algn="just">
              <a:spcBef>
                <a:spcPts val="300"/>
              </a:spcBef>
              <a:spcAft>
                <a:spcPts val="300"/>
              </a:spcAft>
            </a:pPr>
            <a:r>
              <a:rPr lang="fr-FR" dirty="0" smtClean="0">
                <a:latin typeface="Verdana" panose="020B0604030504040204" pitchFamily="34" charset="0"/>
                <a:ea typeface="Verdana" panose="020B0604030504040204" pitchFamily="34" charset="0"/>
                <a:cs typeface="Times New Roman" panose="02020603050405020304" pitchFamily="18" charset="0"/>
              </a:rPr>
              <a:t>- le </a:t>
            </a:r>
            <a:r>
              <a:rPr lang="fr-FR" dirty="0">
                <a:latin typeface="Verdana" panose="020B0604030504040204" pitchFamily="34" charset="0"/>
                <a:ea typeface="Verdana" panose="020B0604030504040204" pitchFamily="34" charset="0"/>
                <a:cs typeface="Times New Roman" panose="02020603050405020304" pitchFamily="18" charset="0"/>
              </a:rPr>
              <a:t>délai imparti ne permet pas de pouvoir lancer un appel d’offres. </a:t>
            </a:r>
            <a:endParaRPr lang="fr-FR" dirty="0" smtClean="0">
              <a:latin typeface="Verdana" panose="020B0604030504040204" pitchFamily="34" charset="0"/>
              <a:ea typeface="Verdana" panose="020B0604030504040204" pitchFamily="34" charset="0"/>
              <a:cs typeface="Times New Roman" panose="02020603050405020304" pitchFamily="18" charset="0"/>
            </a:endParaRPr>
          </a:p>
          <a:p>
            <a:pPr algn="just">
              <a:spcBef>
                <a:spcPts val="300"/>
              </a:spcBef>
              <a:spcAft>
                <a:spcPts val="300"/>
              </a:spcAft>
            </a:pPr>
            <a:r>
              <a:rPr lang="fr-FR" dirty="0" smtClean="0">
                <a:latin typeface="Verdana" panose="020B0604030504040204" pitchFamily="34" charset="0"/>
                <a:ea typeface="Verdana" panose="020B0604030504040204" pitchFamily="34" charset="0"/>
                <a:cs typeface="Times New Roman" panose="02020603050405020304" pitchFamily="18" charset="0"/>
              </a:rPr>
              <a:t>- La </a:t>
            </a:r>
            <a:r>
              <a:rPr lang="fr-FR" dirty="0">
                <a:latin typeface="Verdana" panose="020B0604030504040204" pitchFamily="34" charset="0"/>
                <a:ea typeface="Verdana" panose="020B0604030504040204" pitchFamily="34" charset="0"/>
                <a:cs typeface="Times New Roman" panose="02020603050405020304" pitchFamily="18" charset="0"/>
              </a:rPr>
              <a:t>collectivité passera donc via le </a:t>
            </a:r>
            <a:r>
              <a:rPr lang="fr-FR" dirty="0">
                <a:solidFill>
                  <a:srgbClr val="C00000"/>
                </a:solidFill>
                <a:latin typeface="Verdana" panose="020B0604030504040204" pitchFamily="34" charset="0"/>
                <a:ea typeface="Verdana" panose="020B0604030504040204" pitchFamily="34" charset="0"/>
                <a:cs typeface="Times New Roman" panose="02020603050405020304" pitchFamily="18" charset="0"/>
              </a:rPr>
              <a:t>marché multi-éditeurs proposé par l’UGAP</a:t>
            </a:r>
            <a:r>
              <a:rPr lang="fr-FR" dirty="0">
                <a:latin typeface="Verdana" panose="020B0604030504040204" pitchFamily="34" charset="0"/>
                <a:ea typeface="Verdana" panose="020B0604030504040204" pitchFamily="34" charset="0"/>
                <a:cs typeface="Times New Roman" panose="02020603050405020304" pitchFamily="18" charset="0"/>
              </a:rPr>
              <a:t>, même si cela engendrera probablement un coût du projet plus important lié à la commission UGAP</a:t>
            </a:r>
            <a:r>
              <a:rPr lang="fr-FR" dirty="0" smtClean="0">
                <a:latin typeface="Verdana" panose="020B0604030504040204" pitchFamily="34" charset="0"/>
                <a:ea typeface="Verdana" panose="020B0604030504040204" pitchFamily="34" charset="0"/>
                <a:cs typeface="Times New Roman" panose="02020603050405020304" pitchFamily="18" charset="0"/>
              </a:rPr>
              <a:t>.</a:t>
            </a:r>
            <a:endParaRPr lang="fr-FR" dirty="0">
              <a:latin typeface="Verdana" panose="020B0604030504040204" pitchFamily="34" charset="0"/>
              <a:ea typeface="Verdana" panose="020B0604030504040204" pitchFamily="34" charset="0"/>
              <a:cs typeface="Times New Roman" panose="02020603050405020304" pitchFamily="18" charset="0"/>
            </a:endParaRPr>
          </a:p>
        </p:txBody>
      </p:sp>
      <p:sp>
        <p:nvSpPr>
          <p:cNvPr id="2" name="Rectangle 1"/>
          <p:cNvSpPr/>
          <p:nvPr/>
        </p:nvSpPr>
        <p:spPr>
          <a:xfrm>
            <a:off x="334518" y="2445462"/>
            <a:ext cx="11296650" cy="2139047"/>
          </a:xfrm>
          <a:prstGeom prst="rect">
            <a:avLst/>
          </a:prstGeom>
        </p:spPr>
        <p:txBody>
          <a:bodyPr wrap="square">
            <a:spAutoFit/>
          </a:bodyPr>
          <a:lstStyle/>
          <a:p>
            <a:pPr>
              <a:spcBef>
                <a:spcPts val="300"/>
              </a:spcBef>
              <a:spcAft>
                <a:spcPts val="300"/>
              </a:spcAft>
            </a:pPr>
            <a:r>
              <a:rPr lang="fr-FR" b="1" u="sng" dirty="0">
                <a:latin typeface="Verdana" panose="020B0604030504040204" pitchFamily="34" charset="0"/>
                <a:ea typeface="Verdana" panose="020B0604030504040204" pitchFamily="34" charset="0"/>
                <a:cs typeface="Times New Roman" panose="02020603050405020304" pitchFamily="18" charset="0"/>
              </a:rPr>
              <a:t>Périmètre : </a:t>
            </a:r>
            <a:endParaRPr lang="fr-FR" b="1"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Inscriptions scolaires</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 </a:t>
            </a:r>
            <a:endPar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Inscriptions activités </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périscolaires (les accueils du matin et du soir, TAP), </a:t>
            </a:r>
            <a:endPar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Inscriptions restauration </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scolaire, </a:t>
            </a:r>
            <a:endPar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Inscriptions activités </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extra-scolaires (C.L.S.H</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Tarification-facturation de </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ces activités.</a:t>
            </a:r>
            <a:endParaRPr lang="fr-FR" dirty="0">
              <a:solidFill>
                <a:srgbClr val="002060"/>
              </a:solidFill>
            </a:endParaRPr>
          </a:p>
        </p:txBody>
      </p:sp>
      <p:sp>
        <p:nvSpPr>
          <p:cNvPr id="12" name="Rectangle 11"/>
          <p:cNvSpPr/>
          <p:nvPr/>
        </p:nvSpPr>
        <p:spPr>
          <a:xfrm>
            <a:off x="334518" y="777987"/>
            <a:ext cx="11296650" cy="1431161"/>
          </a:xfrm>
          <a:prstGeom prst="rect">
            <a:avLst/>
          </a:prstGeom>
        </p:spPr>
        <p:txBody>
          <a:bodyPr wrap="square">
            <a:spAutoFit/>
          </a:bodyPr>
          <a:lstStyle/>
          <a:p>
            <a:pPr>
              <a:spcBef>
                <a:spcPts val="300"/>
              </a:spcBef>
              <a:spcAft>
                <a:spcPts val="3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Acteurs concernés</a:t>
            </a:r>
            <a:r>
              <a:rPr lang="fr-FR" b="1" u="sng" dirty="0">
                <a:latin typeface="Verdana" panose="020B0604030504040204" pitchFamily="34" charset="0"/>
                <a:ea typeface="Verdana" panose="020B0604030504040204" pitchFamily="34" charset="0"/>
                <a:cs typeface="Times New Roman" panose="02020603050405020304" pitchFamily="18" charset="0"/>
              </a:rPr>
              <a:t> : </a:t>
            </a:r>
            <a:endParaRPr lang="fr-FR" b="1"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Agents « administratifs »,</a:t>
            </a: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Agents de terrain (ATSEM, …),</a:t>
            </a:r>
          </a:p>
          <a:p>
            <a:pPr marL="285750" indent="-285750">
              <a:spcBef>
                <a:spcPts val="300"/>
              </a:spcBef>
              <a:spcAft>
                <a:spcPts val="3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L’usager, son enfant, son entourage.</a:t>
            </a: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1768822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INTRODUCTION</a:t>
            </a:r>
            <a:endParaRPr lang="fr-FR"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72089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30</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1" name="Titre 1"/>
          <p:cNvSpPr txBox="1">
            <a:spLocks/>
          </p:cNvSpPr>
          <p:nvPr/>
        </p:nvSpPr>
        <p:spPr>
          <a:xfrm>
            <a:off x="167850" y="126836"/>
            <a:ext cx="9139436"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endParaRPr lang="fr-FR" sz="1800" u="sng" dirty="0">
              <a:solidFill>
                <a:srgbClr val="C00000"/>
              </a:solidFill>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2" name="Rectangle 11"/>
          <p:cNvSpPr/>
          <p:nvPr/>
        </p:nvSpPr>
        <p:spPr>
          <a:xfrm>
            <a:off x="806550" y="902821"/>
            <a:ext cx="5114855"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 Préambule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63567" y="1552243"/>
            <a:ext cx="11307742" cy="646331"/>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Il s’agit de mettre </a:t>
            </a:r>
            <a:r>
              <a:rPr lang="fr-FR" dirty="0">
                <a:latin typeface="Verdana" panose="020B0604030504040204" pitchFamily="34" charset="0"/>
                <a:ea typeface="Verdana" panose="020B0604030504040204" pitchFamily="34" charset="0"/>
                <a:cs typeface="Verdana" panose="020B0604030504040204" pitchFamily="34" charset="0"/>
              </a:rPr>
              <a:t>en place des traitements </a:t>
            </a:r>
            <a:r>
              <a:rPr lang="fr-FR" dirty="0" smtClean="0">
                <a:latin typeface="Verdana" panose="020B0604030504040204" pitchFamily="34" charset="0"/>
                <a:ea typeface="Verdana" panose="020B0604030504040204" pitchFamily="34" charset="0"/>
                <a:cs typeface="Verdana" panose="020B0604030504040204" pitchFamily="34" charset="0"/>
              </a:rPr>
              <a:t>concernant « </a:t>
            </a:r>
            <a:r>
              <a:rPr lang="fr-FR" b="1" dirty="0" smtClean="0">
                <a:latin typeface="Verdana" panose="020B0604030504040204" pitchFamily="34" charset="0"/>
                <a:ea typeface="Verdana" panose="020B0604030504040204" pitchFamily="34" charset="0"/>
                <a:cs typeface="Verdana" panose="020B0604030504040204" pitchFamily="34" charset="0"/>
              </a:rPr>
              <a:t>le scolaire et périscolaire</a:t>
            </a:r>
            <a:r>
              <a:rPr lang="fr-FR" dirty="0" smtClean="0">
                <a:latin typeface="Verdana" panose="020B0604030504040204" pitchFamily="34" charset="0"/>
                <a:ea typeface="Verdana" panose="020B0604030504040204" pitchFamily="34" charset="0"/>
                <a:cs typeface="Verdana" panose="020B0604030504040204" pitchFamily="34" charset="0"/>
              </a:rPr>
              <a:t> » </a:t>
            </a:r>
            <a:r>
              <a:rPr lang="fr-FR" dirty="0">
                <a:latin typeface="Verdana" panose="020B0604030504040204" pitchFamily="34" charset="0"/>
                <a:ea typeface="Verdana" panose="020B0604030504040204" pitchFamily="34" charset="0"/>
                <a:cs typeface="Verdana" panose="020B0604030504040204" pitchFamily="34" charset="0"/>
              </a:rPr>
              <a:t>de la Commune de </a:t>
            </a:r>
            <a:r>
              <a:rPr lang="fr-FR" dirty="0" smtClean="0">
                <a:latin typeface="Verdana" panose="020B0604030504040204" pitchFamily="34" charset="0"/>
                <a:ea typeface="Verdana" panose="020B0604030504040204" pitchFamily="34" charset="0"/>
                <a:cs typeface="Verdana" panose="020B0604030504040204" pitchFamily="34" charset="0"/>
              </a:rPr>
              <a:t>Cherbourg-en-Cotentin, suite à la fusion des 5 communes.</a:t>
            </a:r>
            <a:endParaRPr lang="fr-FR" dirty="0"/>
          </a:p>
        </p:txBody>
      </p:sp>
      <p:sp>
        <p:nvSpPr>
          <p:cNvPr id="13" name="Rectangle 12"/>
          <p:cNvSpPr/>
          <p:nvPr/>
        </p:nvSpPr>
        <p:spPr>
          <a:xfrm>
            <a:off x="733072" y="3224602"/>
            <a:ext cx="5114856"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B. Analyse de l’existant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490088" y="3838830"/>
            <a:ext cx="11163835" cy="369332"/>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 Des fonctionnements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humains</a:t>
            </a:r>
            <a:r>
              <a:rPr lang="fr-FR" dirty="0" smtClean="0">
                <a:latin typeface="Verdana" panose="020B0604030504040204" pitchFamily="34" charset="0"/>
                <a:ea typeface="Verdana" panose="020B0604030504040204" pitchFamily="34" charset="0"/>
                <a:cs typeface="Verdana" panose="020B0604030504040204" pitchFamily="34" charset="0"/>
              </a:rPr>
              <a:t> et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techniques</a:t>
            </a: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b="1" dirty="0" smtClean="0">
                <a:latin typeface="Verdana" panose="020B0604030504040204" pitchFamily="34" charset="0"/>
                <a:ea typeface="Verdana" panose="020B0604030504040204" pitchFamily="34" charset="0"/>
                <a:cs typeface="Verdana" panose="020B0604030504040204" pitchFamily="34" charset="0"/>
              </a:rPr>
              <a:t>différents</a:t>
            </a:r>
            <a:r>
              <a:rPr lang="fr-FR" dirty="0" smtClean="0">
                <a:latin typeface="Verdana" panose="020B0604030504040204" pitchFamily="34" charset="0"/>
                <a:ea typeface="Verdana" panose="020B0604030504040204" pitchFamily="34" charset="0"/>
                <a:cs typeface="Verdana" panose="020B0604030504040204" pitchFamily="34" charset="0"/>
              </a:rPr>
              <a:t> sur chaque </a:t>
            </a:r>
            <a:r>
              <a:rPr lang="fr-FR" dirty="0" smtClean="0">
                <a:solidFill>
                  <a:srgbClr val="00B050"/>
                </a:solidFill>
                <a:latin typeface="Verdana" panose="020B0604030504040204" pitchFamily="34" charset="0"/>
                <a:ea typeface="Verdana" panose="020B0604030504040204" pitchFamily="34" charset="0"/>
                <a:cs typeface="Verdana" panose="020B0604030504040204" pitchFamily="34" charset="0"/>
              </a:rPr>
              <a:t>ex-commune.</a:t>
            </a:r>
            <a:endParaRPr lang="fr-FR" dirty="0">
              <a:solidFill>
                <a:srgbClr val="00B050"/>
              </a:solidFill>
            </a:endParaRPr>
          </a:p>
        </p:txBody>
      </p:sp>
      <p:sp>
        <p:nvSpPr>
          <p:cNvPr id="4" name="Rectangle 3"/>
          <p:cNvSpPr/>
          <p:nvPr/>
        </p:nvSpPr>
        <p:spPr>
          <a:xfrm>
            <a:off x="1778334" y="4422280"/>
            <a:ext cx="2040943" cy="369332"/>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r>
              <a:rPr lang="fr-FR" dirty="0">
                <a:latin typeface="Verdana" panose="020B0604030504040204" pitchFamily="34" charset="0"/>
                <a:ea typeface="Verdana" panose="020B0604030504040204" pitchFamily="34" charset="0"/>
                <a:cs typeface="Verdana" panose="020B0604030504040204" pitchFamily="34" charset="0"/>
              </a:rPr>
              <a:t>Comportements</a:t>
            </a:r>
            <a:endParaRPr lang="fr-FR" dirty="0"/>
          </a:p>
        </p:txBody>
      </p:sp>
      <p:sp>
        <p:nvSpPr>
          <p:cNvPr id="7" name="Rectangle 6"/>
          <p:cNvSpPr/>
          <p:nvPr/>
        </p:nvSpPr>
        <p:spPr>
          <a:xfrm>
            <a:off x="4402931" y="4755821"/>
            <a:ext cx="1167307" cy="369332"/>
          </a:xfrm>
          <a:prstGeom prst="rect">
            <a:avLst/>
          </a:prstGeom>
          <a:ln w="28575">
            <a:solidFill>
              <a:srgbClr val="00206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latin typeface="Verdana" panose="020B0604030504040204" pitchFamily="34" charset="0"/>
                <a:ea typeface="Verdana" panose="020B0604030504040204" pitchFamily="34" charset="0"/>
                <a:cs typeface="Verdana" panose="020B0604030504040204" pitchFamily="34" charset="0"/>
              </a:rPr>
              <a:t>Logiciels</a:t>
            </a:r>
            <a:endParaRPr lang="fr-FR" dirty="0"/>
          </a:p>
        </p:txBody>
      </p:sp>
      <p:cxnSp>
        <p:nvCxnSpPr>
          <p:cNvPr id="18" name="Connecteur droit avec flèche 17"/>
          <p:cNvCxnSpPr/>
          <p:nvPr/>
        </p:nvCxnSpPr>
        <p:spPr>
          <a:xfrm flipV="1">
            <a:off x="2832808" y="4167337"/>
            <a:ext cx="971292" cy="2622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p:cNvCxnSpPr>
            <a:stCxn id="7" idx="0"/>
          </p:cNvCxnSpPr>
          <p:nvPr/>
        </p:nvCxnSpPr>
        <p:spPr>
          <a:xfrm flipV="1">
            <a:off x="4986585" y="4130866"/>
            <a:ext cx="509522" cy="6249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7" idx="3"/>
          </p:cNvCxnSpPr>
          <p:nvPr/>
        </p:nvCxnSpPr>
        <p:spPr>
          <a:xfrm>
            <a:off x="5570238" y="4940487"/>
            <a:ext cx="784224"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6424832" y="4755821"/>
            <a:ext cx="2766270" cy="369332"/>
          </a:xfrm>
          <a:prstGeom prst="rect">
            <a:avLst/>
          </a:prstGeom>
          <a:ln w="28575">
            <a:solidFill>
              <a:srgbClr val="00206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latin typeface="Verdana" panose="020B0604030504040204" pitchFamily="34" charset="0"/>
                <a:ea typeface="Verdana" panose="020B0604030504040204" pitchFamily="34" charset="0"/>
                <a:cs typeface="Verdana" panose="020B0604030504040204" pitchFamily="34" charset="0"/>
              </a:rPr>
              <a:t>Prestataires / contrats</a:t>
            </a:r>
            <a:endParaRPr lang="fr-FR" dirty="0"/>
          </a:p>
        </p:txBody>
      </p:sp>
      <p:sp>
        <p:nvSpPr>
          <p:cNvPr id="26" name="Rectangle 25"/>
          <p:cNvSpPr/>
          <p:nvPr/>
        </p:nvSpPr>
        <p:spPr>
          <a:xfrm>
            <a:off x="8897625" y="2896095"/>
            <a:ext cx="2580166" cy="646331"/>
          </a:xfrm>
          <a:prstGeom prst="rect">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fr-FR" dirty="0" smtClean="0">
                <a:latin typeface="Verdana" panose="020B0604030504040204" pitchFamily="34" charset="0"/>
                <a:ea typeface="Verdana" panose="020B0604030504040204" pitchFamily="34" charset="0"/>
                <a:cs typeface="Verdana" panose="020B0604030504040204" pitchFamily="34" charset="0"/>
              </a:rPr>
              <a:t>Taille des communes différentes</a:t>
            </a:r>
            <a:endParaRPr lang="fr-FR" dirty="0"/>
          </a:p>
        </p:txBody>
      </p:sp>
      <p:cxnSp>
        <p:nvCxnSpPr>
          <p:cNvPr id="28" name="Connecteur droit avec flèche 27"/>
          <p:cNvCxnSpPr/>
          <p:nvPr/>
        </p:nvCxnSpPr>
        <p:spPr>
          <a:xfrm flipH="1">
            <a:off x="9976044" y="3576063"/>
            <a:ext cx="461639" cy="3516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8815726" y="5396720"/>
            <a:ext cx="2495402" cy="369332"/>
          </a:xfrm>
          <a:prstGeom prst="rect">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Pas d’appel d’offres</a:t>
            </a:r>
            <a:endParaRPr lang="fr-FR" dirty="0">
              <a:solidFill>
                <a:srgbClr val="C00000"/>
              </a:solidFill>
            </a:endParaRPr>
          </a:p>
        </p:txBody>
      </p:sp>
      <p:cxnSp>
        <p:nvCxnSpPr>
          <p:cNvPr id="17" name="Connecteur droit avec flèche 16"/>
          <p:cNvCxnSpPr>
            <a:endCxn id="29" idx="1"/>
          </p:cNvCxnSpPr>
          <p:nvPr/>
        </p:nvCxnSpPr>
        <p:spPr>
          <a:xfrm>
            <a:off x="7919357" y="5568043"/>
            <a:ext cx="896369" cy="13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40650606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2" name="Rectangle 11"/>
          <p:cNvSpPr/>
          <p:nvPr/>
        </p:nvSpPr>
        <p:spPr>
          <a:xfrm>
            <a:off x="666217" y="749173"/>
            <a:ext cx="7579394"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 Travail proposé aux équipes éducatives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335607" y="1315130"/>
            <a:ext cx="11454059" cy="646331"/>
          </a:xfrm>
          <a:prstGeom prst="rect">
            <a:avLst/>
          </a:prstGeom>
        </p:spPr>
        <p:txBody>
          <a:bodyPr wrap="square">
            <a:spAutoFit/>
          </a:bodyPr>
          <a:lstStyle/>
          <a:p>
            <a:pPr algn="just"/>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Envisager plusieurs réunions de travail </a:t>
            </a:r>
            <a:r>
              <a:rPr lang="fr-FR" dirty="0" smtClean="0">
                <a:latin typeface="Verdana" panose="020B0604030504040204" pitchFamily="34" charset="0"/>
                <a:ea typeface="Verdana" panose="020B0604030504040204" pitchFamily="34" charset="0"/>
                <a:cs typeface="Verdana" panose="020B0604030504040204" pitchFamily="34" charset="0"/>
              </a:rPr>
              <a:t>avec « les acteurs concernés et la DPO » afin de définir tout ce qui peut concerner la mise en conformité : </a:t>
            </a:r>
            <a:endParaRPr lang="fr-FR" dirty="0"/>
          </a:p>
        </p:txBody>
      </p:sp>
      <p:sp>
        <p:nvSpPr>
          <p:cNvPr id="3" name="Rectangle 2"/>
          <p:cNvSpPr/>
          <p:nvPr/>
        </p:nvSpPr>
        <p:spPr>
          <a:xfrm>
            <a:off x="235952" y="3830439"/>
            <a:ext cx="11553714" cy="1392689"/>
          </a:xfrm>
          <a:prstGeom prst="rect">
            <a:avLst/>
          </a:prstGeom>
        </p:spPr>
        <p:txBody>
          <a:bodyPr wrap="square">
            <a:spAutoFit/>
          </a:bodyPr>
          <a:lstStyle/>
          <a:p>
            <a:pPr marL="285750" indent="-285750" algn="just">
              <a:buFontTx/>
              <a:buChar char="-"/>
            </a:pP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O</a:t>
            </a:r>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ù et comment s’organise la </a:t>
            </a: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collecte </a:t>
            </a:r>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des informations ?</a:t>
            </a:r>
          </a:p>
          <a:p>
            <a:pPr marL="719138" indent="-15875" algn="just">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En face à face</a:t>
            </a:r>
          </a:p>
          <a:p>
            <a:pPr marL="719138" indent="-15875" algn="just">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Via un portail existant</a:t>
            </a:r>
          </a:p>
          <a:p>
            <a:pPr marL="719138" indent="-15875" algn="just">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Par mail (Si envoi par mail, comment est prévue la sécurisation de l’envoi, …?)</a:t>
            </a:r>
            <a:endParaRPr lang="fr-FR" dirty="0"/>
          </a:p>
        </p:txBody>
      </p:sp>
      <p:sp>
        <p:nvSpPr>
          <p:cNvPr id="10" name="Rectangle 9"/>
          <p:cNvSpPr/>
          <p:nvPr/>
        </p:nvSpPr>
        <p:spPr>
          <a:xfrm>
            <a:off x="235952" y="5405554"/>
            <a:ext cx="9769341" cy="684803"/>
          </a:xfrm>
          <a:prstGeom prst="rect">
            <a:avLst/>
          </a:prstGeom>
        </p:spPr>
        <p:txBody>
          <a:bodyPr wrap="none">
            <a:spAutoFit/>
          </a:bodyPr>
          <a:lstStyle/>
          <a:p>
            <a:pPr marL="285750" indent="-285750">
              <a:buFontTx/>
              <a:buChar char="-"/>
            </a:pPr>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Est-ce que les besoins sont identiques pour chaque commune ou différents, … ?</a:t>
            </a:r>
          </a:p>
          <a:p>
            <a:pPr marL="719138" indent="-15875">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Activités propres (</a:t>
            </a:r>
            <a:r>
              <a:rPr lang="fr-FR" dirty="0" err="1" smtClean="0">
                <a:latin typeface="Verdana" panose="020B0604030504040204" pitchFamily="34" charset="0"/>
                <a:ea typeface="Verdana" panose="020B0604030504040204" pitchFamily="34" charset="0"/>
                <a:cs typeface="Verdana" panose="020B0604030504040204" pitchFamily="34" charset="0"/>
              </a:rPr>
              <a:t>Taps</a:t>
            </a:r>
            <a:r>
              <a:rPr lang="fr-FR" dirty="0" smtClean="0">
                <a:latin typeface="Verdana" panose="020B0604030504040204" pitchFamily="34" charset="0"/>
                <a:ea typeface="Verdana" panose="020B0604030504040204" pitchFamily="34" charset="0"/>
                <a:cs typeface="Verdana" panose="020B0604030504040204" pitchFamily="34" charset="0"/>
              </a:rPr>
              <a:t>, mini camp)</a:t>
            </a:r>
          </a:p>
        </p:txBody>
      </p:sp>
      <p:sp>
        <p:nvSpPr>
          <p:cNvPr id="17" name="Rectangle 16"/>
          <p:cNvSpPr/>
          <p:nvPr/>
        </p:nvSpPr>
        <p:spPr>
          <a:xfrm>
            <a:off x="235952" y="2076113"/>
            <a:ext cx="11553714" cy="1669688"/>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Quels sont les objectifs poursuivis avec les données collectées hormis ceux du périmètre, maintenant et plus tard ?</a:t>
            </a:r>
          </a:p>
          <a:p>
            <a:pPr marL="719138" algn="just">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Communication aux parents (Ex. Envoi de SMS aux parents, participation à des enquêtes)</a:t>
            </a:r>
          </a:p>
          <a:p>
            <a:pPr marL="719138" algn="just">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Création de fichiers contenant les personnes venant chercher les enfants</a:t>
            </a:r>
          </a:p>
          <a:p>
            <a:pPr marL="719138" algn="just">
              <a:spcBef>
                <a:spcPts val="300"/>
              </a:spcBef>
              <a:spcAft>
                <a:spcPts val="3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Liste des enfants pour le droit à l’image,</a:t>
            </a:r>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a:t>
            </a:r>
          </a:p>
        </p:txBody>
      </p:sp>
      <p:sp>
        <p:nvSpPr>
          <p:cNvPr id="19" name="Titre 1"/>
          <p:cNvSpPr txBox="1">
            <a:spLocks/>
          </p:cNvSpPr>
          <p:nvPr/>
        </p:nvSpPr>
        <p:spPr>
          <a:xfrm>
            <a:off x="167850" y="126836"/>
            <a:ext cx="9139436"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endParaRPr lang="fr-FR" sz="1800" u="sng" dirty="0">
              <a:solidFill>
                <a:srgbClr val="C00000"/>
              </a:solidFill>
            </a:endParaRPr>
          </a:p>
        </p:txBody>
      </p:sp>
      <p:sp>
        <p:nvSpPr>
          <p:cNvPr id="13" name="Rectangle 12"/>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760893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32</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410834" y="866277"/>
            <a:ext cx="6363325" cy="400110"/>
          </a:xfrm>
          <a:prstGeom prst="rect">
            <a:avLst/>
          </a:prstGeom>
        </p:spPr>
        <p:txBody>
          <a:bodyPr wrap="square">
            <a:spAutoFit/>
          </a:bodyPr>
          <a:lstStyle/>
          <a:p>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D. Problématiques rencontrées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167850" y="1420033"/>
            <a:ext cx="11662200" cy="3585597"/>
          </a:xfrm>
          <a:prstGeom prst="rect">
            <a:avLst/>
          </a:prstGeom>
        </p:spPr>
        <p:txBody>
          <a:bodyPr wrap="square">
            <a:spAutoFit/>
          </a:bodyPr>
          <a:lstStyle/>
          <a:p>
            <a:pPr marL="285750" indent="-285750" algn="jus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 travail proposé est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inenvisageable</a:t>
            </a:r>
            <a:r>
              <a:rPr lang="fr-FR" dirty="0" smtClean="0">
                <a:latin typeface="Verdana" panose="020B0604030504040204" pitchFamily="34" charset="0"/>
                <a:ea typeface="Verdana" panose="020B0604030504040204" pitchFamily="34" charset="0"/>
                <a:cs typeface="Verdana" panose="020B0604030504040204" pitchFamily="34" charset="0"/>
              </a:rPr>
              <a:t> car chaque commune continue à suivre son propre mode fonctionnement,</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COVID et télétravail,</a:t>
            </a:r>
          </a:p>
          <a:p>
            <a:pPr marL="285750" indent="-285750" algn="just">
              <a:spcBef>
                <a:spcPts val="600"/>
              </a:spcBef>
              <a:spcAft>
                <a:spcPts val="600"/>
              </a:spcAft>
              <a:buFontTx/>
              <a:buChar char="-"/>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Indisponibilité</a:t>
            </a:r>
            <a:r>
              <a:rPr lang="fr-FR" dirty="0" smtClean="0">
                <a:latin typeface="Verdana" panose="020B0604030504040204" pitchFamily="34" charset="0"/>
                <a:ea typeface="Verdana" panose="020B0604030504040204" pitchFamily="34" charset="0"/>
                <a:cs typeface="Verdana" panose="020B0604030504040204" pitchFamily="34" charset="0"/>
              </a:rPr>
              <a:t> des parties prenantes, seuls des échanges par mail sont possibles,</a:t>
            </a:r>
          </a:p>
          <a:p>
            <a:pPr marL="285750" indent="-285750" algn="just">
              <a:spcBef>
                <a:spcPts val="600"/>
              </a:spcBef>
              <a:spcAft>
                <a:spcPts val="600"/>
              </a:spcAft>
              <a:buFontTx/>
              <a:buChar char="-"/>
            </a:pP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Résistance au changement</a:t>
            </a:r>
            <a:r>
              <a:rPr lang="fr-FR" dirty="0" smtClean="0">
                <a:latin typeface="Verdana" panose="020B0604030504040204" pitchFamily="34" charset="0"/>
                <a:ea typeface="Verdana" panose="020B0604030504040204" pitchFamily="34" charset="0"/>
                <a:cs typeface="Verdana" panose="020B0604030504040204" pitchFamily="34" charset="0"/>
              </a:rPr>
              <a:t>, le RGPD est vécu comme une contrainte supplémentaire,</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Quid des marchés publics et des contrats associés,</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Quid du devenir des données (Stockage, durée de conservation, archivage) </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Quid de la sécurité</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a:t>
            </a:r>
            <a:endParaRPr lang="fr-FR" dirty="0"/>
          </a:p>
        </p:txBody>
      </p:sp>
      <p:sp>
        <p:nvSpPr>
          <p:cNvPr id="18" name="Rectangle 17"/>
          <p:cNvSpPr/>
          <p:nvPr/>
        </p:nvSpPr>
        <p:spPr>
          <a:xfrm>
            <a:off x="2180469" y="5456167"/>
            <a:ext cx="8229236" cy="400110"/>
          </a:xfrm>
          <a:prstGeom prst="rect">
            <a:avLst/>
          </a:prstGeom>
          <a:ln w="28575">
            <a:solidFill>
              <a:srgbClr val="002060"/>
            </a:solidFill>
          </a:ln>
        </p:spPr>
        <p:txBody>
          <a:bodyPr wrap="square">
            <a:spAutoFit/>
          </a:bodyPr>
          <a:lstStyle/>
          <a:p>
            <a:pPr algn="ct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La mise en conformité va donc être faite en deux étapes</a:t>
            </a:r>
            <a:endPar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Titre 1"/>
          <p:cNvSpPr txBox="1">
            <a:spLocks/>
          </p:cNvSpPr>
          <p:nvPr/>
        </p:nvSpPr>
        <p:spPr>
          <a:xfrm>
            <a:off x="167850" y="126836"/>
            <a:ext cx="9139436"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endParaRPr lang="fr-FR" sz="1800" u="sng" dirty="0">
              <a:solidFill>
                <a:srgbClr val="C00000"/>
              </a:solidFill>
            </a:endParaRPr>
          </a:p>
        </p:txBody>
      </p:sp>
      <p:sp>
        <p:nvSpPr>
          <p:cNvPr id="10" name="Rectangle 9"/>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16257706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33</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22" name="Rectangle 21"/>
          <p:cNvSpPr/>
          <p:nvPr/>
        </p:nvSpPr>
        <p:spPr>
          <a:xfrm>
            <a:off x="563567" y="786660"/>
            <a:ext cx="2677654"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Étape 1 – 2019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643466" y="1492464"/>
            <a:ext cx="11307742" cy="2369880"/>
          </a:xfrm>
          <a:prstGeom prst="rect">
            <a:avLst/>
          </a:prstGeom>
        </p:spPr>
        <p:txBody>
          <a:bodyPr wrap="square">
            <a:spAutoFit/>
          </a:bodyPr>
          <a:lstStyle/>
          <a:p>
            <a:pPr marL="285750" indent="-285750" algn="just">
              <a:spcBef>
                <a:spcPts val="1200"/>
              </a:spcBef>
              <a:spcAft>
                <a:spcPts val="12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L’analyse RGPD et la mise en conformité sont faites </a:t>
            </a:r>
            <a:r>
              <a:rPr lang="fr-FR" b="1" dirty="0" smtClean="0">
                <a:latin typeface="Verdana" panose="020B0604030504040204" pitchFamily="34" charset="0"/>
                <a:ea typeface="Verdana" panose="020B0604030504040204" pitchFamily="34" charset="0"/>
                <a:cs typeface="Verdana" panose="020B0604030504040204" pitchFamily="34" charset="0"/>
              </a:rPr>
              <a:t>exclusivement par la DPO, </a:t>
            </a:r>
          </a:p>
          <a:p>
            <a:pPr marL="285750" indent="-285750" algn="just">
              <a:spcBef>
                <a:spcPts val="1200"/>
              </a:spcBef>
              <a:spcAft>
                <a:spcPts val="12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Elles aboutissent à la </a:t>
            </a:r>
            <a:r>
              <a:rPr lang="fr-FR" b="1" dirty="0" smtClean="0">
                <a:latin typeface="Verdana" panose="020B0604030504040204" pitchFamily="34" charset="0"/>
                <a:ea typeface="Verdana" panose="020B0604030504040204" pitchFamily="34" charset="0"/>
                <a:cs typeface="Verdana" panose="020B0604030504040204" pitchFamily="34" charset="0"/>
              </a:rPr>
              <a:t>simple mise en place d’une mention RGPD généraliste</a:t>
            </a:r>
            <a:r>
              <a:rPr lang="fr-FR" dirty="0" smtClean="0">
                <a:latin typeface="Verdana" panose="020B0604030504040204" pitchFamily="34" charset="0"/>
                <a:ea typeface="Verdana" panose="020B0604030504040204" pitchFamily="34" charset="0"/>
                <a:cs typeface="Verdana" panose="020B0604030504040204" pitchFamily="34" charset="0"/>
              </a:rPr>
              <a:t>, disponible sur le site de la commune de Cherbourg, à télécharger et à signer pour tout usager inscrivant son/ses  enfant(s) au périscolaire, ou à récupérer auprès des services éducation,</a:t>
            </a:r>
          </a:p>
          <a:p>
            <a:pPr marL="285750" indent="-285750" algn="just">
              <a:spcBef>
                <a:spcPts val="1200"/>
              </a:spcBef>
              <a:spcAft>
                <a:spcPts val="12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 traitement va être inscrit dans le registre de traitement et une fiche registre va être produite.</a:t>
            </a:r>
          </a:p>
        </p:txBody>
      </p:sp>
      <p:sp>
        <p:nvSpPr>
          <p:cNvPr id="16" name="Bouton d'action : Informations 15">
            <a:hlinkClick r:id="rId3" action="ppaction://hlinkfile" highlightClick="1"/>
          </p:cNvPr>
          <p:cNvSpPr/>
          <p:nvPr/>
        </p:nvSpPr>
        <p:spPr>
          <a:xfrm>
            <a:off x="7710284" y="4118206"/>
            <a:ext cx="830400" cy="554790"/>
          </a:xfrm>
          <a:prstGeom prst="actionButtonInformation">
            <a:avLst/>
          </a:prstGeom>
          <a:ln w="19050">
            <a:solidFill>
              <a:srgbClr val="00206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a:p>
        </p:txBody>
      </p:sp>
      <p:sp>
        <p:nvSpPr>
          <p:cNvPr id="11" name="Titre 1"/>
          <p:cNvSpPr txBox="1">
            <a:spLocks/>
          </p:cNvSpPr>
          <p:nvPr/>
        </p:nvSpPr>
        <p:spPr>
          <a:xfrm>
            <a:off x="167850" y="126836"/>
            <a:ext cx="9139436"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endParaRPr lang="fr-FR" sz="1800" u="sng" dirty="0">
              <a:solidFill>
                <a:srgbClr val="C00000"/>
              </a:solidFill>
            </a:endParaRPr>
          </a:p>
        </p:txBody>
      </p:sp>
      <p:sp>
        <p:nvSpPr>
          <p:cNvPr id="10" name="Rectangle 9"/>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3680129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34</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22" name="Rectangle 21"/>
          <p:cNvSpPr/>
          <p:nvPr/>
        </p:nvSpPr>
        <p:spPr>
          <a:xfrm>
            <a:off x="563567" y="786660"/>
            <a:ext cx="4139062"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Étape 2 – à partir de 2020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394605" y="2225187"/>
            <a:ext cx="11182352" cy="1231106"/>
          </a:xfrm>
          <a:prstGeom prst="rect">
            <a:avLst/>
          </a:prstGeom>
        </p:spPr>
        <p:txBody>
          <a:bodyPr wrap="square">
            <a:spAutoFit/>
          </a:bodyPr>
          <a:lstStyle/>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Travail en partenariat avec des acteurs éducation et enfance ciblés et sensibilisés au RGPD :</a:t>
            </a:r>
          </a:p>
          <a:p>
            <a:pPr marL="719138" indent="-15875"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Les directions et service enfance éducation</a:t>
            </a:r>
          </a:p>
          <a:p>
            <a:pPr marL="719138" indent="-15875"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Les services de restauration et distribution </a:t>
            </a:r>
            <a:endParaRPr lang="fr-FR" i="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394605" y="1594804"/>
            <a:ext cx="10916523" cy="369332"/>
          </a:xfrm>
          <a:prstGeom prst="rect">
            <a:avLst/>
          </a:prstGeom>
        </p:spPr>
        <p:txBody>
          <a:bodyPr wrap="square">
            <a:spAutoFit/>
          </a:bodyPr>
          <a:lstStyle/>
          <a:p>
            <a:pPr marL="285750" indent="-285750" algn="just">
              <a:spcBef>
                <a:spcPts val="1200"/>
              </a:spcBef>
              <a:spcAft>
                <a:spcPts val="1200"/>
              </a:spcAft>
              <a:buFontTx/>
              <a:buChar char="-"/>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Des COTECH RGPD pour l’éducation,</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l’enfance et la petite enfance sont mis en place, </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394605" y="3717344"/>
            <a:ext cx="10006693" cy="2092881"/>
          </a:xfrm>
          <a:prstGeom prst="rect">
            <a:avLst/>
          </a:prstGeom>
        </p:spPr>
        <p:txBody>
          <a:bodyPr wrap="square">
            <a:spAutoFit/>
          </a:bodyPr>
          <a:lstStyle/>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Travail en partenariat avec les acteurs « parallèles » : </a:t>
            </a:r>
          </a:p>
          <a:p>
            <a:pPr marL="719138" indent="-15875"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Service des marchés publics, </a:t>
            </a:r>
          </a:p>
          <a:p>
            <a:pPr marL="719138" indent="-15875"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DSI</a:t>
            </a:r>
          </a:p>
          <a:p>
            <a:pPr marL="719138" indent="-15875"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Service des archives municipales,</a:t>
            </a:r>
          </a:p>
          <a:p>
            <a:pPr marL="719138" indent="-15875"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Services administratif et comptable</a:t>
            </a:r>
            <a:endParaRPr lang="fr-FR" i="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itre 1"/>
          <p:cNvSpPr txBox="1">
            <a:spLocks/>
          </p:cNvSpPr>
          <p:nvPr/>
        </p:nvSpPr>
        <p:spPr>
          <a:xfrm>
            <a:off x="167850" y="126836"/>
            <a:ext cx="9139436"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endParaRPr lang="fr-FR" sz="1800" u="sng" dirty="0">
              <a:solidFill>
                <a:srgbClr val="C00000"/>
              </a:solidFill>
            </a:endParaRP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33702174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35</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22" name="Rectangle 21"/>
          <p:cNvSpPr/>
          <p:nvPr/>
        </p:nvSpPr>
        <p:spPr>
          <a:xfrm>
            <a:off x="563567" y="786660"/>
            <a:ext cx="4139062"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Résultats obtenus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167850" y="2250659"/>
            <a:ext cx="5994823"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 Qui est le responsable de traitement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394604" y="1594804"/>
            <a:ext cx="11556603" cy="369332"/>
          </a:xfrm>
          <a:prstGeom prst="rect">
            <a:avLst/>
          </a:prstGeom>
        </p:spPr>
        <p:txBody>
          <a:bodyPr wrap="square">
            <a:spAutoFit/>
          </a:bodyPr>
          <a:lstStyle/>
          <a:p>
            <a:pPr algn="just">
              <a:spcBef>
                <a:spcPts val="1200"/>
              </a:spcBef>
              <a:spcAft>
                <a:spcPts val="1200"/>
              </a:spcAft>
            </a:pPr>
            <a:r>
              <a:rPr lang="fr-FR" dirty="0" smtClean="0">
                <a:latin typeface="Verdana" panose="020B0604030504040204" pitchFamily="34" charset="0"/>
                <a:ea typeface="Verdana" panose="020B0604030504040204" pitchFamily="34" charset="0"/>
                <a:cs typeface="Verdana" panose="020B0604030504040204" pitchFamily="34" charset="0"/>
              </a:rPr>
              <a:t>Des réponses sont apportées à chaque question posée, car tout le monde parle le même langage.</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878036" y="2867950"/>
            <a:ext cx="8015562" cy="923330"/>
          </a:xfrm>
          <a:prstGeom prst="rect">
            <a:avLst/>
          </a:prstGeom>
          <a:ln w="22225">
            <a:noFill/>
          </a:ln>
        </p:spPr>
        <p:txBody>
          <a:bodyPr wrap="square">
            <a:spAutoFit/>
          </a:bodyPr>
          <a:lstStyle/>
          <a:p>
            <a:pPr algn="just"/>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Dans le cadre de la mission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éducation / enfance</a:t>
            </a:r>
            <a:r>
              <a:rPr lang="fr-FR" dirty="0" smtClean="0">
                <a:latin typeface="Verdana" panose="020B0604030504040204" pitchFamily="34" charset="0"/>
                <a:ea typeface="Verdana" panose="020B0604030504040204" pitchFamily="34" charset="0"/>
                <a:cs typeface="Verdana" panose="020B0604030504040204" pitchFamily="34" charset="0"/>
              </a:rPr>
              <a:t>, le responsable de traitement est la commune de Cherbourg-en-Cotentin, représentée par son maire Benoît Arrivé.</a:t>
            </a:r>
            <a:endParaRPr lang="fr-FR" dirty="0">
              <a:latin typeface="Verdana" panose="020B0604030504040204" pitchFamily="34" charset="0"/>
              <a:ea typeface="Verdana" panose="020B0604030504040204" pitchFamily="34" charset="0"/>
              <a:cs typeface="Verdana" panose="020B0604030504040204" pitchFamily="34" charset="0"/>
            </a:endParaRPr>
          </a:p>
        </p:txBody>
      </p:sp>
      <p:pic>
        <p:nvPicPr>
          <p:cNvPr id="17" name="Imag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605" y="2733221"/>
            <a:ext cx="3201045" cy="1238955"/>
          </a:xfrm>
          <a:prstGeom prst="rect">
            <a:avLst/>
          </a:prstGeom>
        </p:spPr>
      </p:pic>
      <p:sp>
        <p:nvSpPr>
          <p:cNvPr id="3" name="Rectangle 2"/>
          <p:cNvSpPr/>
          <p:nvPr/>
        </p:nvSpPr>
        <p:spPr>
          <a:xfrm>
            <a:off x="3731599" y="5038288"/>
            <a:ext cx="8114090" cy="646331"/>
          </a:xfrm>
          <a:prstGeom prst="rect">
            <a:avLst/>
          </a:prstGeom>
        </p:spPr>
        <p:txBody>
          <a:bodyPr wrap="square">
            <a:spAutoFit/>
          </a:bodyPr>
          <a:lstStyle/>
          <a:p>
            <a:pPr algn="just"/>
            <a:r>
              <a:rPr lang="fr-FR" dirty="0" smtClean="0">
                <a:latin typeface="Verdana" panose="020B0604030504040204" pitchFamily="34" charset="0"/>
                <a:ea typeface="Times New Roman" panose="02020603050405020304" pitchFamily="18" charset="0"/>
                <a:cs typeface="Times New Roman" panose="02020603050405020304" pitchFamily="18" charset="0"/>
              </a:rPr>
              <a:t>Les agents département centre de la direction enfance éducation réussite éducative et </a:t>
            </a:r>
            <a:r>
              <a:rPr lang="fr-FR" dirty="0">
                <a:latin typeface="Verdana" panose="020B0604030504040204" pitchFamily="34" charset="0"/>
                <a:ea typeface="Times New Roman" panose="02020603050405020304" pitchFamily="18" charset="0"/>
                <a:cs typeface="Times New Roman" panose="02020603050405020304" pitchFamily="18" charset="0"/>
              </a:rPr>
              <a:t>la </a:t>
            </a:r>
            <a:r>
              <a:rPr lang="fr-FR" dirty="0" smtClean="0">
                <a:latin typeface="Verdana" panose="020B0604030504040204" pitchFamily="34" charset="0"/>
                <a:ea typeface="Times New Roman" panose="02020603050405020304" pitchFamily="18" charset="0"/>
                <a:cs typeface="Times New Roman" panose="02020603050405020304" pitchFamily="18" charset="0"/>
              </a:rPr>
              <a:t>DPO de CEC.</a:t>
            </a:r>
            <a:endParaRPr lang="fr-FR" dirty="0"/>
          </a:p>
        </p:txBody>
      </p:sp>
      <p:sp>
        <p:nvSpPr>
          <p:cNvPr id="18" name="Rectangle 17"/>
          <p:cNvSpPr/>
          <p:nvPr/>
        </p:nvSpPr>
        <p:spPr>
          <a:xfrm>
            <a:off x="167849" y="4675309"/>
            <a:ext cx="7440314"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B. Quels peuvent être les acteurs et rédacteurs RGPD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3691467" y="5763163"/>
            <a:ext cx="8114090" cy="646331"/>
          </a:xfrm>
          <a:prstGeom prst="rect">
            <a:avLst/>
          </a:prstGeom>
        </p:spPr>
        <p:txBody>
          <a:bodyPr wrap="square">
            <a:spAutoFit/>
          </a:bodyPr>
          <a:lstStyle/>
          <a:p>
            <a:pPr algn="just"/>
            <a:r>
              <a:rPr lang="fr-FR" dirty="0" smtClean="0">
                <a:latin typeface="Verdana" panose="020B0604030504040204" pitchFamily="34" charset="0"/>
                <a:ea typeface="Times New Roman" panose="02020603050405020304" pitchFamily="18" charset="0"/>
                <a:cs typeface="Times New Roman" panose="02020603050405020304" pitchFamily="18" charset="0"/>
              </a:rPr>
              <a:t>Les agents du service caisse des écoles de la direction enfance éducation réussite éducative et </a:t>
            </a:r>
            <a:r>
              <a:rPr lang="fr-FR" dirty="0">
                <a:latin typeface="Verdana" panose="020B0604030504040204" pitchFamily="34" charset="0"/>
                <a:ea typeface="Times New Roman" panose="02020603050405020304" pitchFamily="18" charset="0"/>
                <a:cs typeface="Times New Roman" panose="02020603050405020304" pitchFamily="18" charset="0"/>
              </a:rPr>
              <a:t>la </a:t>
            </a:r>
            <a:r>
              <a:rPr lang="fr-FR" dirty="0" smtClean="0">
                <a:latin typeface="Verdana" panose="020B0604030504040204" pitchFamily="34" charset="0"/>
                <a:ea typeface="Times New Roman" panose="02020603050405020304" pitchFamily="18" charset="0"/>
                <a:cs typeface="Times New Roman" panose="02020603050405020304" pitchFamily="18" charset="0"/>
              </a:rPr>
              <a:t>DPO de CEC.</a:t>
            </a:r>
            <a:endParaRPr lang="fr-FR" dirty="0"/>
          </a:p>
        </p:txBody>
      </p:sp>
      <p:sp>
        <p:nvSpPr>
          <p:cNvPr id="4" name="Rectangle 3"/>
          <p:cNvSpPr/>
          <p:nvPr/>
        </p:nvSpPr>
        <p:spPr>
          <a:xfrm rot="19857337">
            <a:off x="1997832" y="5533323"/>
            <a:ext cx="1501624" cy="400110"/>
          </a:xfrm>
          <a:prstGeom prst="rect">
            <a:avLst/>
          </a:prstGeom>
          <a:noFill/>
        </p:spPr>
        <p:txBody>
          <a:bodyPr wrap="square" lIns="91440" tIns="45720" rIns="91440" bIns="45720">
            <a:spAutoFit/>
          </a:bodyPr>
          <a:lstStyle/>
          <a:p>
            <a:pPr algn="ctr"/>
            <a:r>
              <a:rPr lang="fr-FR" sz="2000" b="1" cap="none" spc="0" dirty="0" smtClean="0">
                <a:ln w="3175">
                  <a:solidFill>
                    <a:schemeClr val="tx1"/>
                  </a:solidFill>
                  <a:prstDash val="solid"/>
                </a:ln>
                <a:solidFill>
                  <a:srgbClr val="C00000"/>
                </a:solidFill>
                <a:effectLst/>
              </a:rPr>
              <a:t>Exemples</a:t>
            </a:r>
            <a:endParaRPr lang="fr-FR" sz="2000" b="1" cap="none" spc="0" dirty="0">
              <a:ln w="3175">
                <a:solidFill>
                  <a:schemeClr val="tx1"/>
                </a:solidFill>
                <a:prstDash val="solid"/>
              </a:ln>
              <a:solidFill>
                <a:srgbClr val="C00000"/>
              </a:solidFill>
              <a:effectLst/>
            </a:endParaRPr>
          </a:p>
        </p:txBody>
      </p:sp>
      <p:sp>
        <p:nvSpPr>
          <p:cNvPr id="20" name="Titre 1"/>
          <p:cNvSpPr txBox="1">
            <a:spLocks/>
          </p:cNvSpPr>
          <p:nvPr/>
        </p:nvSpPr>
        <p:spPr>
          <a:xfrm>
            <a:off x="167850" y="126836"/>
            <a:ext cx="9139436"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endParaRPr lang="fr-FR" sz="1800" u="sng" dirty="0">
              <a:solidFill>
                <a:srgbClr val="C00000"/>
              </a:solidFill>
            </a:endParaRPr>
          </a:p>
        </p:txBody>
      </p:sp>
      <p:sp>
        <p:nvSpPr>
          <p:cNvPr id="21" name="Rectangle 2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20484053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36</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50" y="858084"/>
            <a:ext cx="5994823"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 Quelles sont les traitements possibles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3363686" y="1448864"/>
            <a:ext cx="8587522" cy="2492990"/>
          </a:xfrm>
          <a:prstGeom prst="rect">
            <a:avLst/>
          </a:prstGeom>
        </p:spPr>
        <p:txBody>
          <a:bodyPr wrap="square">
            <a:spAutoFit/>
          </a:bodyPr>
          <a:lstStyle/>
          <a:p>
            <a:pPr marL="285750" indent="-285750" algn="just">
              <a:spcBef>
                <a:spcPts val="600"/>
              </a:spcBef>
              <a:spcAft>
                <a:spcPts val="600"/>
              </a:spcAft>
              <a:buFontTx/>
              <a:buChar char="-"/>
            </a:pPr>
            <a:r>
              <a:rPr lang="fr-FR" dirty="0">
                <a:latin typeface="Verdana" panose="020B0604030504040204" pitchFamily="34" charset="0"/>
                <a:ea typeface="Verdana" panose="020B0604030504040204" pitchFamily="34" charset="0"/>
                <a:cs typeface="Verdana" panose="020B0604030504040204" pitchFamily="34" charset="0"/>
              </a:rPr>
              <a:t>T</a:t>
            </a:r>
            <a:r>
              <a:rPr lang="fr-FR" dirty="0" smtClean="0">
                <a:latin typeface="Verdana" panose="020B0604030504040204" pitchFamily="34" charset="0"/>
                <a:ea typeface="Verdana" panose="020B0604030504040204" pitchFamily="34" charset="0"/>
                <a:cs typeface="Verdana" panose="020B0604030504040204" pitchFamily="34" charset="0"/>
              </a:rPr>
              <a:t>raiter</a:t>
            </a:r>
            <a:r>
              <a:rPr lang="fr-FR" dirty="0">
                <a:latin typeface="Verdana" panose="020B0604030504040204" pitchFamily="34" charset="0"/>
                <a:ea typeface="Verdana" panose="020B0604030504040204" pitchFamily="34" charset="0"/>
                <a:cs typeface="Verdana" panose="020B0604030504040204" pitchFamily="34" charset="0"/>
              </a:rPr>
              <a:t>, suivre et gérer les demandes d’inscriptions scolaires, périscolaires, de restauration </a:t>
            </a:r>
            <a:r>
              <a:rPr lang="fr-FR" dirty="0" smtClean="0">
                <a:latin typeface="Verdana" panose="020B0604030504040204" pitchFamily="34" charset="0"/>
                <a:ea typeface="Verdana" panose="020B0604030504040204" pitchFamily="34" charset="0"/>
                <a:cs typeface="Verdana" panose="020B0604030504040204" pitchFamily="34" charset="0"/>
              </a:rPr>
              <a:t>scolaire, </a:t>
            </a:r>
            <a:r>
              <a:rPr lang="fr-FR" dirty="0">
                <a:latin typeface="Verdana" panose="020B0604030504040204" pitchFamily="34" charset="0"/>
                <a:ea typeface="Verdana" panose="020B0604030504040204" pitchFamily="34" charset="0"/>
                <a:cs typeface="Verdana" panose="020B0604030504040204" pitchFamily="34" charset="0"/>
              </a:rPr>
              <a:t>des mercredis loisirs et extrascolaires </a:t>
            </a:r>
            <a:r>
              <a:rPr lang="fr-FR" dirty="0" smtClean="0">
                <a:latin typeface="Verdana" panose="020B0604030504040204" pitchFamily="34" charset="0"/>
                <a:ea typeface="Verdana" panose="020B0604030504040204" pitchFamily="34" charset="0"/>
                <a:cs typeface="Verdana" panose="020B0604030504040204" pitchFamily="34" charset="0"/>
              </a:rPr>
              <a:t>des enfants :</a:t>
            </a:r>
          </a:p>
          <a:p>
            <a:pPr marL="896938" indent="-19050" algn="just">
              <a:spcBef>
                <a:spcPts val="600"/>
              </a:spcBef>
              <a:spcAft>
                <a:spcPts val="600"/>
              </a:spcAft>
              <a:buFont typeface="Wingdings" panose="05000000000000000000" pitchFamily="2" charset="2"/>
              <a:buChar char="Ø"/>
            </a:pPr>
            <a:r>
              <a:rPr lang="fr-FR" i="1" dirty="0">
                <a:solidFill>
                  <a:srgbClr val="C00000"/>
                </a:solidFill>
                <a:latin typeface="Verdana" panose="020B0604030504040204" pitchFamily="34" charset="0"/>
                <a:ea typeface="Verdana" panose="020B0604030504040204" pitchFamily="34" charset="0"/>
                <a:cs typeface="Verdana" panose="020B0604030504040204" pitchFamily="34" charset="0"/>
              </a:rPr>
              <a:t>Ex. : Fiche de pré-inscription scolaire, demande de dérogation, fiche de dérogation scolaire et </a:t>
            </a: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dossier </a:t>
            </a:r>
            <a:r>
              <a:rPr lang="fr-FR" i="1" dirty="0">
                <a:solidFill>
                  <a:srgbClr val="C00000"/>
                </a:solidFill>
                <a:latin typeface="Verdana" panose="020B0604030504040204" pitchFamily="34" charset="0"/>
                <a:ea typeface="Verdana" panose="020B0604030504040204" pitchFamily="34" charset="0"/>
                <a:cs typeface="Verdana" panose="020B0604030504040204" pitchFamily="34" charset="0"/>
              </a:rPr>
              <a:t>d’inscription, </a:t>
            </a: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Mise </a:t>
            </a:r>
            <a:r>
              <a:rPr lang="fr-FR" dirty="0">
                <a:latin typeface="Verdana" panose="020B0604030504040204" pitchFamily="34" charset="0"/>
                <a:ea typeface="Verdana" panose="020B0604030504040204" pitchFamily="34" charset="0"/>
                <a:cs typeface="Verdana" panose="020B0604030504040204" pitchFamily="34" charset="0"/>
              </a:rPr>
              <a:t>en place de la gestion </a:t>
            </a:r>
            <a:r>
              <a:rPr lang="fr-FR" dirty="0" smtClean="0">
                <a:latin typeface="Verdana" panose="020B0604030504040204" pitchFamily="34" charset="0"/>
                <a:ea typeface="Verdana" panose="020B0604030504040204" pitchFamily="34" charset="0"/>
                <a:cs typeface="Verdana" panose="020B0604030504040204" pitchFamily="34" charset="0"/>
              </a:rPr>
              <a:t>administrative :</a:t>
            </a:r>
            <a:endParaRPr lang="fr-FR" dirty="0">
              <a:latin typeface="Verdana" panose="020B0604030504040204" pitchFamily="34" charset="0"/>
              <a:ea typeface="Verdana" panose="020B0604030504040204" pitchFamily="34" charset="0"/>
              <a:cs typeface="Verdana" panose="020B0604030504040204" pitchFamily="34" charset="0"/>
            </a:endParaRPr>
          </a:p>
          <a:p>
            <a:pPr marL="896938"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Ex. : la facturation de la restauration scolaire</a:t>
            </a:r>
            <a:endParaRPr lang="fr-FR" i="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377813" y="4422365"/>
            <a:ext cx="11125753" cy="1508105"/>
          </a:xfrm>
          <a:prstGeom prst="rect">
            <a:avLst/>
          </a:prstGeom>
        </p:spPr>
        <p:txBody>
          <a:bodyPr wrap="square">
            <a:spAutoFit/>
          </a:bodyPr>
          <a:lstStyle/>
          <a:p>
            <a:pPr algn="just">
              <a:spcBef>
                <a:spcPts val="600"/>
              </a:spcBef>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Concevoir un </a:t>
            </a:r>
            <a:r>
              <a:rPr lang="fr-FR" dirty="0">
                <a:latin typeface="Verdana" panose="020B0604030504040204" pitchFamily="34" charset="0"/>
                <a:ea typeface="Verdana" panose="020B0604030504040204" pitchFamily="34" charset="0"/>
                <a:cs typeface="Verdana" panose="020B0604030504040204" pitchFamily="34" charset="0"/>
              </a:rPr>
              <a:t>tableau de type « Excel » qui regroupe les </a:t>
            </a:r>
            <a:r>
              <a:rPr lang="fr-FR" dirty="0" smtClean="0">
                <a:latin typeface="Verdana" panose="020B0604030504040204" pitchFamily="34" charset="0"/>
                <a:ea typeface="Verdana" panose="020B0604030504040204" pitchFamily="34" charset="0"/>
                <a:cs typeface="Verdana" panose="020B0604030504040204" pitchFamily="34" charset="0"/>
              </a:rPr>
              <a:t>téléphones des personnes amenées à récupérer les enfants,</a:t>
            </a:r>
            <a:endParaRPr lang="fr-FR" dirty="0">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 Une base de données qui regroupe l’ensemble des enfants prenant des transports </a:t>
            </a:r>
            <a:r>
              <a:rPr lang="fr-FR" dirty="0" smtClean="0">
                <a:latin typeface="Verdana" panose="020B0604030504040204" pitchFamily="34" charset="0"/>
                <a:ea typeface="Verdana" panose="020B0604030504040204" pitchFamily="34" charset="0"/>
                <a:cs typeface="Verdana" panose="020B0604030504040204" pitchFamily="34" charset="0"/>
              </a:rPr>
              <a:t>scolaires,</a:t>
            </a:r>
            <a:endParaRPr lang="fr-FR" dirty="0">
              <a:latin typeface="Verdana" panose="020B0604030504040204" pitchFamily="34" charset="0"/>
              <a:ea typeface="Verdana" panose="020B0604030504040204" pitchFamily="34" charset="0"/>
              <a:cs typeface="Verdana" panose="020B0604030504040204" pitchFamily="34" charset="0"/>
            </a:endParaRPr>
          </a:p>
          <a:p>
            <a:pPr algn="just">
              <a:spcBef>
                <a:spcPts val="600"/>
              </a:spcBef>
              <a:spcAft>
                <a:spcPts val="600"/>
              </a:spcAft>
            </a:pPr>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Un fichier </a:t>
            </a:r>
            <a:r>
              <a:rPr lang="fr-FR" dirty="0">
                <a:latin typeface="Verdana" panose="020B0604030504040204" pitchFamily="34" charset="0"/>
                <a:ea typeface="Verdana" panose="020B0604030504040204" pitchFamily="34" charset="0"/>
                <a:cs typeface="Verdana" panose="020B0604030504040204" pitchFamily="34" charset="0"/>
              </a:rPr>
              <a:t>Word qui recense </a:t>
            </a:r>
            <a:r>
              <a:rPr lang="fr-FR" dirty="0" smtClean="0">
                <a:latin typeface="Verdana" panose="020B0604030504040204" pitchFamily="34" charset="0"/>
                <a:ea typeface="Verdana" panose="020B0604030504040204" pitchFamily="34" charset="0"/>
                <a:cs typeface="Verdana" panose="020B0604030504040204" pitchFamily="34" charset="0"/>
              </a:rPr>
              <a:t>les enfants participant à un évènement particulier.</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rot="19857337">
            <a:off x="1094921" y="2632530"/>
            <a:ext cx="1501624" cy="400110"/>
          </a:xfrm>
          <a:prstGeom prst="rect">
            <a:avLst/>
          </a:prstGeom>
          <a:noFill/>
        </p:spPr>
        <p:txBody>
          <a:bodyPr wrap="square" lIns="91440" tIns="45720" rIns="91440" bIns="45720">
            <a:spAutoFit/>
          </a:bodyPr>
          <a:lstStyle/>
          <a:p>
            <a:pPr algn="ctr"/>
            <a:r>
              <a:rPr lang="fr-FR" sz="2000" b="1" cap="none" spc="0" dirty="0" smtClean="0">
                <a:ln w="3175">
                  <a:solidFill>
                    <a:schemeClr val="tx1"/>
                  </a:solidFill>
                  <a:prstDash val="solid"/>
                </a:ln>
                <a:solidFill>
                  <a:srgbClr val="C00000"/>
                </a:solidFill>
                <a:effectLst/>
              </a:rPr>
              <a:t>Exemples</a:t>
            </a:r>
            <a:endParaRPr lang="fr-FR" sz="2000" b="1" cap="none" spc="0" dirty="0">
              <a:ln w="3175">
                <a:solidFill>
                  <a:schemeClr val="tx1"/>
                </a:solidFill>
                <a:prstDash val="solid"/>
              </a:ln>
              <a:solidFill>
                <a:srgbClr val="C00000"/>
              </a:solidFill>
              <a:effectLst/>
            </a:endParaRPr>
          </a:p>
        </p:txBody>
      </p:sp>
      <p:sp>
        <p:nvSpPr>
          <p:cNvPr id="24"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2321247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37</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50" y="858084"/>
            <a:ext cx="6419381"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 Quelles sont les bases légales envisageables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Rectangle 19"/>
          <p:cNvSpPr/>
          <p:nvPr/>
        </p:nvSpPr>
        <p:spPr>
          <a:xfrm>
            <a:off x="228600" y="1448864"/>
            <a:ext cx="11722608" cy="1354217"/>
          </a:xfrm>
          <a:prstGeom prst="rect">
            <a:avLst/>
          </a:prstGeom>
        </p:spPr>
        <p:txBody>
          <a:bodyPr wrap="square">
            <a:spAutoFit/>
          </a:bodyPr>
          <a:lstStyle/>
          <a:p>
            <a:pPr marL="285750" indent="-285750" algn="just">
              <a:spcBef>
                <a:spcPts val="600"/>
              </a:spcBef>
              <a:spcAft>
                <a:spcPts val="600"/>
              </a:spcAft>
              <a:buFontTx/>
              <a:buChar char="-"/>
            </a:pPr>
            <a:r>
              <a:rPr lang="fr-FR" dirty="0">
                <a:latin typeface="Verdana" panose="020B0604030504040204" pitchFamily="34" charset="0"/>
                <a:ea typeface="Verdana" panose="020B0604030504040204" pitchFamily="34" charset="0"/>
                <a:cs typeface="Verdana" panose="020B0604030504040204" pitchFamily="34" charset="0"/>
              </a:rPr>
              <a:t>T</a:t>
            </a:r>
            <a:r>
              <a:rPr lang="fr-FR" dirty="0" smtClean="0">
                <a:latin typeface="Verdana" panose="020B0604030504040204" pitchFamily="34" charset="0"/>
                <a:ea typeface="Verdana" panose="020B0604030504040204" pitchFamily="34" charset="0"/>
                <a:cs typeface="Verdana" panose="020B0604030504040204" pitchFamily="34" charset="0"/>
              </a:rPr>
              <a:t>raiter</a:t>
            </a:r>
            <a:r>
              <a:rPr lang="fr-FR" dirty="0">
                <a:latin typeface="Verdana" panose="020B0604030504040204" pitchFamily="34" charset="0"/>
                <a:ea typeface="Verdana" panose="020B0604030504040204" pitchFamily="34" charset="0"/>
                <a:cs typeface="Verdana" panose="020B0604030504040204" pitchFamily="34" charset="0"/>
              </a:rPr>
              <a:t>, suivre et gérer les demandes d’inscriptions scolaires, périscolaires, de restauration </a:t>
            </a:r>
            <a:r>
              <a:rPr lang="fr-FR" dirty="0" smtClean="0">
                <a:latin typeface="Verdana" panose="020B0604030504040204" pitchFamily="34" charset="0"/>
                <a:ea typeface="Verdana" panose="020B0604030504040204" pitchFamily="34" charset="0"/>
                <a:cs typeface="Verdana" panose="020B0604030504040204" pitchFamily="34" charset="0"/>
              </a:rPr>
              <a:t>scolaire, </a:t>
            </a:r>
            <a:r>
              <a:rPr lang="fr-FR" dirty="0">
                <a:latin typeface="Verdana" panose="020B0604030504040204" pitchFamily="34" charset="0"/>
                <a:ea typeface="Verdana" panose="020B0604030504040204" pitchFamily="34" charset="0"/>
                <a:cs typeface="Verdana" panose="020B0604030504040204" pitchFamily="34" charset="0"/>
              </a:rPr>
              <a:t>des mercredis loisirs et extrascolaires </a:t>
            </a:r>
            <a:r>
              <a:rPr lang="fr-FR" dirty="0" smtClean="0">
                <a:latin typeface="Verdana" panose="020B0604030504040204" pitchFamily="34" charset="0"/>
                <a:ea typeface="Verdana" panose="020B0604030504040204" pitchFamily="34" charset="0"/>
                <a:cs typeface="Verdana" panose="020B0604030504040204" pitchFamily="34" charset="0"/>
              </a:rPr>
              <a:t>des enfants :</a:t>
            </a:r>
          </a:p>
          <a:p>
            <a:pPr marL="896938" indent="-19050" algn="just">
              <a:spcBef>
                <a:spcPts val="600"/>
              </a:spcBef>
              <a:spcAft>
                <a:spcPts val="600"/>
              </a:spcAft>
              <a:buFont typeface="Wingdings" panose="05000000000000000000" pitchFamily="2" charset="2"/>
              <a:buChar char="Ø"/>
            </a:pPr>
            <a:r>
              <a:rPr lang="fr-FR"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 traitement est nécessaire à l’exécution d’une mission d’intérêt public dont est investi le responsable de traitement.</a:t>
            </a:r>
          </a:p>
        </p:txBody>
      </p:sp>
      <p:sp>
        <p:nvSpPr>
          <p:cNvPr id="2" name="Rectangle 1"/>
          <p:cNvSpPr/>
          <p:nvPr/>
        </p:nvSpPr>
        <p:spPr>
          <a:xfrm>
            <a:off x="228599" y="3374782"/>
            <a:ext cx="11536137" cy="1077218"/>
          </a:xfrm>
          <a:prstGeom prst="rect">
            <a:avLst/>
          </a:prstGeom>
        </p:spPr>
        <p:txBody>
          <a:bodyPr wrap="square">
            <a:spAutoFit/>
          </a:bodyPr>
          <a:lstStyle/>
          <a:p>
            <a:pPr marL="285750" indent="-285750" algn="just">
              <a:spcBef>
                <a:spcPts val="600"/>
              </a:spcBef>
              <a:spcAft>
                <a:spcPts val="600"/>
              </a:spcAft>
              <a:buFontTx/>
              <a:buChar char="-"/>
            </a:pPr>
            <a:r>
              <a:rPr lang="fr-FR" dirty="0">
                <a:latin typeface="Verdana" panose="020B0604030504040204" pitchFamily="34" charset="0"/>
                <a:ea typeface="Verdana" panose="020B0604030504040204" pitchFamily="34" charset="0"/>
                <a:cs typeface="Verdana" panose="020B0604030504040204" pitchFamily="34" charset="0"/>
              </a:rPr>
              <a:t>Mise en place de la gestion </a:t>
            </a:r>
            <a:r>
              <a:rPr lang="fr-FR" dirty="0" smtClean="0">
                <a:latin typeface="Verdana" panose="020B0604030504040204" pitchFamily="34" charset="0"/>
                <a:ea typeface="Verdana" panose="020B0604030504040204" pitchFamily="34" charset="0"/>
                <a:cs typeface="Verdana" panose="020B0604030504040204" pitchFamily="34" charset="0"/>
              </a:rPr>
              <a:t>administrative :</a:t>
            </a:r>
            <a:endParaRPr lang="fr-FR" dirty="0">
              <a:latin typeface="Verdana" panose="020B0604030504040204" pitchFamily="34" charset="0"/>
              <a:ea typeface="Verdana" panose="020B0604030504040204" pitchFamily="34" charset="0"/>
              <a:cs typeface="Verdana" panose="020B0604030504040204" pitchFamily="34" charset="0"/>
            </a:endParaRPr>
          </a:p>
          <a:p>
            <a:pPr marL="896938"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Le traitement est nécessaire au respect d’une obligation légale à laquelle le responsable de traitement est soumis.</a:t>
            </a:r>
            <a:endParaRPr lang="fr-FR" i="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228599" y="4823783"/>
            <a:ext cx="11536137" cy="1077218"/>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Droit à l’image de l’enfant :</a:t>
            </a:r>
            <a:endParaRPr lang="fr-FR" dirty="0">
              <a:latin typeface="Verdana" panose="020B0604030504040204" pitchFamily="34" charset="0"/>
              <a:ea typeface="Verdana" panose="020B0604030504040204" pitchFamily="34" charset="0"/>
              <a:cs typeface="Verdana" panose="020B0604030504040204" pitchFamily="34" charset="0"/>
            </a:endParaRPr>
          </a:p>
          <a:p>
            <a:pPr marL="896938" algn="just">
              <a:spcBef>
                <a:spcPts val="600"/>
              </a:spcBef>
              <a:spcAft>
                <a:spcPts val="600"/>
              </a:spcAft>
              <a:buFont typeface="Wingdings" panose="05000000000000000000" pitchFamily="2" charset="2"/>
              <a:buChar char="Ø"/>
            </a:pP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La personne concernée (Le parent ou responsable légal) a consenti au traitement de ses données à caractère personnel pour une ou plusieurs finalités spécifiques.</a:t>
            </a:r>
            <a:endParaRPr lang="fr-FR" i="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5575208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50" y="858084"/>
            <a:ext cx="7661700"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 Quelles sont les données personnelles collectées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Image 2"/>
          <p:cNvPicPr>
            <a:picLocks noChangeAspect="1"/>
          </p:cNvPicPr>
          <p:nvPr/>
        </p:nvPicPr>
        <p:blipFill rotWithShape="1">
          <a:blip r:embed="rId3"/>
          <a:srcRect l="34218" t="20952" r="34912" b="5000"/>
          <a:stretch/>
        </p:blipFill>
        <p:spPr>
          <a:xfrm>
            <a:off x="645584" y="1377159"/>
            <a:ext cx="3763735" cy="5078186"/>
          </a:xfrm>
          <a:prstGeom prst="rect">
            <a:avLst/>
          </a:prstGeom>
        </p:spPr>
      </p:pic>
      <p:sp>
        <p:nvSpPr>
          <p:cNvPr id="14" name="Ellipse 13"/>
          <p:cNvSpPr/>
          <p:nvPr/>
        </p:nvSpPr>
        <p:spPr>
          <a:xfrm>
            <a:off x="569384" y="2666729"/>
            <a:ext cx="3767667" cy="27924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7623440" y="1680343"/>
            <a:ext cx="960519" cy="369332"/>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latin typeface="Verdana" panose="020B0604030504040204" pitchFamily="34" charset="0"/>
                <a:ea typeface="Verdana" panose="020B0604030504040204" pitchFamily="34" charset="0"/>
                <a:cs typeface="Verdana" panose="020B0604030504040204" pitchFamily="34" charset="0"/>
              </a:rPr>
              <a:t>Photos</a:t>
            </a:r>
            <a:endParaRPr lang="fr-FR" dirty="0"/>
          </a:p>
        </p:txBody>
      </p:sp>
      <p:sp>
        <p:nvSpPr>
          <p:cNvPr id="17" name="Rectangle 16"/>
          <p:cNvSpPr/>
          <p:nvPr/>
        </p:nvSpPr>
        <p:spPr>
          <a:xfrm>
            <a:off x="6163042" y="2724121"/>
            <a:ext cx="4184864" cy="369332"/>
          </a:xfrm>
          <a:prstGeom prst="rect">
            <a:avLst/>
          </a:prstGeom>
          <a:ln w="28575">
            <a:solidFill>
              <a:srgbClr val="00206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latin typeface="Verdana" panose="020B0604030504040204" pitchFamily="34" charset="0"/>
                <a:ea typeface="Verdana" panose="020B0604030504040204" pitchFamily="34" charset="0"/>
                <a:cs typeface="Verdana" panose="020B0604030504040204" pitchFamily="34" charset="0"/>
              </a:rPr>
              <a:t>Projet d’Accueil Individualisé (PAI)</a:t>
            </a:r>
            <a:endParaRPr lang="fr-FR" dirty="0"/>
          </a:p>
        </p:txBody>
      </p:sp>
      <p:sp>
        <p:nvSpPr>
          <p:cNvPr id="18" name="Rectangle 17"/>
          <p:cNvSpPr/>
          <p:nvPr/>
        </p:nvSpPr>
        <p:spPr>
          <a:xfrm>
            <a:off x="5543511" y="4098863"/>
            <a:ext cx="3767378" cy="369332"/>
          </a:xfrm>
          <a:prstGeom prst="rect">
            <a:avLst/>
          </a:prstGeom>
          <a:ln w="28575">
            <a:solidFill>
              <a:srgbClr val="002060"/>
            </a:solidFill>
          </a:ln>
        </p:spPr>
        <p:style>
          <a:lnRef idx="2">
            <a:schemeClr val="accent2"/>
          </a:lnRef>
          <a:fillRef idx="1">
            <a:schemeClr val="lt1"/>
          </a:fillRef>
          <a:effectRef idx="0">
            <a:schemeClr val="accent2"/>
          </a:effectRef>
          <a:fontRef idx="minor">
            <a:schemeClr val="dk1"/>
          </a:fontRef>
        </p:style>
        <p:txBody>
          <a:bodyPr wrap="none">
            <a:spAutoFit/>
          </a:bodyPr>
          <a:lstStyle/>
          <a:p>
            <a:r>
              <a:rPr lang="fr-FR" dirty="0" smtClean="0">
                <a:latin typeface="Verdana" panose="020B0604030504040204" pitchFamily="34" charset="0"/>
                <a:ea typeface="Verdana" panose="020B0604030504040204" pitchFamily="34" charset="0"/>
                <a:cs typeface="Verdana" panose="020B0604030504040204" pitchFamily="34" charset="0"/>
              </a:rPr>
              <a:t>Régime alimentaire particulier </a:t>
            </a:r>
            <a:endParaRPr lang="fr-FR" dirty="0"/>
          </a:p>
        </p:txBody>
      </p:sp>
      <p:sp>
        <p:nvSpPr>
          <p:cNvPr id="4" name="Plus 3"/>
          <p:cNvSpPr/>
          <p:nvPr/>
        </p:nvSpPr>
        <p:spPr>
          <a:xfrm>
            <a:off x="4485519" y="2666728"/>
            <a:ext cx="959671" cy="93372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7143180" y="5288939"/>
            <a:ext cx="896399" cy="369332"/>
          </a:xfrm>
          <a:prstGeom prst="rect">
            <a:avLst/>
          </a:prstGeom>
          <a:ln w="28575"/>
        </p:spPr>
        <p:style>
          <a:lnRef idx="2">
            <a:schemeClr val="accent2"/>
          </a:lnRef>
          <a:fillRef idx="1">
            <a:schemeClr val="lt1"/>
          </a:fillRef>
          <a:effectRef idx="0">
            <a:schemeClr val="accent2"/>
          </a:effectRef>
          <a:fontRef idx="minor">
            <a:schemeClr val="dk1"/>
          </a:fontRef>
        </p:style>
        <p:txBody>
          <a:bodyPr wrap="none">
            <a:spAutoFit/>
          </a:bodyPr>
          <a:lstStyle/>
          <a:p>
            <a:r>
              <a:rPr lang="fr-FR" dirty="0" err="1" smtClean="0">
                <a:latin typeface="Verdana" panose="020B0604030504040204" pitchFamily="34" charset="0"/>
                <a:ea typeface="Verdana" panose="020B0604030504040204" pitchFamily="34" charset="0"/>
                <a:cs typeface="Verdana" panose="020B0604030504040204" pitchFamily="34" charset="0"/>
              </a:rPr>
              <a:t>Etc</a:t>
            </a:r>
            <a:r>
              <a:rPr lang="fr-FR" dirty="0" smtClean="0">
                <a:latin typeface="Verdana" panose="020B0604030504040204" pitchFamily="34" charset="0"/>
                <a:ea typeface="Verdana" panose="020B0604030504040204" pitchFamily="34" charset="0"/>
                <a:cs typeface="Verdana" panose="020B0604030504040204" pitchFamily="34" charset="0"/>
              </a:rPr>
              <a:t>, …</a:t>
            </a:r>
            <a:endParaRPr lang="fr-FR" dirty="0"/>
          </a:p>
        </p:txBody>
      </p:sp>
      <p:sp>
        <p:nvSpPr>
          <p:cNvPr id="21" name="Ellipse 20"/>
          <p:cNvSpPr/>
          <p:nvPr/>
        </p:nvSpPr>
        <p:spPr>
          <a:xfrm rot="20854453">
            <a:off x="9076503" y="4548449"/>
            <a:ext cx="2542807" cy="1180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Attention aux données personnelles sensibles !</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20" name="Rectangle 19"/>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24126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50" y="858084"/>
            <a:ext cx="8336958" cy="384721"/>
          </a:xfrm>
          <a:prstGeom prst="rect">
            <a:avLst/>
          </a:prstGeom>
          <a:ln w="22225">
            <a:noFill/>
          </a:ln>
        </p:spPr>
        <p:txBody>
          <a:bodyPr wrap="square">
            <a:spAutoFit/>
          </a:bodyPr>
          <a:lstStyle/>
          <a:p>
            <a:r>
              <a:rPr lang="fr-FR" sz="1900" b="1" u="sng" dirty="0" smtClean="0">
                <a:latin typeface="Verdana" panose="020B0604030504040204" pitchFamily="34" charset="0"/>
                <a:ea typeface="Verdana" panose="020B0604030504040204" pitchFamily="34" charset="0"/>
                <a:cs typeface="Verdana" panose="020B0604030504040204" pitchFamily="34" charset="0"/>
              </a:rPr>
              <a:t>Zoom sur la méthode de collecte des données personnelles </a:t>
            </a:r>
            <a:endParaRPr lang="fr-FR" sz="1900" b="1" u="sng" dirty="0">
              <a:latin typeface="Verdana" panose="020B0604030504040204" pitchFamily="34" charset="0"/>
              <a:ea typeface="Verdana" panose="020B0604030504040204" pitchFamily="34" charset="0"/>
              <a:cs typeface="Verdana" panose="020B0604030504040204" pitchFamily="34" charset="0"/>
            </a:endParaRPr>
          </a:p>
        </p:txBody>
      </p:sp>
      <p:sp>
        <p:nvSpPr>
          <p:cNvPr id="20" name="Ellipse 19"/>
          <p:cNvSpPr/>
          <p:nvPr/>
        </p:nvSpPr>
        <p:spPr>
          <a:xfrm rot="1065802">
            <a:off x="9436620" y="2070370"/>
            <a:ext cx="2542807" cy="1180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 se pose les bonnes questions !</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object 7"/>
          <p:cNvSpPr txBox="1"/>
          <p:nvPr/>
        </p:nvSpPr>
        <p:spPr>
          <a:xfrm>
            <a:off x="4879413" y="2334117"/>
            <a:ext cx="321310" cy="136525"/>
          </a:xfrm>
          <a:prstGeom prst="rect">
            <a:avLst/>
          </a:prstGeom>
        </p:spPr>
        <p:txBody>
          <a:bodyPr vert="horz" wrap="square" lIns="0" tIns="0" rIns="0" bIns="0" rtlCol="0">
            <a:spAutoFit/>
          </a:bodyPr>
          <a:lstStyle/>
          <a:p>
            <a:pPr marL="12700">
              <a:lnSpc>
                <a:spcPct val="100000"/>
              </a:lnSpc>
            </a:pPr>
            <a:r>
              <a:rPr sz="800" spc="-5" dirty="0">
                <a:solidFill>
                  <a:srgbClr val="FFFFFF"/>
                </a:solidFill>
                <a:latin typeface="Arial"/>
                <a:cs typeface="Arial"/>
              </a:rPr>
              <a:t>L</a:t>
            </a:r>
            <a:r>
              <a:rPr sz="800" dirty="0">
                <a:solidFill>
                  <a:srgbClr val="FFFFFF"/>
                </a:solidFill>
                <a:latin typeface="Arial"/>
                <a:cs typeface="Arial"/>
              </a:rPr>
              <a:t>i</a:t>
            </a:r>
            <a:r>
              <a:rPr sz="800" spc="5" dirty="0">
                <a:solidFill>
                  <a:srgbClr val="FFFFFF"/>
                </a:solidFill>
                <a:latin typeface="Arial"/>
                <a:cs typeface="Arial"/>
              </a:rPr>
              <a:t>c</a:t>
            </a:r>
            <a:r>
              <a:rPr sz="800" spc="-5" dirty="0">
                <a:solidFill>
                  <a:srgbClr val="FFFFFF"/>
                </a:solidFill>
                <a:latin typeface="Arial"/>
                <a:cs typeface="Arial"/>
              </a:rPr>
              <a:t>é</a:t>
            </a:r>
            <a:r>
              <a:rPr sz="800" dirty="0">
                <a:solidFill>
                  <a:srgbClr val="FFFFFF"/>
                </a:solidFill>
                <a:latin typeface="Arial"/>
                <a:cs typeface="Arial"/>
              </a:rPr>
              <a:t>ité</a:t>
            </a:r>
            <a:endParaRPr sz="800" dirty="0">
              <a:latin typeface="Arial"/>
              <a:cs typeface="Arial"/>
            </a:endParaRPr>
          </a:p>
        </p:txBody>
      </p:sp>
      <p:sp>
        <p:nvSpPr>
          <p:cNvPr id="24" name="object 14"/>
          <p:cNvSpPr txBox="1"/>
          <p:nvPr/>
        </p:nvSpPr>
        <p:spPr>
          <a:xfrm>
            <a:off x="2202514" y="2683942"/>
            <a:ext cx="6928399" cy="251351"/>
          </a:xfrm>
          <a:prstGeom prst="rect">
            <a:avLst/>
          </a:prstGeom>
          <a:solidFill>
            <a:srgbClr val="FFFFFF">
              <a:alpha val="90194"/>
            </a:srgbClr>
          </a:solidFill>
          <a:ln>
            <a:solidFill>
              <a:srgbClr val="C00000"/>
            </a:solidFill>
          </a:ln>
        </p:spPr>
        <p:txBody>
          <a:bodyPr vert="horz" wrap="square" lIns="0" tIns="5080" rIns="0" bIns="0" rtlCol="0">
            <a:spAutoFit/>
          </a:bodyPr>
          <a:lstStyle/>
          <a:p>
            <a:pPr marL="385445" indent="-285750" algn="just">
              <a:lnSpc>
                <a:spcPct val="100000"/>
              </a:lnSpc>
              <a:spcBef>
                <a:spcPts val="300"/>
              </a:spcBef>
              <a:spcAft>
                <a:spcPts val="300"/>
              </a:spcAft>
              <a:buFont typeface="Wingdings" panose="05000000000000000000" pitchFamily="2" charset="2"/>
              <a:buChar char="Ø"/>
              <a:tabLst>
                <a:tab pos="214629" algn="l"/>
              </a:tabLst>
            </a:pPr>
            <a:r>
              <a:rPr lang="fr-FR" sz="16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Les données que je collecte sont-elles toutes indispensables ?</a:t>
            </a:r>
          </a:p>
        </p:txBody>
      </p:sp>
      <p:sp>
        <p:nvSpPr>
          <p:cNvPr id="25" name="Rectangle 24"/>
          <p:cNvSpPr/>
          <p:nvPr/>
        </p:nvSpPr>
        <p:spPr>
          <a:xfrm>
            <a:off x="840459" y="1472024"/>
            <a:ext cx="11110748" cy="646331"/>
          </a:xfrm>
          <a:prstGeom prst="rect">
            <a:avLst/>
          </a:prstGeom>
        </p:spPr>
        <p:txBody>
          <a:bodyPr wrap="square">
            <a:spAutoFit/>
          </a:bodyPr>
          <a:lstStyle/>
          <a:p>
            <a:pPr algn="just"/>
            <a:r>
              <a:rPr lang="fr-FR" dirty="0" smtClean="0">
                <a:latin typeface="Verdana" panose="020B0604030504040204" pitchFamily="34" charset="0"/>
                <a:ea typeface="Verdana" panose="020B0604030504040204" pitchFamily="34" charset="0"/>
                <a:cs typeface="Verdana" panose="020B0604030504040204" pitchFamily="34" charset="0"/>
              </a:rPr>
              <a:t>- Les </a:t>
            </a:r>
            <a:r>
              <a:rPr lang="fr-FR" dirty="0">
                <a:latin typeface="Verdana" panose="020B0604030504040204" pitchFamily="34" charset="0"/>
                <a:ea typeface="Verdana" panose="020B0604030504040204" pitchFamily="34" charset="0"/>
                <a:cs typeface="Verdana" panose="020B0604030504040204" pitchFamily="34" charset="0"/>
              </a:rPr>
              <a:t>informations enregistrées doivent être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pertinentes</a:t>
            </a:r>
            <a:r>
              <a:rPr lang="fr-FR" dirty="0">
                <a:latin typeface="Verdana" panose="020B0604030504040204" pitchFamily="34" charset="0"/>
                <a:ea typeface="Verdana" panose="020B0604030504040204" pitchFamily="34" charset="0"/>
                <a:cs typeface="Verdana" panose="020B0604030504040204" pitchFamily="34" charset="0"/>
              </a:rPr>
              <a:t> et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strictement nécessaires</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au regard de la finalité du fichier </a:t>
            </a:r>
            <a:r>
              <a:rPr lang="fr-FR" dirty="0" smtClean="0">
                <a:latin typeface="Verdana" panose="020B0604030504040204" pitchFamily="34" charset="0"/>
                <a:ea typeface="Verdana" panose="020B0604030504040204" pitchFamily="34" charset="0"/>
                <a:cs typeface="Verdana" panose="020B0604030504040204" pitchFamily="34" charset="0"/>
              </a:rPr>
              <a:t>:</a:t>
            </a:r>
            <a:endParaRPr lang="fr-FR" dirty="0">
              <a:latin typeface="Verdana" panose="020B0604030504040204" pitchFamily="34" charset="0"/>
              <a:ea typeface="Verdana" panose="020B0604030504040204" pitchFamily="34" charset="0"/>
              <a:cs typeface="Verdana" panose="020B0604030504040204" pitchFamily="34" charset="0"/>
            </a:endParaRPr>
          </a:p>
        </p:txBody>
      </p:sp>
      <p:pic>
        <p:nvPicPr>
          <p:cNvPr id="26" name="Imag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2692" y="2376275"/>
            <a:ext cx="719667" cy="719667"/>
          </a:xfrm>
          <a:prstGeom prst="rect">
            <a:avLst/>
          </a:prstGeom>
        </p:spPr>
      </p:pic>
      <p:sp>
        <p:nvSpPr>
          <p:cNvPr id="27" name="Rectangle 26"/>
          <p:cNvSpPr/>
          <p:nvPr/>
        </p:nvSpPr>
        <p:spPr>
          <a:xfrm>
            <a:off x="840459" y="4050402"/>
            <a:ext cx="11110748" cy="646331"/>
          </a:xfrm>
          <a:prstGeom prst="rect">
            <a:avLst/>
          </a:prstGeom>
        </p:spPr>
        <p:txBody>
          <a:bodyPr wrap="square">
            <a:spAutoFit/>
          </a:bodyPr>
          <a:lstStyle/>
          <a:p>
            <a:pPr marL="99695" algn="just">
              <a:lnSpc>
                <a:spcPct val="100000"/>
              </a:lnSpc>
              <a:spcBef>
                <a:spcPts val="300"/>
              </a:spcBef>
              <a:spcAft>
                <a:spcPts val="300"/>
              </a:spcAft>
              <a:tabLst>
                <a:tab pos="214629" algn="l"/>
              </a:tabLst>
            </a:pPr>
            <a:r>
              <a:rPr lang="fr-FR" dirty="0" smtClean="0">
                <a:latin typeface="Verdana" panose="020B0604030504040204" pitchFamily="34" charset="0"/>
                <a:ea typeface="Verdana" panose="020B0604030504040204" pitchFamily="34" charset="0"/>
                <a:cs typeface="Verdana" panose="020B0604030504040204" pitchFamily="34" charset="0"/>
              </a:rPr>
              <a:t>- La </a:t>
            </a:r>
            <a:r>
              <a:rPr lang="fr-FR" dirty="0">
                <a:latin typeface="Verdana" panose="020B0604030504040204" pitchFamily="34" charset="0"/>
                <a:ea typeface="Verdana" panose="020B0604030504040204" pitchFamily="34" charset="0"/>
                <a:cs typeface="Verdana" panose="020B0604030504040204" pitchFamily="34" charset="0"/>
              </a:rPr>
              <a:t>loi impose que les données soient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adéquates</a:t>
            </a:r>
            <a:r>
              <a:rPr lang="fr-FR" dirty="0">
                <a:latin typeface="Verdana" panose="020B0604030504040204" pitchFamily="34" charset="0"/>
                <a:ea typeface="Verdana" panose="020B0604030504040204" pitchFamily="34" charset="0"/>
                <a:cs typeface="Verdana" panose="020B0604030504040204" pitchFamily="34" charset="0"/>
              </a:rPr>
              <a:t>,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pertinentes</a:t>
            </a:r>
            <a:r>
              <a:rPr lang="fr-FR" dirty="0">
                <a:latin typeface="Verdana" panose="020B0604030504040204" pitchFamily="34" charset="0"/>
                <a:ea typeface="Verdana" panose="020B0604030504040204" pitchFamily="34" charset="0"/>
                <a:cs typeface="Verdana" panose="020B0604030504040204" pitchFamily="34" charset="0"/>
              </a:rPr>
              <a:t> et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non excessives </a:t>
            </a:r>
            <a:r>
              <a:rPr lang="fr-FR" dirty="0">
                <a:latin typeface="Verdana" panose="020B0604030504040204" pitchFamily="34" charset="0"/>
                <a:ea typeface="Verdana" panose="020B0604030504040204" pitchFamily="34" charset="0"/>
                <a:cs typeface="Verdana" panose="020B0604030504040204" pitchFamily="34" charset="0"/>
              </a:rPr>
              <a:t>au regard des finalités pour lesquelles elles sont </a:t>
            </a:r>
            <a:r>
              <a:rPr lang="fr-FR" dirty="0" smtClean="0">
                <a:latin typeface="Verdana" panose="020B0604030504040204" pitchFamily="34" charset="0"/>
                <a:ea typeface="Verdana" panose="020B0604030504040204" pitchFamily="34" charset="0"/>
                <a:cs typeface="Verdana" panose="020B0604030504040204" pitchFamily="34" charset="0"/>
              </a:rPr>
              <a:t>traitées</a:t>
            </a:r>
            <a:r>
              <a:rPr lang="fr-FR" dirty="0">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2432957" y="5697068"/>
            <a:ext cx="7560129" cy="307777"/>
          </a:xfrm>
          <a:prstGeom prst="rect">
            <a:avLst/>
          </a:prstGeom>
          <a:solidFill>
            <a:schemeClr val="bg1"/>
          </a:solidFill>
          <a:ln w="19050">
            <a:solidFill>
              <a:srgbClr val="002060"/>
            </a:solidFill>
          </a:ln>
        </p:spPr>
        <p:txBody>
          <a:bodyPr wrap="square">
            <a:spAutoFit/>
          </a:bodyPr>
          <a:lstStyle/>
          <a:p>
            <a:r>
              <a:rPr lang="fr-FR" sz="14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Principe de proportionnalité et Minimisation des données collectées</a:t>
            </a:r>
            <a:endParaRPr lang="fr-FR" sz="1400" dirty="0"/>
          </a:p>
        </p:txBody>
      </p:sp>
      <p:sp>
        <p:nvSpPr>
          <p:cNvPr id="30" name="Flèche droite rayée 29"/>
          <p:cNvSpPr/>
          <p:nvPr/>
        </p:nvSpPr>
        <p:spPr>
          <a:xfrm rot="3941198">
            <a:off x="4317798" y="5026938"/>
            <a:ext cx="873964" cy="231253"/>
          </a:xfrm>
          <a:prstGeom prst="stripedRight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16" name="Rectangle 15"/>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2114771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4</a:t>
            </a:fld>
            <a:endParaRPr lang="en-US" dirty="0"/>
          </a:p>
        </p:txBody>
      </p:sp>
      <p:sp>
        <p:nvSpPr>
          <p:cNvPr id="25" name="Espace réservé du contenu 2"/>
          <p:cNvSpPr txBox="1">
            <a:spLocks/>
          </p:cNvSpPr>
          <p:nvPr/>
        </p:nvSpPr>
        <p:spPr>
          <a:xfrm>
            <a:off x="175907" y="810986"/>
            <a:ext cx="7751312" cy="4189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Clr>
                <a:srgbClr val="D34817"/>
              </a:buClr>
              <a:buFont typeface="Wingdings" panose="05000000000000000000" pitchFamily="2" charset="2"/>
              <a:buChar char="Ø"/>
            </a:pP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La Commune Nouvelle de Cherbourg-en-Cotentin</a:t>
            </a:r>
            <a:r>
              <a:rPr lang="fr-FR"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4118698" y="3810152"/>
            <a:ext cx="3545294"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Environ</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80 000 habitants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259411" y="210270"/>
            <a:ext cx="11694287" cy="400110"/>
          </a:xfrm>
          <a:prstGeom prst="rect">
            <a:avLst/>
          </a:prstGeom>
        </p:spPr>
        <p:txBody>
          <a:bodyPr wrap="square">
            <a:spAutoFit/>
          </a:bodyPr>
          <a:lstStyle/>
          <a:p>
            <a:pPr algn="ctr">
              <a:spcBef>
                <a:spcPts val="600"/>
              </a:spcBef>
              <a:spcAft>
                <a:spcPts val="600"/>
              </a:spcAft>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Une DPO mutualisée pour :</a:t>
            </a:r>
          </a:p>
        </p:txBody>
      </p:sp>
      <p:sp>
        <p:nvSpPr>
          <p:cNvPr id="2" name="Rectangle 1"/>
          <p:cNvSpPr/>
          <p:nvPr/>
        </p:nvSpPr>
        <p:spPr>
          <a:xfrm>
            <a:off x="4118698" y="1923323"/>
            <a:ext cx="7453357" cy="646331"/>
          </a:xfrm>
          <a:prstGeom prst="rect">
            <a:avLst/>
          </a:prstGeom>
        </p:spPr>
        <p:txBody>
          <a:bodyPr wrap="square">
            <a:spAutoFit/>
          </a:bodyPr>
          <a:lstStyle/>
          <a:p>
            <a:pPr algn="just"/>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Ville portuaire, la </a:t>
            </a: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Rade de Cherbourg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est aujourd'hui la </a:t>
            </a: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plus grande rade artificielle </a:t>
            </a:r>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d'Europe.</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4118698" y="2713059"/>
            <a:ext cx="7831186" cy="923330"/>
          </a:xfrm>
          <a:prstGeom prst="rect">
            <a:avLst/>
          </a:prstGeom>
        </p:spPr>
        <p:txBody>
          <a:bodyPr wrap="square">
            <a:spAutoFit/>
          </a:bodyPr>
          <a:lstStyle/>
          <a:p>
            <a:pPr algn="just"/>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Cette commune est née le 1er janvier 2016 de la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fusion de 5 anciennes communes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Cherbourg-Octeville, Équeurdreville-Hainneville, La Glacerie, Querqueville et Tourlaville</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a:t>
            </a:r>
          </a:p>
        </p:txBody>
      </p:sp>
      <p:sp>
        <p:nvSpPr>
          <p:cNvPr id="7" name="Rectangle 6"/>
          <p:cNvSpPr/>
          <p:nvPr/>
        </p:nvSpPr>
        <p:spPr>
          <a:xfrm>
            <a:off x="4118698" y="1415492"/>
            <a:ext cx="7831186" cy="369332"/>
          </a:xfrm>
          <a:prstGeom prst="rect">
            <a:avLst/>
          </a:prstGeom>
        </p:spPr>
        <p:txBody>
          <a:bodyPr wrap="square">
            <a:spAutoFit/>
          </a:bodyPr>
          <a:lstStyle/>
          <a:p>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S</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ituée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dans le département de la </a:t>
            </a: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Manche</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en région </a:t>
            </a:r>
            <a:r>
              <a:rPr lang="fr-FR"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Normandie.</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7487425" y="5884668"/>
            <a:ext cx="292312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Environ</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2100 agents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Espace réservé du contenu 2"/>
          <p:cNvSpPr txBox="1">
            <a:spLocks/>
          </p:cNvSpPr>
          <p:nvPr/>
        </p:nvSpPr>
        <p:spPr>
          <a:xfrm>
            <a:off x="259411" y="5190072"/>
            <a:ext cx="5780470" cy="4189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Clr>
                <a:srgbClr val="D34817"/>
              </a:buClr>
              <a:buFont typeface="Wingdings" panose="05000000000000000000" pitchFamily="2" charset="2"/>
              <a:buChar char="Ø"/>
            </a:pP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 CCAS de Cherbourg-en-Cotentin</a:t>
            </a:r>
            <a:endParaRPr lang="fr-FR"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836" y="1390551"/>
            <a:ext cx="3243631" cy="3078206"/>
          </a:xfrm>
          <a:prstGeom prst="rect">
            <a:avLst/>
          </a:prstGeom>
        </p:spPr>
      </p:pic>
      <p:sp>
        <p:nvSpPr>
          <p:cNvPr id="9" name="Ellipse 8"/>
          <p:cNvSpPr/>
          <p:nvPr/>
        </p:nvSpPr>
        <p:spPr>
          <a:xfrm>
            <a:off x="941033" y="1784824"/>
            <a:ext cx="701336" cy="256094"/>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9" name="Rectangle 28"/>
          <p:cNvSpPr/>
          <p:nvPr/>
        </p:nvSpPr>
        <p:spPr>
          <a:xfrm>
            <a:off x="10410550" y="34758"/>
            <a:ext cx="1735475" cy="338554"/>
          </a:xfrm>
          <a:prstGeom prst="rect">
            <a:avLst/>
          </a:prstGeom>
        </p:spPr>
        <p:txBody>
          <a:bodyPr wrap="none">
            <a:spAutoFit/>
          </a:bodyPr>
          <a:lstStyle/>
          <a:p>
            <a:r>
              <a:rPr lang="fr-FR" sz="1600" dirty="0"/>
              <a:t>INTRODUCTION</a:t>
            </a:r>
          </a:p>
        </p:txBody>
      </p:sp>
      <p:sp>
        <p:nvSpPr>
          <p:cNvPr id="30"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4264604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313618" y="6260258"/>
            <a:ext cx="640080" cy="365125"/>
          </a:xfrm>
        </p:spPr>
        <p:txBody>
          <a:bodyPr/>
          <a:lstStyle/>
          <a:p>
            <a:fld id="{D57F1E4F-1CFF-5643-939E-217C01CDF565}" type="slidenum">
              <a:rPr lang="en-US" smtClean="0"/>
              <a:pPr/>
              <a:t>40</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9" name="Rectangle 28"/>
          <p:cNvSpPr/>
          <p:nvPr/>
        </p:nvSpPr>
        <p:spPr>
          <a:xfrm>
            <a:off x="387099" y="300287"/>
            <a:ext cx="6580967" cy="369332"/>
          </a:xfrm>
          <a:prstGeom prst="rect">
            <a:avLst/>
          </a:prstGeom>
        </p:spPr>
        <p:txBody>
          <a:bodyPr wrap="square">
            <a:spAutoFit/>
          </a:bodyPr>
          <a:lstStyle/>
          <a:p>
            <a:r>
              <a:rPr lang="fr-FR"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 </a:t>
            </a:r>
            <a:r>
              <a:rPr lang="fr-FR" b="1" u="sng" dirty="0" smtClean="0">
                <a:solidFill>
                  <a:srgbClr val="002060"/>
                </a:solidFill>
                <a:uFill>
                  <a:solidFill>
                    <a:srgbClr val="002060"/>
                  </a:solidFill>
                </a:u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La </a:t>
            </a:r>
            <a:r>
              <a:rPr lang="fr-FR" b="1" u="sng" dirty="0" smtClean="0">
                <a:solidFill>
                  <a:srgbClr val="C00000"/>
                </a:solidFill>
                <a:uFill>
                  <a:solidFill>
                    <a:srgbClr val="002060"/>
                  </a:solidFill>
                </a:uFill>
                <a:latin typeface="Verdana" panose="020B0604030504040204" pitchFamily="34" charset="0"/>
                <a:ea typeface="Verdana" panose="020B0604030504040204" pitchFamily="34" charset="0"/>
                <a:cs typeface="Verdana" panose="020B0604030504040204" pitchFamily="34" charset="0"/>
              </a:rPr>
              <a:t>MINIMISATION</a:t>
            </a:r>
            <a:r>
              <a:rPr lang="fr-FR" b="1" u="sng" dirty="0" smtClean="0">
                <a:solidFill>
                  <a:srgbClr val="002060"/>
                </a:solidFill>
                <a:uFill>
                  <a:solidFill>
                    <a:srgbClr val="002060"/>
                  </a:solidFill>
                </a:uFill>
                <a:latin typeface="Verdana" panose="020B0604030504040204" pitchFamily="34" charset="0"/>
                <a:ea typeface="Verdana" panose="020B0604030504040204" pitchFamily="34" charset="0"/>
                <a:cs typeface="Verdana" panose="020B0604030504040204" pitchFamily="34" charset="0"/>
              </a:rPr>
              <a:t> </a:t>
            </a:r>
            <a:r>
              <a:rPr lang="fr-FR"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des données :</a:t>
            </a:r>
            <a:endParaRPr lang="fr-FR"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1351508" y="879705"/>
            <a:ext cx="7462292"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Est-ce que toutes les données récoltées sont </a:t>
            </a:r>
            <a:r>
              <a:rPr lang="fr-FR" sz="19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nécessaires</a:t>
            </a:r>
            <a:r>
              <a:rPr lang="fr-FR" sz="1900" dirty="0" smtClean="0">
                <a:latin typeface="Verdana" panose="020B0604030504040204" pitchFamily="34" charset="0"/>
                <a:ea typeface="Verdana" panose="020B0604030504040204" pitchFamily="34" charset="0"/>
                <a:cs typeface="Verdana" panose="020B0604030504040204" pitchFamily="34" charset="0"/>
              </a:rPr>
              <a:t> ?</a:t>
            </a:r>
          </a:p>
        </p:txBody>
      </p:sp>
      <p:cxnSp>
        <p:nvCxnSpPr>
          <p:cNvPr id="31" name="Connecteur droit 30"/>
          <p:cNvCxnSpPr/>
          <p:nvPr/>
        </p:nvCxnSpPr>
        <p:spPr>
          <a:xfrm>
            <a:off x="2291640" y="1264426"/>
            <a:ext cx="0" cy="1199633"/>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a:off x="2291640" y="1541042"/>
            <a:ext cx="115570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p:cNvCxnSpPr/>
          <p:nvPr/>
        </p:nvCxnSpPr>
        <p:spPr>
          <a:xfrm>
            <a:off x="2291640" y="1886482"/>
            <a:ext cx="115570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2291640" y="2231922"/>
            <a:ext cx="1155700" cy="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3462158" y="1368601"/>
            <a:ext cx="3130714" cy="307777"/>
          </a:xfrm>
          <a:prstGeom prst="rect">
            <a:avLst/>
          </a:prstGeom>
        </p:spPr>
        <p:txBody>
          <a:bodyPr wrap="square">
            <a:spAutoFit/>
          </a:bodyPr>
          <a:lstStyle/>
          <a:p>
            <a:r>
              <a:rPr lang="fr-FR"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Téléphone fixe</a:t>
            </a:r>
            <a:endParaRPr lang="fr-FR"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2"/>
          <p:cNvSpPr/>
          <p:nvPr/>
        </p:nvSpPr>
        <p:spPr>
          <a:xfrm>
            <a:off x="3462158" y="1729452"/>
            <a:ext cx="3130714" cy="307777"/>
          </a:xfrm>
          <a:prstGeom prst="rect">
            <a:avLst/>
          </a:prstGeom>
        </p:spPr>
        <p:txBody>
          <a:bodyPr wrap="square">
            <a:spAutoFit/>
          </a:bodyPr>
          <a:lstStyle/>
          <a:p>
            <a:r>
              <a:rPr lang="fr-FR"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Téléphone portable personnel</a:t>
            </a:r>
            <a:endParaRPr lang="fr-FR"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4" name="Rectangle 43"/>
          <p:cNvSpPr/>
          <p:nvPr/>
        </p:nvSpPr>
        <p:spPr>
          <a:xfrm>
            <a:off x="3462157" y="2090303"/>
            <a:ext cx="3505909" cy="307777"/>
          </a:xfrm>
          <a:prstGeom prst="rect">
            <a:avLst/>
          </a:prstGeom>
        </p:spPr>
        <p:txBody>
          <a:bodyPr wrap="square">
            <a:spAutoFit/>
          </a:bodyPr>
          <a:lstStyle/>
          <a:p>
            <a:r>
              <a:rPr lang="fr-FR" sz="1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Téléphone portable professionnel</a:t>
            </a:r>
            <a:endParaRPr lang="fr-FR" sz="1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Rectangle 34"/>
          <p:cNvSpPr/>
          <p:nvPr/>
        </p:nvSpPr>
        <p:spPr>
          <a:xfrm>
            <a:off x="387099" y="3059668"/>
            <a:ext cx="11566599" cy="369332"/>
          </a:xfrm>
          <a:prstGeom prst="rect">
            <a:avLst/>
          </a:prstGeom>
        </p:spPr>
        <p:txBody>
          <a:bodyPr wrap="square">
            <a:spAutoFit/>
          </a:bodyPr>
          <a:lstStyle/>
          <a:p>
            <a:r>
              <a:rPr lang="fr-FR" b="1" u="sng" dirty="0" smtClean="0">
                <a:latin typeface="Verdana" panose="020B0604030504040204" pitchFamily="34" charset="0"/>
                <a:ea typeface="Verdana" panose="020B0604030504040204" pitchFamily="34" charset="0"/>
                <a:cs typeface="Verdana" panose="020B0604030504040204" pitchFamily="34" charset="0"/>
              </a:rPr>
              <a:t>Mais également toutes les zones de commentaires libres :</a:t>
            </a:r>
            <a:endParaRPr lang="fr-FR" b="1" u="sng" dirty="0"/>
          </a:p>
        </p:txBody>
      </p:sp>
      <p:sp>
        <p:nvSpPr>
          <p:cNvPr id="10" name="Rectangle 9"/>
          <p:cNvSpPr/>
          <p:nvPr/>
        </p:nvSpPr>
        <p:spPr>
          <a:xfrm>
            <a:off x="220133" y="3578127"/>
            <a:ext cx="11733565" cy="646331"/>
          </a:xfrm>
          <a:prstGeom prst="rect">
            <a:avLst/>
          </a:prstGeom>
        </p:spPr>
        <p:txBody>
          <a:bodyPr wrap="square">
            <a:spAutoFit/>
          </a:bodyPr>
          <a:lstStyle/>
          <a:p>
            <a:r>
              <a:rPr lang="fr-FR" dirty="0" smtClean="0">
                <a:latin typeface="Verdana" panose="020B0604030504040204" pitchFamily="34" charset="0"/>
                <a:ea typeface="Verdana" panose="020B0604030504040204" pitchFamily="34" charset="0"/>
                <a:cs typeface="Verdana" panose="020B0604030504040204" pitchFamily="34" charset="0"/>
              </a:rPr>
              <a:t>Quand on renseigne </a:t>
            </a:r>
            <a:r>
              <a:rPr lang="fr-FR" dirty="0">
                <a:latin typeface="Verdana" panose="020B0604030504040204" pitchFamily="34" charset="0"/>
                <a:ea typeface="Verdana" panose="020B0604030504040204" pitchFamily="34" charset="0"/>
                <a:cs typeface="Verdana" panose="020B0604030504040204" pitchFamily="34" charset="0"/>
              </a:rPr>
              <a:t>ces zones commentaires, </a:t>
            </a:r>
            <a:r>
              <a:rPr lang="fr-FR" dirty="0" smtClean="0">
                <a:latin typeface="Verdana" panose="020B0604030504040204" pitchFamily="34" charset="0"/>
                <a:ea typeface="Verdana" panose="020B0604030504040204" pitchFamily="34" charset="0"/>
                <a:cs typeface="Verdana" panose="020B0604030504040204" pitchFamily="34" charset="0"/>
              </a:rPr>
              <a:t>il faut toujours avoir à l'esprit</a:t>
            </a:r>
            <a:r>
              <a:rPr lang="fr-FR" dirty="0">
                <a:latin typeface="Verdana" panose="020B0604030504040204" pitchFamily="34" charset="0"/>
                <a:ea typeface="Verdana" panose="020B0604030504040204" pitchFamily="34" charset="0"/>
                <a:cs typeface="Verdana" panose="020B0604030504040204" pitchFamily="34" charset="0"/>
              </a:rPr>
              <a:t>, que la personne concernée peut à tout moment exercer </a:t>
            </a:r>
            <a:r>
              <a:rPr lang="fr-FR" dirty="0">
                <a:solidFill>
                  <a:srgbClr val="C00000"/>
                </a:solidFill>
                <a:latin typeface="Verdana" panose="020B0604030504040204" pitchFamily="34" charset="0"/>
                <a:ea typeface="Verdana" panose="020B0604030504040204" pitchFamily="34" charset="0"/>
                <a:cs typeface="Verdana" panose="020B0604030504040204" pitchFamily="34" charset="0"/>
              </a:rPr>
              <a:t>son droit d'accès </a:t>
            </a:r>
            <a:r>
              <a:rPr lang="fr-FR" dirty="0">
                <a:latin typeface="Verdana" panose="020B0604030504040204" pitchFamily="34" charset="0"/>
                <a:ea typeface="Verdana" panose="020B0604030504040204" pitchFamily="34" charset="0"/>
                <a:cs typeface="Verdana" panose="020B0604030504040204" pitchFamily="34" charset="0"/>
              </a:rPr>
              <a:t>et lire ces commentaires </a:t>
            </a:r>
            <a:r>
              <a:rPr lang="fr-FR" dirty="0" smtClean="0">
                <a:latin typeface="Verdana" panose="020B0604030504040204" pitchFamily="34" charset="0"/>
                <a:ea typeface="Verdana" panose="020B0604030504040204" pitchFamily="34" charset="0"/>
                <a:cs typeface="Verdana" panose="020B0604030504040204" pitchFamily="34" charset="0"/>
              </a:rPr>
              <a:t>!</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2" name="Rectangle 11"/>
          <p:cNvSpPr/>
          <p:nvPr/>
        </p:nvSpPr>
        <p:spPr>
          <a:xfrm>
            <a:off x="4082839" y="4496610"/>
            <a:ext cx="7334059" cy="400110"/>
          </a:xfrm>
          <a:prstGeom prst="rect">
            <a:avLst/>
          </a:prstGeom>
        </p:spPr>
        <p:txBody>
          <a:bodyPr wrap="none">
            <a:spAutoFit/>
          </a:bodyPr>
          <a:lstStyle/>
          <a:p>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Être objectif, factuel, jamais excessif ou insultant</a:t>
            </a:r>
            <a:endPar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426456" y="5661698"/>
            <a:ext cx="3143809" cy="369332"/>
          </a:xfrm>
          <a:prstGeom prst="rect">
            <a:avLst/>
          </a:prstGeom>
        </p:spPr>
        <p:txBody>
          <a:bodyPr wrap="none">
            <a:spAutoFit/>
          </a:bodyPr>
          <a:lstStyle/>
          <a:p>
            <a:r>
              <a:rPr lang="fr-FR" i="1" dirty="0" smtClean="0">
                <a:latin typeface="Verdana" panose="020B0604030504040204" pitchFamily="34" charset="0"/>
                <a:ea typeface="Verdana" panose="020B0604030504040204" pitchFamily="34" charset="0"/>
                <a:cs typeface="Verdana" panose="020B0604030504040204" pitchFamily="34" charset="0"/>
              </a:rPr>
              <a:t>L’usager </a:t>
            </a:r>
            <a:r>
              <a:rPr lang="fr-FR" i="1" dirty="0">
                <a:latin typeface="Verdana" panose="020B0604030504040204" pitchFamily="34" charset="0"/>
                <a:ea typeface="Verdana" panose="020B0604030504040204" pitchFamily="34" charset="0"/>
                <a:cs typeface="Verdana" panose="020B0604030504040204" pitchFamily="34" charset="0"/>
              </a:rPr>
              <a:t>a pété un plomb</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4220254" y="5387578"/>
            <a:ext cx="4502130" cy="369332"/>
          </a:xfrm>
          <a:prstGeom prst="rect">
            <a:avLst/>
          </a:prstGeom>
        </p:spPr>
        <p:txBody>
          <a:bodyPr wrap="none">
            <a:spAutoFit/>
          </a:bodyPr>
          <a:lstStyle/>
          <a:p>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L’échange a été difficile avec l’usager</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6" name="Rectangle 45"/>
          <p:cNvSpPr/>
          <p:nvPr/>
        </p:nvSpPr>
        <p:spPr>
          <a:xfrm>
            <a:off x="4220254" y="5941860"/>
            <a:ext cx="6365845" cy="369332"/>
          </a:xfrm>
          <a:prstGeom prst="rect">
            <a:avLst/>
          </a:prstGeom>
        </p:spPr>
        <p:txBody>
          <a:bodyPr wrap="none">
            <a:spAutoFit/>
          </a:bodyPr>
          <a:lstStyle/>
          <a:p>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Risque de violence en cas de déplacement à domicile</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6" name="Connecteur droit 15"/>
          <p:cNvCxnSpPr/>
          <p:nvPr/>
        </p:nvCxnSpPr>
        <p:spPr>
          <a:xfrm flipV="1">
            <a:off x="1351509" y="5572244"/>
            <a:ext cx="1496656" cy="65770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a:off x="1659467" y="5468957"/>
            <a:ext cx="931333" cy="79130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7" name="Ellipse 36"/>
          <p:cNvSpPr/>
          <p:nvPr/>
        </p:nvSpPr>
        <p:spPr>
          <a:xfrm rot="20854453">
            <a:off x="7946078" y="1343067"/>
            <a:ext cx="2542807" cy="1180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3 numéros,</a:t>
            </a:r>
          </a:p>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2 numéros</a:t>
            </a:r>
          </a:p>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Ou </a:t>
            </a:r>
          </a:p>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1 numéro ?</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48" name="Flèche droite 47"/>
          <p:cNvSpPr/>
          <p:nvPr/>
        </p:nvSpPr>
        <p:spPr>
          <a:xfrm>
            <a:off x="3691467" y="5756910"/>
            <a:ext cx="528787" cy="1849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27" name="Rectangle 26"/>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
        <p:nvSpPr>
          <p:cNvPr id="28"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2240686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a:xfrm>
            <a:off x="11313618" y="6260258"/>
            <a:ext cx="640080" cy="365125"/>
          </a:xfrm>
        </p:spPr>
        <p:txBody>
          <a:bodyPr/>
          <a:lstStyle/>
          <a:p>
            <a:fld id="{D57F1E4F-1CFF-5643-939E-217C01CDF565}" type="slidenum">
              <a:rPr lang="en-US" smtClean="0"/>
              <a:pPr/>
              <a:t>41</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38" name="Rectangle 37"/>
          <p:cNvSpPr/>
          <p:nvPr/>
        </p:nvSpPr>
        <p:spPr>
          <a:xfrm>
            <a:off x="249144" y="877734"/>
            <a:ext cx="6845426" cy="400110"/>
          </a:xfrm>
          <a:prstGeom prst="rect">
            <a:avLst/>
          </a:prstGeom>
        </p:spPr>
        <p:txBody>
          <a:bodyPr wrap="square">
            <a:spAutoFit/>
          </a:bodyPr>
          <a:lstStyle/>
          <a:p>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sym typeface="Wingdings" panose="05000000000000000000" pitchFamily="2" charset="2"/>
              </a:rPr>
              <a:t></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L’</a:t>
            </a:r>
            <a:r>
              <a:rPr lang="fr-FR" sz="2000" b="1" u="sng"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EXACTITUDE </a:t>
            </a:r>
            <a:r>
              <a:rPr lang="fr-FR" sz="20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des données collectées </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52002" y="2000000"/>
            <a:ext cx="7014633" cy="384721"/>
          </a:xfrm>
          <a:prstGeom prst="rect">
            <a:avLst/>
          </a:prstGeom>
          <a:ln w="22225">
            <a:solidFill>
              <a:srgbClr val="002060"/>
            </a:solidFill>
          </a:ln>
        </p:spPr>
        <p:txBody>
          <a:bodyPr wrap="square">
            <a:spAutoFit/>
          </a:bodyPr>
          <a:lstStyle/>
          <a:p>
            <a:r>
              <a:rPr lang="fr-FR" sz="1900" dirty="0" smtClean="0">
                <a:latin typeface="Verdana" panose="020B0604030504040204" pitchFamily="34" charset="0"/>
                <a:ea typeface="Verdana" panose="020B0604030504040204" pitchFamily="34" charset="0"/>
                <a:cs typeface="Verdana" panose="020B0604030504040204" pitchFamily="34" charset="0"/>
              </a:rPr>
              <a:t>Il faut </a:t>
            </a:r>
            <a:r>
              <a:rPr lang="fr-FR" sz="19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vérifier</a:t>
            </a:r>
            <a:r>
              <a:rPr lang="fr-FR" sz="1900" dirty="0" smtClean="0">
                <a:latin typeface="Verdana" panose="020B0604030504040204" pitchFamily="34" charset="0"/>
                <a:ea typeface="Verdana" panose="020B0604030504040204" pitchFamily="34" charset="0"/>
                <a:cs typeface="Verdana" panose="020B0604030504040204" pitchFamily="34" charset="0"/>
              </a:rPr>
              <a:t> </a:t>
            </a:r>
            <a:r>
              <a:rPr lang="fr-FR" sz="19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l’exactitude</a:t>
            </a:r>
            <a:r>
              <a:rPr lang="fr-FR" sz="1900" dirty="0" smtClean="0">
                <a:latin typeface="Verdana" panose="020B0604030504040204" pitchFamily="34" charset="0"/>
                <a:ea typeface="Verdana" panose="020B0604030504040204" pitchFamily="34" charset="0"/>
                <a:cs typeface="Verdana" panose="020B0604030504040204" pitchFamily="34" charset="0"/>
              </a:rPr>
              <a:t> des données récoltées</a:t>
            </a:r>
          </a:p>
        </p:txBody>
      </p:sp>
      <p:sp>
        <p:nvSpPr>
          <p:cNvPr id="29" name="Rectangle 28"/>
          <p:cNvSpPr/>
          <p:nvPr/>
        </p:nvSpPr>
        <p:spPr>
          <a:xfrm>
            <a:off x="1566563" y="3102174"/>
            <a:ext cx="2573140" cy="400110"/>
          </a:xfrm>
          <a:prstGeom prst="rect">
            <a:avLst/>
          </a:prstGeom>
        </p:spPr>
        <p:txBody>
          <a:bodyPr wrap="none">
            <a:spAutoFit/>
          </a:bodyPr>
          <a:lstStyle/>
          <a:p>
            <a:r>
              <a:rPr lang="fr-FR" sz="2000" i="1" dirty="0" smtClean="0">
                <a:latin typeface="Verdana" panose="020B0604030504040204" pitchFamily="34" charset="0"/>
                <a:ea typeface="Verdana" panose="020B0604030504040204" pitchFamily="34" charset="0"/>
                <a:cs typeface="Verdana" panose="020B0604030504040204" pitchFamily="34" charset="0"/>
              </a:rPr>
              <a:t>Données</a:t>
            </a:r>
            <a:r>
              <a:rPr lang="fr-FR" sz="2000" i="1" dirty="0" smtClean="0"/>
              <a:t> </a:t>
            </a:r>
            <a:r>
              <a:rPr lang="fr-FR" sz="2000" i="1" dirty="0" smtClean="0">
                <a:latin typeface="Verdana" panose="020B0604030504040204" pitchFamily="34" charset="0"/>
                <a:ea typeface="Verdana" panose="020B0604030504040204" pitchFamily="34" charset="0"/>
                <a:cs typeface="Verdana" panose="020B0604030504040204" pitchFamily="34" charset="0"/>
              </a:rPr>
              <a:t>inexactes</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4901703" y="2827613"/>
            <a:ext cx="4644220" cy="400110"/>
          </a:xfrm>
          <a:prstGeom prst="rect">
            <a:avLst/>
          </a:prstGeom>
        </p:spPr>
        <p:txBody>
          <a:bodyPr wrap="none">
            <a:spAutoFit/>
          </a:bodyPr>
          <a:lstStyle/>
          <a:p>
            <a:r>
              <a:rPr lang="fr-FR"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 effacer ou à rectifier au plus vite</a:t>
            </a:r>
            <a:endParaRPr lang="fr-FR"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4901703" y="3316084"/>
            <a:ext cx="6096000" cy="707886"/>
          </a:xfrm>
          <a:prstGeom prst="rect">
            <a:avLst/>
          </a:prstGeom>
        </p:spPr>
        <p:txBody>
          <a:bodyPr>
            <a:spAutoFit/>
          </a:bodyPr>
          <a:lstStyle/>
          <a:p>
            <a:r>
              <a:rPr lang="fr-FR" sz="2000" dirty="0">
                <a:solidFill>
                  <a:srgbClr val="002060"/>
                </a:solidFill>
                <a:latin typeface="Verdana" panose="020B0604030504040204" pitchFamily="34" charset="0"/>
                <a:ea typeface="Verdana" panose="020B0604030504040204" pitchFamily="34" charset="0"/>
                <a:cs typeface="Verdana" panose="020B0604030504040204" pitchFamily="34" charset="0"/>
              </a:rPr>
              <a:t>Attention</a:t>
            </a:r>
            <a:r>
              <a:rPr lang="fr-FR" dirty="0">
                <a:latin typeface="Verdana" panose="020B0604030504040204" pitchFamily="34" charset="0"/>
                <a:ea typeface="Verdana" panose="020B0604030504040204" pitchFamily="34" charset="0"/>
                <a:cs typeface="Verdana" panose="020B0604030504040204" pitchFamily="34" charset="0"/>
              </a:rPr>
              <a:t> </a:t>
            </a:r>
            <a:r>
              <a:rPr lang="fr-FR" sz="2000" dirty="0">
                <a:solidFill>
                  <a:srgbClr val="002060"/>
                </a:solidFill>
                <a:latin typeface="Verdana" panose="020B0604030504040204" pitchFamily="34" charset="0"/>
                <a:ea typeface="Verdana" panose="020B0604030504040204" pitchFamily="34" charset="0"/>
                <a:cs typeface="Verdana" panose="020B0604030504040204" pitchFamily="34" charset="0"/>
              </a:rPr>
              <a:t>aux bases de données avec des données jamais supprimées / actualisées</a:t>
            </a:r>
          </a:p>
        </p:txBody>
      </p:sp>
      <p:sp>
        <p:nvSpPr>
          <p:cNvPr id="36" name="Flèche droite 35"/>
          <p:cNvSpPr/>
          <p:nvPr/>
        </p:nvSpPr>
        <p:spPr>
          <a:xfrm>
            <a:off x="4256309" y="3227723"/>
            <a:ext cx="528787" cy="18495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2490964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50" y="858084"/>
            <a:ext cx="6951407"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F. Qui seront les possibles destinataires des données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a:off x="542168" y="4353498"/>
            <a:ext cx="4124477" cy="677108"/>
          </a:xfrm>
          <a:prstGeom prst="rect">
            <a:avLst/>
          </a:prstGeom>
          <a:ln w="22225">
            <a:solidFill>
              <a:srgbClr val="C00000"/>
            </a:solidFill>
          </a:ln>
        </p:spPr>
        <p:txBody>
          <a:bodyPr wrap="square">
            <a:spAutoFit/>
          </a:bodyPr>
          <a:lstStyle/>
          <a:p>
            <a:pPr algn="ctr"/>
            <a:r>
              <a:rPr lang="fr-FR" sz="1900" dirty="0" smtClean="0">
                <a:latin typeface="Verdana" panose="020B0604030504040204" pitchFamily="34" charset="0"/>
                <a:ea typeface="Verdana" panose="020B0604030504040204" pitchFamily="34" charset="0"/>
                <a:cs typeface="Verdana" panose="020B0604030504040204" pitchFamily="34" charset="0"/>
              </a:rPr>
              <a:t>La CAF, Le trésor public, le médecin contacté, …</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18"/>
          <p:cNvSpPr/>
          <p:nvPr/>
        </p:nvSpPr>
        <p:spPr>
          <a:xfrm>
            <a:off x="1332002" y="1763686"/>
            <a:ext cx="3533804" cy="677108"/>
          </a:xfrm>
          <a:prstGeom prst="rect">
            <a:avLst/>
          </a:prstGeom>
          <a:ln w="22225">
            <a:solidFill>
              <a:srgbClr val="C00000"/>
            </a:solidFill>
          </a:ln>
        </p:spPr>
        <p:txBody>
          <a:bodyPr wrap="square">
            <a:spAutoFit/>
          </a:bodyPr>
          <a:lstStyle/>
          <a:p>
            <a:pPr algn="ctr"/>
            <a:r>
              <a:rPr lang="fr-FR" sz="1900" dirty="0" smtClean="0">
                <a:latin typeface="Verdana" panose="020B0604030504040204" pitchFamily="34" charset="0"/>
                <a:ea typeface="Verdana" panose="020B0604030504040204" pitchFamily="34" charset="0"/>
                <a:cs typeface="Verdana" panose="020B0604030504040204" pitchFamily="34" charset="0"/>
              </a:rPr>
              <a:t>Les agents de la direction éducation enfance</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Rectangle 20"/>
          <p:cNvSpPr/>
          <p:nvPr/>
        </p:nvSpPr>
        <p:spPr>
          <a:xfrm>
            <a:off x="2172669" y="5483895"/>
            <a:ext cx="5828573" cy="677108"/>
          </a:xfrm>
          <a:prstGeom prst="rect">
            <a:avLst/>
          </a:prstGeom>
          <a:ln w="22225">
            <a:solidFill>
              <a:srgbClr val="C00000"/>
            </a:solidFill>
          </a:ln>
        </p:spPr>
        <p:txBody>
          <a:bodyPr wrap="square">
            <a:spAutoFit/>
          </a:bodyPr>
          <a:lstStyle/>
          <a:p>
            <a:pPr algn="ctr"/>
            <a:r>
              <a:rPr lang="fr-FR" sz="1900" dirty="0" smtClean="0">
                <a:latin typeface="Verdana" panose="020B0604030504040204" pitchFamily="34" charset="0"/>
                <a:ea typeface="Verdana" panose="020B0604030504040204" pitchFamily="34" charset="0"/>
                <a:cs typeface="Verdana" panose="020B0604030504040204" pitchFamily="34" charset="0"/>
              </a:rPr>
              <a:t>Le prestataire marché, les partenaires conventionnés, … </a:t>
            </a:r>
            <a:endParaRPr lang="fr-FR" sz="1900" dirty="0">
              <a:latin typeface="Verdana" panose="020B0604030504040204" pitchFamily="34" charset="0"/>
              <a:ea typeface="Verdana" panose="020B0604030504040204" pitchFamily="34" charset="0"/>
              <a:cs typeface="Verdana" panose="020B0604030504040204" pitchFamily="34" charset="0"/>
            </a:endParaRPr>
          </a:p>
        </p:txBody>
      </p:sp>
      <p:sp>
        <p:nvSpPr>
          <p:cNvPr id="22" name="Rectangle 21"/>
          <p:cNvSpPr/>
          <p:nvPr/>
        </p:nvSpPr>
        <p:spPr>
          <a:xfrm>
            <a:off x="2447503" y="2889315"/>
            <a:ext cx="3533804" cy="677108"/>
          </a:xfrm>
          <a:prstGeom prst="rect">
            <a:avLst/>
          </a:prstGeom>
          <a:ln w="22225">
            <a:solidFill>
              <a:srgbClr val="C00000"/>
            </a:solidFill>
          </a:ln>
        </p:spPr>
        <p:txBody>
          <a:bodyPr wrap="square">
            <a:spAutoFit/>
          </a:bodyPr>
          <a:lstStyle/>
          <a:p>
            <a:pPr algn="ctr"/>
            <a:r>
              <a:rPr lang="fr-FR" sz="1900" dirty="0" smtClean="0">
                <a:latin typeface="Verdana" panose="020B0604030504040204" pitchFamily="34" charset="0"/>
                <a:ea typeface="Verdana" panose="020B0604030504040204" pitchFamily="34" charset="0"/>
                <a:cs typeface="Verdana" panose="020B0604030504040204" pitchFamily="34" charset="0"/>
              </a:rPr>
              <a:t>Les agents de la direction financière et comptable</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22"/>
          <p:cNvSpPr/>
          <p:nvPr/>
        </p:nvSpPr>
        <p:spPr>
          <a:xfrm>
            <a:off x="8843084" y="4780438"/>
            <a:ext cx="1308615" cy="384721"/>
          </a:xfrm>
          <a:prstGeom prst="rect">
            <a:avLst/>
          </a:prstGeom>
          <a:ln w="22225">
            <a:solidFill>
              <a:srgbClr val="C00000"/>
            </a:solidFill>
          </a:ln>
        </p:spPr>
        <p:txBody>
          <a:bodyPr wrap="square">
            <a:spAutoFit/>
          </a:bodyPr>
          <a:lstStyle/>
          <a:p>
            <a:pPr algn="ctr"/>
            <a:r>
              <a:rPr lang="fr-FR" sz="1900" dirty="0" err="1" smtClean="0">
                <a:latin typeface="Verdana" panose="020B0604030504040204" pitchFamily="34" charset="0"/>
                <a:ea typeface="Verdana" panose="020B0604030504040204" pitchFamily="34" charset="0"/>
                <a:cs typeface="Verdana" panose="020B0604030504040204" pitchFamily="34" charset="0"/>
              </a:rPr>
              <a:t>Etc</a:t>
            </a:r>
            <a:r>
              <a:rPr lang="fr-FR" sz="1900" dirty="0" smtClean="0">
                <a:latin typeface="Verdana" panose="020B0604030504040204" pitchFamily="34" charset="0"/>
                <a:ea typeface="Verdana" panose="020B0604030504040204" pitchFamily="34" charset="0"/>
                <a:cs typeface="Verdana" panose="020B0604030504040204" pitchFamily="34" charset="0"/>
              </a:rPr>
              <a:t>, …</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4" name="Connecteur droit avec flèche 3"/>
          <p:cNvCxnSpPr>
            <a:stCxn id="19" idx="3"/>
          </p:cNvCxnSpPr>
          <p:nvPr/>
        </p:nvCxnSpPr>
        <p:spPr>
          <a:xfrm flipV="1">
            <a:off x="4865806" y="1763687"/>
            <a:ext cx="1616637" cy="3385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6482442" y="1555813"/>
            <a:ext cx="1755321" cy="384721"/>
          </a:xfrm>
          <a:prstGeom prst="rect">
            <a:avLst/>
          </a:prstGeom>
          <a:ln w="22225">
            <a:solidFill>
              <a:srgbClr val="C00000"/>
            </a:solidFill>
          </a:ln>
        </p:spPr>
        <p:txBody>
          <a:bodyPr wrap="square">
            <a:spAutoFit/>
          </a:bodyPr>
          <a:lstStyle/>
          <a:p>
            <a:pPr algn="ctr"/>
            <a:r>
              <a:rPr lang="fr-FR" sz="19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TOUS ???</a:t>
            </a:r>
            <a:endParaRPr lang="fr-FR" sz="19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5" name="Connecteur droit avec flèche 24"/>
          <p:cNvCxnSpPr>
            <a:stCxn id="22" idx="3"/>
            <a:endCxn id="24" idx="2"/>
          </p:cNvCxnSpPr>
          <p:nvPr/>
        </p:nvCxnSpPr>
        <p:spPr>
          <a:xfrm flipV="1">
            <a:off x="5981307" y="1940534"/>
            <a:ext cx="1378796" cy="1287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7580117" y="3039309"/>
            <a:ext cx="3533804" cy="384721"/>
          </a:xfrm>
          <a:prstGeom prst="rect">
            <a:avLst/>
          </a:prstGeom>
          <a:ln w="22225">
            <a:solidFill>
              <a:srgbClr val="C00000"/>
            </a:solidFill>
          </a:ln>
        </p:spPr>
        <p:txBody>
          <a:bodyPr wrap="square">
            <a:spAutoFit/>
          </a:bodyPr>
          <a:lstStyle/>
          <a:p>
            <a:pPr algn="ctr"/>
            <a:r>
              <a:rPr lang="fr-FR" sz="1900" dirty="0" smtClean="0">
                <a:latin typeface="Verdana" panose="020B0604030504040204" pitchFamily="34" charset="0"/>
                <a:ea typeface="Verdana" panose="020B0604030504040204" pitchFamily="34" charset="0"/>
                <a:cs typeface="Verdana" panose="020B0604030504040204" pitchFamily="34" charset="0"/>
              </a:rPr>
              <a:t>Les techniciens de la DSI</a:t>
            </a:r>
            <a:endParaRPr lang="fr-FR" sz="19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cxnSp>
        <p:nvCxnSpPr>
          <p:cNvPr id="28" name="Connecteur droit avec flèche 27"/>
          <p:cNvCxnSpPr>
            <a:stCxn id="26" idx="0"/>
            <a:endCxn id="24" idx="3"/>
          </p:cNvCxnSpPr>
          <p:nvPr/>
        </p:nvCxnSpPr>
        <p:spPr>
          <a:xfrm flipH="1" flipV="1">
            <a:off x="8237763" y="1748174"/>
            <a:ext cx="1109256" cy="12911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20" name="Ellipse 19"/>
          <p:cNvSpPr/>
          <p:nvPr/>
        </p:nvSpPr>
        <p:spPr>
          <a:xfrm rot="20854453">
            <a:off x="8815163" y="790664"/>
            <a:ext cx="2542807" cy="118039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On crée des droits d’accès</a:t>
            </a:r>
            <a:endParaRPr lang="fr-FR" sz="1600" b="1"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Rectangle 26"/>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635670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43</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49" y="858084"/>
            <a:ext cx="9872796"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 Quelle sécurité et quelle confidentialité seront apportées aux traitements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Rectangle 28"/>
          <p:cNvSpPr/>
          <p:nvPr/>
        </p:nvSpPr>
        <p:spPr>
          <a:xfrm>
            <a:off x="645652" y="1659568"/>
            <a:ext cx="11110748" cy="369332"/>
          </a:xfrm>
          <a:prstGeom prst="rect">
            <a:avLst/>
          </a:prstGeom>
        </p:spPr>
        <p:txBody>
          <a:bodyPr wrap="square">
            <a:spAutoFit/>
          </a:bodyPr>
          <a:lstStyle/>
          <a:p>
            <a:pPr algn="just">
              <a:spcBef>
                <a:spcPts val="600"/>
              </a:spcBef>
              <a:spcAft>
                <a:spcPts val="600"/>
              </a:spcAft>
            </a:pPr>
            <a:r>
              <a:rPr lang="fr-FR" dirty="0" smtClean="0">
                <a:latin typeface="Verdana" panose="020B0604030504040204" pitchFamily="34" charset="0"/>
                <a:ea typeface="Verdana" panose="020B0604030504040204" pitchFamily="34" charset="0"/>
                <a:cs typeface="Verdana" panose="020B0604030504040204" pitchFamily="34" charset="0"/>
              </a:rPr>
              <a:t>- On propose un </a:t>
            </a:r>
            <a:r>
              <a:rPr lang="fr-FR" b="1" dirty="0" smtClean="0">
                <a:latin typeface="Verdana" panose="020B0604030504040204" pitchFamily="34" charset="0"/>
                <a:ea typeface="Verdana" panose="020B0604030504040204" pitchFamily="34" charset="0"/>
                <a:cs typeface="Verdana" panose="020B0604030504040204" pitchFamily="34" charset="0"/>
              </a:rPr>
              <a:t>dépôt de fichiers sécurisé </a:t>
            </a:r>
            <a:r>
              <a:rPr lang="fr-FR" dirty="0" smtClean="0">
                <a:latin typeface="Verdana" panose="020B0604030504040204" pitchFamily="34" charset="0"/>
                <a:ea typeface="Verdana" panose="020B0604030504040204" pitchFamily="34" charset="0"/>
                <a:cs typeface="Verdana" panose="020B0604030504040204" pitchFamily="34" charset="0"/>
              </a:rPr>
              <a:t>(au travers d’une plateforme),</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30" name="Rectangle 29"/>
          <p:cNvSpPr/>
          <p:nvPr/>
        </p:nvSpPr>
        <p:spPr>
          <a:xfrm>
            <a:off x="579664" y="3734896"/>
            <a:ext cx="11110748" cy="646331"/>
          </a:xfrm>
          <a:prstGeom prst="rect">
            <a:avLst/>
          </a:prstGeom>
        </p:spPr>
        <p:txBody>
          <a:bodyPr wrap="square">
            <a:spAutoFit/>
          </a:bodyPr>
          <a:lstStyle/>
          <a:p>
            <a:pPr marL="99695" algn="just">
              <a:lnSpc>
                <a:spcPct val="100000"/>
              </a:lnSpc>
              <a:spcBef>
                <a:spcPts val="600"/>
              </a:spcBef>
              <a:spcAft>
                <a:spcPts val="600"/>
              </a:spcAft>
              <a:tabLst>
                <a:tab pos="214629" algn="l"/>
              </a:tabLst>
            </a:pPr>
            <a:r>
              <a:rPr lang="fr-FR" dirty="0" smtClean="0">
                <a:latin typeface="Verdana" panose="020B0604030504040204" pitchFamily="34" charset="0"/>
                <a:ea typeface="Verdana" panose="020B0604030504040204" pitchFamily="34" charset="0"/>
                <a:cs typeface="Verdana" panose="020B0604030504040204" pitchFamily="34" charset="0"/>
              </a:rPr>
              <a:t>- On fait </a:t>
            </a:r>
            <a:r>
              <a:rPr lang="fr-FR" b="1" dirty="0" smtClean="0">
                <a:latin typeface="Verdana" panose="020B0604030504040204" pitchFamily="34" charset="0"/>
                <a:ea typeface="Verdana" panose="020B0604030504040204" pitchFamily="34" charset="0"/>
                <a:cs typeface="Verdana" panose="020B0604030504040204" pitchFamily="34" charset="0"/>
              </a:rPr>
              <a:t>attention aux documents papier </a:t>
            </a:r>
            <a:r>
              <a:rPr lang="fr-FR" dirty="0" smtClean="0">
                <a:latin typeface="Verdana" panose="020B0604030504040204" pitchFamily="34" charset="0"/>
                <a:ea typeface="Verdana" panose="020B0604030504040204" pitchFamily="34" charset="0"/>
                <a:cs typeface="Verdana" panose="020B0604030504040204" pitchFamily="34" charset="0"/>
              </a:rPr>
              <a:t>remis par l’usager, aux copies faites lors des inscriptions scolaires, …</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31" name="Rectangle 30"/>
          <p:cNvSpPr/>
          <p:nvPr/>
        </p:nvSpPr>
        <p:spPr>
          <a:xfrm>
            <a:off x="579664" y="2176553"/>
            <a:ext cx="11430000" cy="1508105"/>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Les </a:t>
            </a:r>
            <a:r>
              <a:rPr lang="fr-FR" b="1" dirty="0" smtClean="0">
                <a:latin typeface="Verdana" panose="020B0604030504040204" pitchFamily="34" charset="0"/>
                <a:ea typeface="Verdana" panose="020B0604030504040204" pitchFamily="34" charset="0"/>
                <a:cs typeface="Verdana" panose="020B0604030504040204" pitchFamily="34" charset="0"/>
              </a:rPr>
              <a:t>postes de travail sont sécurisés </a:t>
            </a:r>
            <a:r>
              <a:rPr lang="fr-FR" dirty="0" smtClean="0">
                <a:latin typeface="Verdana" panose="020B0604030504040204" pitchFamily="34" charset="0"/>
                <a:ea typeface="Verdana" panose="020B0604030504040204" pitchFamily="34" charset="0"/>
                <a:cs typeface="Verdana" panose="020B0604030504040204" pitchFamily="34" charset="0"/>
              </a:rPr>
              <a:t>avec a minima un identifiant et mot de passe,</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On ne partage pas son mot de passe,</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On met des </a:t>
            </a:r>
            <a:r>
              <a:rPr lang="fr-FR" b="1" dirty="0" smtClean="0">
                <a:latin typeface="Verdana" panose="020B0604030504040204" pitchFamily="34" charset="0"/>
                <a:ea typeface="Verdana" panose="020B0604030504040204" pitchFamily="34" charset="0"/>
                <a:cs typeface="Verdana" panose="020B0604030504040204" pitchFamily="34" charset="0"/>
              </a:rPr>
              <a:t>droits d’accès </a:t>
            </a:r>
            <a:r>
              <a:rPr lang="fr-FR" dirty="0" smtClean="0">
                <a:latin typeface="Verdana" panose="020B0604030504040204" pitchFamily="34" charset="0"/>
                <a:ea typeface="Verdana" panose="020B0604030504040204" pitchFamily="34" charset="0"/>
                <a:cs typeface="Verdana" panose="020B0604030504040204" pitchFamily="34" charset="0"/>
              </a:rPr>
              <a:t>(Lecture, écriture, modification) en fonction des spécificités des agents,</a:t>
            </a:r>
          </a:p>
        </p:txBody>
      </p:sp>
      <p:sp>
        <p:nvSpPr>
          <p:cNvPr id="32" name="Rectangle 31"/>
          <p:cNvSpPr/>
          <p:nvPr/>
        </p:nvSpPr>
        <p:spPr>
          <a:xfrm>
            <a:off x="579664" y="4844857"/>
            <a:ext cx="4224537" cy="369332"/>
          </a:xfrm>
          <a:prstGeom prst="rect">
            <a:avLst/>
          </a:prstGeom>
        </p:spPr>
        <p:txBody>
          <a:bodyPr wrap="square">
            <a:spAutoFit/>
          </a:bodyPr>
          <a:lstStyle/>
          <a:p>
            <a:pPr marL="99695" algn="just">
              <a:lnSpc>
                <a:spcPct val="100000"/>
              </a:lnSpc>
              <a:spcBef>
                <a:spcPts val="600"/>
              </a:spcBef>
              <a:spcAft>
                <a:spcPts val="600"/>
              </a:spcAft>
              <a:tabLst>
                <a:tab pos="214629" algn="l"/>
              </a:tabLst>
            </a:pPr>
            <a:r>
              <a:rPr lang="fr-FR" dirty="0" smtClean="0">
                <a:latin typeface="Verdana" panose="020B0604030504040204" pitchFamily="34" charset="0"/>
                <a:ea typeface="Verdana" panose="020B0604030504040204" pitchFamily="34" charset="0"/>
                <a:cs typeface="Verdana" panose="020B0604030504040204" pitchFamily="34" charset="0"/>
              </a:rPr>
              <a:t>- On </a:t>
            </a:r>
            <a:r>
              <a:rPr lang="fr-FR" b="1" dirty="0" smtClean="0">
                <a:latin typeface="Verdana" panose="020B0604030504040204" pitchFamily="34" charset="0"/>
                <a:ea typeface="Verdana" panose="020B0604030504040204" pitchFamily="34" charset="0"/>
                <a:cs typeface="Verdana" panose="020B0604030504040204" pitchFamily="34" charset="0"/>
              </a:rPr>
              <a:t>ferme les armoires à clés,</a:t>
            </a:r>
            <a:endParaRPr lang="fr-FR" b="1" dirty="0">
              <a:latin typeface="Verdana" panose="020B0604030504040204" pitchFamily="34" charset="0"/>
              <a:ea typeface="Verdana" panose="020B0604030504040204" pitchFamily="34" charset="0"/>
              <a:cs typeface="Verdana" panose="020B0604030504040204" pitchFamily="34" charset="0"/>
            </a:endParaRPr>
          </a:p>
        </p:txBody>
      </p:sp>
      <p:sp>
        <p:nvSpPr>
          <p:cNvPr id="33" name="Rectangle 32"/>
          <p:cNvSpPr/>
          <p:nvPr/>
        </p:nvSpPr>
        <p:spPr>
          <a:xfrm>
            <a:off x="579664" y="5337991"/>
            <a:ext cx="4224537" cy="369332"/>
          </a:xfrm>
          <a:prstGeom prst="rect">
            <a:avLst/>
          </a:prstGeom>
        </p:spPr>
        <p:txBody>
          <a:bodyPr wrap="square">
            <a:spAutoFit/>
          </a:bodyPr>
          <a:lstStyle/>
          <a:p>
            <a:pPr marL="99695" algn="just">
              <a:lnSpc>
                <a:spcPct val="100000"/>
              </a:lnSpc>
              <a:spcBef>
                <a:spcPts val="600"/>
              </a:spcBef>
              <a:spcAft>
                <a:spcPts val="600"/>
              </a:spcAft>
              <a:tabLst>
                <a:tab pos="214629" algn="l"/>
              </a:tabLst>
            </a:pPr>
            <a:r>
              <a:rPr lang="fr-FR" dirty="0" smtClean="0">
                <a:latin typeface="Verdana" panose="020B0604030504040204" pitchFamily="34" charset="0"/>
                <a:ea typeface="Verdana" panose="020B0604030504040204" pitchFamily="34" charset="0"/>
                <a:cs typeface="Verdana" panose="020B0604030504040204" pitchFamily="34" charset="0"/>
              </a:rPr>
              <a:t>- </a:t>
            </a:r>
            <a:r>
              <a:rPr lang="fr-FR" dirty="0" err="1" smtClean="0">
                <a:latin typeface="Verdana" panose="020B0604030504040204" pitchFamily="34" charset="0"/>
                <a:ea typeface="Verdana" panose="020B0604030504040204" pitchFamily="34" charset="0"/>
                <a:cs typeface="Verdana" panose="020B0604030504040204" pitchFamily="34" charset="0"/>
              </a:rPr>
              <a:t>Etc</a:t>
            </a:r>
            <a:r>
              <a:rPr lang="fr-FR" dirty="0" smtClean="0">
                <a:latin typeface="Verdana" panose="020B0604030504040204" pitchFamily="34" charset="0"/>
                <a:ea typeface="Verdana" panose="020B0604030504040204" pitchFamily="34" charset="0"/>
                <a:cs typeface="Verdana" panose="020B0604030504040204" pitchFamily="34" charset="0"/>
              </a:rPr>
              <a:t>, …</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34"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
        <p:nvSpPr>
          <p:cNvPr id="16" name="Rectangle 15"/>
          <p:cNvSpPr/>
          <p:nvPr/>
        </p:nvSpPr>
        <p:spPr>
          <a:xfrm>
            <a:off x="579664" y="4381227"/>
            <a:ext cx="8045862" cy="369332"/>
          </a:xfrm>
          <a:prstGeom prst="rect">
            <a:avLst/>
          </a:prstGeom>
        </p:spPr>
        <p:txBody>
          <a:bodyPr wrap="square">
            <a:spAutoFit/>
          </a:bodyPr>
          <a:lstStyle/>
          <a:p>
            <a:pPr marL="99695" algn="just">
              <a:lnSpc>
                <a:spcPct val="100000"/>
              </a:lnSpc>
              <a:spcBef>
                <a:spcPts val="600"/>
              </a:spcBef>
              <a:spcAft>
                <a:spcPts val="600"/>
              </a:spcAft>
              <a:tabLst>
                <a:tab pos="214629" algn="l"/>
              </a:tabLst>
            </a:pPr>
            <a:r>
              <a:rPr lang="fr-FR" dirty="0" smtClean="0">
                <a:latin typeface="Verdana" panose="020B0604030504040204" pitchFamily="34" charset="0"/>
                <a:ea typeface="Verdana" panose="020B0604030504040204" pitchFamily="34" charset="0"/>
                <a:cs typeface="Verdana" panose="020B0604030504040204" pitchFamily="34" charset="0"/>
              </a:rPr>
              <a:t>- On pense aux </a:t>
            </a:r>
            <a:r>
              <a:rPr lang="fr-FR" b="1" dirty="0" smtClean="0">
                <a:latin typeface="Verdana" panose="020B0604030504040204" pitchFamily="34" charset="0"/>
                <a:ea typeface="Verdana" panose="020B0604030504040204" pitchFamily="34" charset="0"/>
                <a:cs typeface="Verdana" panose="020B0604030504040204" pitchFamily="34" charset="0"/>
              </a:rPr>
              <a:t>documents restés dans les photocopieurs,</a:t>
            </a:r>
            <a:endParaRPr lang="fr-FR"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509127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44</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49" y="858084"/>
            <a:ext cx="9446797"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 Quelle durée de conservation proposer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228600" y="1448864"/>
            <a:ext cx="11722608" cy="1631216"/>
          </a:xfrm>
          <a:prstGeom prst="rect">
            <a:avLst/>
          </a:prstGeom>
        </p:spPr>
        <p:txBody>
          <a:bodyPr wrap="square">
            <a:spAutoFit/>
          </a:bodyPr>
          <a:lstStyle/>
          <a:p>
            <a:pPr marL="285750" indent="-285750" algn="just">
              <a:spcBef>
                <a:spcPts val="600"/>
              </a:spcBef>
              <a:spcAft>
                <a:spcPts val="600"/>
              </a:spcAft>
              <a:buFontTx/>
              <a:buChar char="-"/>
            </a:pPr>
            <a:r>
              <a:rPr lang="fr-FR" dirty="0">
                <a:latin typeface="Verdana" panose="020B0604030504040204" pitchFamily="34" charset="0"/>
                <a:ea typeface="Verdana" panose="020B0604030504040204" pitchFamily="34" charset="0"/>
                <a:cs typeface="Verdana" panose="020B0604030504040204" pitchFamily="34" charset="0"/>
              </a:rPr>
              <a:t>T</a:t>
            </a:r>
            <a:r>
              <a:rPr lang="fr-FR" dirty="0" smtClean="0">
                <a:latin typeface="Verdana" panose="020B0604030504040204" pitchFamily="34" charset="0"/>
                <a:ea typeface="Verdana" panose="020B0604030504040204" pitchFamily="34" charset="0"/>
                <a:cs typeface="Verdana" panose="020B0604030504040204" pitchFamily="34" charset="0"/>
              </a:rPr>
              <a:t>raiter</a:t>
            </a:r>
            <a:r>
              <a:rPr lang="fr-FR" dirty="0">
                <a:latin typeface="Verdana" panose="020B0604030504040204" pitchFamily="34" charset="0"/>
                <a:ea typeface="Verdana" panose="020B0604030504040204" pitchFamily="34" charset="0"/>
                <a:cs typeface="Verdana" panose="020B0604030504040204" pitchFamily="34" charset="0"/>
              </a:rPr>
              <a:t>, suivre et gérer les demandes d’inscriptions scolaires, périscolaires, de restauration </a:t>
            </a:r>
            <a:r>
              <a:rPr lang="fr-FR" dirty="0" smtClean="0">
                <a:latin typeface="Verdana" panose="020B0604030504040204" pitchFamily="34" charset="0"/>
                <a:ea typeface="Verdana" panose="020B0604030504040204" pitchFamily="34" charset="0"/>
                <a:cs typeface="Verdana" panose="020B0604030504040204" pitchFamily="34" charset="0"/>
              </a:rPr>
              <a:t>scolaire, </a:t>
            </a:r>
            <a:r>
              <a:rPr lang="fr-FR" dirty="0">
                <a:latin typeface="Verdana" panose="020B0604030504040204" pitchFamily="34" charset="0"/>
                <a:ea typeface="Verdana" panose="020B0604030504040204" pitchFamily="34" charset="0"/>
                <a:cs typeface="Verdana" panose="020B0604030504040204" pitchFamily="34" charset="0"/>
              </a:rPr>
              <a:t>des mercredis loisirs et extrascolaires </a:t>
            </a:r>
            <a:r>
              <a:rPr lang="fr-FR" dirty="0" smtClean="0">
                <a:latin typeface="Verdana" panose="020B0604030504040204" pitchFamily="34" charset="0"/>
                <a:ea typeface="Verdana" panose="020B0604030504040204" pitchFamily="34" charset="0"/>
                <a:cs typeface="Verdana" panose="020B0604030504040204" pitchFamily="34" charset="0"/>
              </a:rPr>
              <a:t>des enfants :</a:t>
            </a:r>
          </a:p>
          <a:p>
            <a:pPr marL="896938" indent="-19050" algn="just">
              <a:spcBef>
                <a:spcPts val="600"/>
              </a:spcBef>
              <a:spcAft>
                <a:spcPts val="600"/>
              </a:spcAft>
              <a:buFont typeface="Wingdings" panose="05000000000000000000" pitchFamily="2" charset="2"/>
              <a:buChar char="Ø"/>
            </a:pPr>
            <a:r>
              <a:rPr lang="fr-FR"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Ex. </a:t>
            </a:r>
            <a:r>
              <a:rPr lang="fr-FR" i="1" dirty="0">
                <a:solidFill>
                  <a:srgbClr val="C00000"/>
                </a:solidFill>
                <a:latin typeface="Arial" panose="020B0604020202020204" pitchFamily="34" charset="0"/>
              </a:rPr>
              <a:t>Vos données personnelles sont conservées pendant la durée de scolarisation de votre enfant dans une des écoles de la Commune </a:t>
            </a:r>
            <a:r>
              <a:rPr lang="fr-FR" i="1" dirty="0" smtClean="0">
                <a:solidFill>
                  <a:srgbClr val="C00000"/>
                </a:solidFill>
                <a:latin typeface="Arial" panose="020B0604020202020204" pitchFamily="34" charset="0"/>
              </a:rPr>
              <a:t>de Cherbourg-en-Cotentin</a:t>
            </a:r>
            <a:r>
              <a:rPr lang="fr-FR" i="1" dirty="0">
                <a:solidFill>
                  <a:srgbClr val="C00000"/>
                </a:solidFill>
                <a:latin typeface="Arial" panose="020B0604020202020204" pitchFamily="34" charset="0"/>
              </a:rPr>
              <a:t>, sauf en cas de durée de conservation plus longue justifiée par des exigences </a:t>
            </a:r>
            <a:r>
              <a:rPr lang="fr-FR" i="1" dirty="0" smtClean="0">
                <a:solidFill>
                  <a:srgbClr val="C00000"/>
                </a:solidFill>
                <a:latin typeface="Arial" panose="020B0604020202020204" pitchFamily="34" charset="0"/>
              </a:rPr>
              <a:t>légales.</a:t>
            </a:r>
            <a:endPar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299357" y="3619901"/>
            <a:ext cx="11722608" cy="800219"/>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Traitement basé sur le consentement : </a:t>
            </a:r>
          </a:p>
          <a:p>
            <a:pPr marL="896938" indent="-19050" algn="just">
              <a:spcBef>
                <a:spcPts val="600"/>
              </a:spcBef>
              <a:spcAft>
                <a:spcPts val="600"/>
              </a:spcAft>
              <a:buFont typeface="Wingdings" panose="05000000000000000000" pitchFamily="2" charset="2"/>
              <a:buChar char="Ø"/>
            </a:pPr>
            <a:r>
              <a:rPr lang="fr-FR" i="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Ex. </a:t>
            </a:r>
            <a:r>
              <a:rPr lang="fr-FR" i="1" dirty="0" smtClean="0">
                <a:solidFill>
                  <a:srgbClr val="C00000"/>
                </a:solidFill>
                <a:latin typeface="Arial" panose="020B0604020202020204" pitchFamily="34" charset="0"/>
              </a:rPr>
              <a:t>jusqu’au retrait du consentement du parent ou responsable légal.</a:t>
            </a:r>
            <a:endParaRPr lang="fr-FR" i="1" dirty="0" smtClean="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10" name="Rectangle 9"/>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5348534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45</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13" name="Rectangle 12"/>
          <p:cNvSpPr/>
          <p:nvPr/>
        </p:nvSpPr>
        <p:spPr>
          <a:xfrm>
            <a:off x="167849" y="858084"/>
            <a:ext cx="9446797" cy="384721"/>
          </a:xfrm>
          <a:prstGeom prst="rect">
            <a:avLst/>
          </a:prstGeom>
          <a:ln w="22225">
            <a:noFill/>
          </a:ln>
        </p:spPr>
        <p:txBody>
          <a:bodyPr wrap="square">
            <a:spAutoFit/>
          </a:bodyPr>
          <a:lstStyle/>
          <a:p>
            <a:r>
              <a:rPr lang="fr-FR" sz="1900"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 Quels seront les droits envisageables ?</a:t>
            </a:r>
            <a:endParaRPr lang="fr-FR" sz="1900"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1" name="Image 10"/>
          <p:cNvPicPr>
            <a:picLocks noChangeAspect="1"/>
          </p:cNvPicPr>
          <p:nvPr/>
        </p:nvPicPr>
        <p:blipFill rotWithShape="1">
          <a:blip r:embed="rId3"/>
          <a:srcRect l="16458" t="22346" r="33194" b="15185"/>
          <a:stretch/>
        </p:blipFill>
        <p:spPr>
          <a:xfrm>
            <a:off x="993165" y="1519279"/>
            <a:ext cx="7072425" cy="4936066"/>
          </a:xfrm>
          <a:prstGeom prst="rect">
            <a:avLst/>
          </a:prstGeom>
        </p:spPr>
      </p:pic>
      <p:sp>
        <p:nvSpPr>
          <p:cNvPr id="2" name="Ellipse 1"/>
          <p:cNvSpPr/>
          <p:nvPr/>
        </p:nvSpPr>
        <p:spPr>
          <a:xfrm>
            <a:off x="604157" y="2653393"/>
            <a:ext cx="7870372" cy="5206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p:cNvSpPr/>
          <p:nvPr/>
        </p:nvSpPr>
        <p:spPr>
          <a:xfrm>
            <a:off x="332014" y="4299857"/>
            <a:ext cx="7870372" cy="466252"/>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p:cNvSpPr/>
          <p:nvPr/>
        </p:nvSpPr>
        <p:spPr>
          <a:xfrm>
            <a:off x="470807" y="4766109"/>
            <a:ext cx="7870372" cy="49985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p:cNvSpPr txBox="1">
            <a:spLocks/>
          </p:cNvSpPr>
          <p:nvPr/>
        </p:nvSpPr>
        <p:spPr>
          <a:xfrm>
            <a:off x="167850" y="126836"/>
            <a:ext cx="10127314"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 – déroulé de Mise en conformité </a:t>
            </a:r>
            <a:r>
              <a:rPr lang="fr-FR" sz="1800" u="sng" dirty="0" err="1" smtClean="0">
                <a:solidFill>
                  <a:srgbClr val="C00000"/>
                </a:solidFill>
              </a:rPr>
              <a:t>rgpd</a:t>
            </a:r>
            <a:r>
              <a:rPr lang="fr-FR" sz="1800" u="sng" dirty="0" smtClean="0">
                <a:solidFill>
                  <a:srgbClr val="C00000"/>
                </a:solidFill>
              </a:rPr>
              <a:t> (Suite)</a:t>
            </a:r>
            <a:endParaRPr lang="fr-FR" sz="1800" u="sng" dirty="0">
              <a:solidFill>
                <a:srgbClr val="C00000"/>
              </a:solidFill>
            </a:endParaRP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Tree>
    <p:extLst>
      <p:ext uri="{BB962C8B-B14F-4D97-AF65-F5344CB8AC3E}">
        <p14:creationId xmlns:p14="http://schemas.microsoft.com/office/powerpoint/2010/main" val="29825005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23" name="Rectangle 22"/>
          <p:cNvSpPr/>
          <p:nvPr/>
        </p:nvSpPr>
        <p:spPr>
          <a:xfrm>
            <a:off x="455687" y="1492464"/>
            <a:ext cx="11307742" cy="2339102"/>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Elle a abouti à la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mise en place d’une mention RGPD complète</a:t>
            </a:r>
            <a:r>
              <a:rPr lang="fr-FR" dirty="0" smtClean="0">
                <a:latin typeface="Verdana" panose="020B0604030504040204" pitchFamily="34" charset="0"/>
                <a:ea typeface="Verdana" panose="020B0604030504040204" pitchFamily="34" charset="0"/>
                <a:cs typeface="Verdana" panose="020B0604030504040204" pitchFamily="34" charset="0"/>
              </a:rPr>
              <a:t>, disponible sur le site de la commune de Cherbourg, à télécharger et à signer pour tout usager inscrivant son/ses  enfant(s) au périscolaire, ou à récupérer auprès des services éducation. On applique ainsi le principe de transparence.</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Certains documents, comme les demandes de droit à l’image, sont également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annotés</a:t>
            </a:r>
            <a:r>
              <a:rPr lang="fr-FR" dirty="0" smtClean="0">
                <a:latin typeface="Verdana" panose="020B0604030504040204" pitchFamily="34" charset="0"/>
                <a:ea typeface="Verdana" panose="020B0604030504040204" pitchFamily="34" charset="0"/>
                <a:cs typeface="Verdana" panose="020B0604030504040204" pitchFamily="34" charset="0"/>
              </a:rPr>
              <a:t> d’une mention d’information, à part.</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site internet </a:t>
            </a:r>
            <a:r>
              <a:rPr lang="fr-FR" dirty="0" smtClean="0">
                <a:latin typeface="Verdana" panose="020B0604030504040204" pitchFamily="34" charset="0"/>
                <a:ea typeface="Verdana" panose="020B0604030504040204" pitchFamily="34" charset="0"/>
                <a:cs typeface="Verdana" panose="020B0604030504040204" pitchFamily="34" charset="0"/>
              </a:rPr>
              <a:t>de Cherbourg-en-Cotentin contient également des mentions légales.</a:t>
            </a:r>
          </a:p>
        </p:txBody>
      </p:sp>
      <p:sp>
        <p:nvSpPr>
          <p:cNvPr id="10" name="Titre 1"/>
          <p:cNvSpPr txBox="1">
            <a:spLocks/>
          </p:cNvSpPr>
          <p:nvPr/>
        </p:nvSpPr>
        <p:spPr>
          <a:xfrm>
            <a:off x="167850" y="126836"/>
            <a:ext cx="861692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C00000"/>
                </a:solidFill>
              </a:rPr>
              <a:t>I. Mission éducation</a:t>
            </a:r>
            <a:endParaRPr lang="fr-FR" sz="1800" u="sng" dirty="0">
              <a:solidFill>
                <a:srgbClr val="C00000"/>
              </a:solidFill>
            </a:endParaRPr>
          </a:p>
        </p:txBody>
      </p:sp>
      <p:sp>
        <p:nvSpPr>
          <p:cNvPr id="12" name="Rectangle 11"/>
          <p:cNvSpPr/>
          <p:nvPr/>
        </p:nvSpPr>
        <p:spPr>
          <a:xfrm>
            <a:off x="563566" y="786660"/>
            <a:ext cx="5200419"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Mise en conformité RGPD finale:</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455687" y="4219714"/>
            <a:ext cx="11307742" cy="800219"/>
          </a:xfrm>
          <a:prstGeom prst="rect">
            <a:avLst/>
          </a:prstGeom>
        </p:spPr>
        <p:txBody>
          <a:bodyPr wrap="square">
            <a:spAutoFit/>
          </a:bodyPr>
          <a:lstStyle/>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Les agents éducation enfance concernés sont formés à la démarche RGPD.</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Ils doivent contacter la DPO chaque année en amont des inscriptions scolaires.</a:t>
            </a:r>
          </a:p>
        </p:txBody>
      </p:sp>
      <p:sp>
        <p:nvSpPr>
          <p:cNvPr id="14" name="Rectangle 13"/>
          <p:cNvSpPr/>
          <p:nvPr/>
        </p:nvSpPr>
        <p:spPr>
          <a:xfrm>
            <a:off x="1614572" y="5461692"/>
            <a:ext cx="8989971" cy="369332"/>
          </a:xfrm>
          <a:prstGeom prst="rect">
            <a:avLst/>
          </a:prstGeom>
          <a:solidFill>
            <a:schemeClr val="bg1"/>
          </a:solidFill>
          <a:ln>
            <a:solidFill>
              <a:srgbClr val="C00000"/>
            </a:solidFill>
          </a:ln>
        </p:spPr>
        <p:txBody>
          <a:bodyPr wrap="square">
            <a:spAutoFit/>
          </a:bodyPr>
          <a:lstStyle/>
          <a:p>
            <a:pPr algn="ctr">
              <a:spcBef>
                <a:spcPts val="1200"/>
              </a:spcBef>
              <a:spcAft>
                <a:spcPts val="1200"/>
              </a:spcAft>
            </a:pPr>
            <a:r>
              <a:rPr lang="fr-FR" dirty="0" smtClean="0">
                <a:latin typeface="Verdana" panose="020B0604030504040204" pitchFamily="34" charset="0"/>
                <a:ea typeface="Verdana" panose="020B0604030504040204" pitchFamily="34" charset="0"/>
                <a:cs typeface="Verdana" panose="020B0604030504040204" pitchFamily="34" charset="0"/>
              </a:rPr>
              <a:t>Les nouveaux arrivants sont également sensibilisés à la démarche RGPD</a:t>
            </a: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Éducation</a:t>
            </a:r>
            <a:endParaRPr lang="en-US" sz="1600" dirty="0"/>
          </a:p>
        </p:txBody>
      </p:sp>
      <p:sp>
        <p:nvSpPr>
          <p:cNvPr id="3" name="Bouton d'action : Informations 2">
            <a:hlinkClick r:id="rId3" action="ppaction://hlinkfile" highlightClick="1"/>
          </p:cNvPr>
          <p:cNvSpPr/>
          <p:nvPr/>
        </p:nvSpPr>
        <p:spPr>
          <a:xfrm>
            <a:off x="11001080" y="4219714"/>
            <a:ext cx="499621" cy="484261"/>
          </a:xfrm>
          <a:prstGeom prst="actionButtonInformati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483287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02998" y="1432223"/>
            <a:ext cx="8886548" cy="3035808"/>
          </a:xfrm>
        </p:spPr>
        <p:txBody>
          <a:bodyPr/>
          <a:lstStyle/>
          <a:p>
            <a:pPr algn="ctr"/>
            <a:r>
              <a:rPr lang="fr-FR" sz="4000" dirty="0" smtClean="0">
                <a:latin typeface="Eras Bold ITC" panose="020B0907030504020204" pitchFamily="34" charset="0"/>
              </a:rPr>
              <a:t>Mission ENFANCE</a:t>
            </a:r>
            <a:br>
              <a:rPr lang="fr-FR" sz="4000" dirty="0" smtClean="0">
                <a:latin typeface="Eras Bold ITC" panose="020B0907030504020204" pitchFamily="34" charset="0"/>
              </a:rPr>
            </a:br>
            <a:r>
              <a:rPr lang="fr-FR" sz="4000" dirty="0" smtClean="0">
                <a:latin typeface="Eras Bold ITC" panose="020B0907030504020204" pitchFamily="34" charset="0"/>
              </a:rPr>
              <a:t>Crèche</a:t>
            </a:r>
            <a:endParaRPr lang="fr-FR" sz="4000" dirty="0">
              <a:latin typeface="Eras Bold ITC" panose="020B090703050402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42" y="1358282"/>
            <a:ext cx="2894120" cy="3045041"/>
          </a:xfrm>
          <a:prstGeom prst="rect">
            <a:avLst/>
          </a:prstGeom>
        </p:spPr>
      </p:pic>
    </p:spTree>
    <p:extLst>
      <p:ext uri="{BB962C8B-B14F-4D97-AF65-F5344CB8AC3E}">
        <p14:creationId xmlns:p14="http://schemas.microsoft.com/office/powerpoint/2010/main" val="368522401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48</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1"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a:t>
            </a:r>
            <a:r>
              <a:rPr lang="fr-FR" sz="1800" u="sng" dirty="0" err="1" smtClean="0">
                <a:solidFill>
                  <a:srgbClr val="00B050"/>
                </a:solidFill>
              </a:rPr>
              <a:t>CRèche</a:t>
            </a:r>
            <a:endParaRPr lang="fr-FR" sz="1800" u="sng" dirty="0">
              <a:solidFill>
                <a:srgbClr val="00B050"/>
              </a:solidFill>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9" name="Rectangle 8"/>
          <p:cNvSpPr/>
          <p:nvPr/>
        </p:nvSpPr>
        <p:spPr>
          <a:xfrm>
            <a:off x="167851" y="866277"/>
            <a:ext cx="11662199" cy="1508105"/>
          </a:xfrm>
          <a:prstGeom prst="rect">
            <a:avLst/>
          </a:prstGeom>
        </p:spPr>
        <p:txBody>
          <a:bodyPr wrap="square">
            <a:spAutoFit/>
          </a:bodyPr>
          <a:lstStyle/>
          <a:p>
            <a:pPr algn="just">
              <a:spcBef>
                <a:spcPts val="600"/>
              </a:spcBef>
              <a:spcAft>
                <a:spcPts val="600"/>
              </a:spcAft>
            </a:pPr>
            <a:r>
              <a:rPr lang="fr-FR" b="1" u="sng" dirty="0">
                <a:latin typeface="Verdana" panose="020B0604030504040204" pitchFamily="34" charset="0"/>
                <a:ea typeface="Verdana" panose="020B0604030504040204" pitchFamily="34" charset="0"/>
                <a:cs typeface="Times New Roman" panose="02020603050405020304" pitchFamily="18" charset="0"/>
              </a:rPr>
              <a:t>Contexte</a:t>
            </a:r>
            <a:r>
              <a:rPr lang="fr-FR" b="1" dirty="0">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 </a:t>
            </a:r>
            <a:endParaRPr lang="fr-FR" dirty="0" smtClean="0">
              <a:latin typeface="Verdana" panose="020B0604030504040204" pitchFamily="34" charset="0"/>
              <a:ea typeface="Verdana" panose="020B0604030504040204" pitchFamily="34" charset="0"/>
              <a:cs typeface="Times New Roman" panose="02020603050405020304" pitchFamily="18" charset="0"/>
            </a:endParaRPr>
          </a:p>
          <a:p>
            <a:pPr algn="just">
              <a:spcBef>
                <a:spcPts val="600"/>
              </a:spcBef>
              <a:spcAft>
                <a:spcPts val="600"/>
              </a:spcAft>
            </a:pPr>
            <a:r>
              <a:rPr lang="fr-FR" dirty="0" smtClean="0">
                <a:latin typeface="Verdana" panose="020B0604030504040204" pitchFamily="34" charset="0"/>
                <a:ea typeface="Verdana" panose="020B0604030504040204" pitchFamily="34" charset="0"/>
                <a:cs typeface="Times New Roman" panose="02020603050405020304" pitchFamily="18" charset="0"/>
              </a:rPr>
              <a:t>- La directrice d’une crèche multi accueil de la Communauté d’agglomération Le Cotentin a contacté la DPO pour </a:t>
            </a:r>
            <a:r>
              <a:rPr lang="fr-FR"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mettre en conformité RGPD un document.</a:t>
            </a:r>
          </a:p>
          <a:p>
            <a:pPr algn="just">
              <a:spcBef>
                <a:spcPts val="600"/>
              </a:spcBef>
              <a:spcAft>
                <a:spcPts val="600"/>
              </a:spcAft>
            </a:pPr>
            <a:r>
              <a:rPr lang="fr-FR" dirty="0" smtClean="0">
                <a:latin typeface="Verdana" panose="020B0604030504040204" pitchFamily="34" charset="0"/>
                <a:ea typeface="Verdana" panose="020B0604030504040204" pitchFamily="34" charset="0"/>
                <a:cs typeface="Times New Roman" panose="02020603050405020304" pitchFamily="18" charset="0"/>
              </a:rPr>
              <a:t>- La crèche utilise le logiciel Chloé (AIGA) et Excel.</a:t>
            </a:r>
            <a:endParaRPr lang="fr-FR" dirty="0">
              <a:latin typeface="Verdana" panose="020B0604030504040204" pitchFamily="34" charset="0"/>
              <a:ea typeface="Verdana" panose="020B0604030504040204" pitchFamily="34" charset="0"/>
              <a:cs typeface="Times New Roman" panose="02020603050405020304" pitchFamily="18" charset="0"/>
            </a:endParaRPr>
          </a:p>
        </p:txBody>
      </p:sp>
      <p:pic>
        <p:nvPicPr>
          <p:cNvPr id="2" name="Image 1"/>
          <p:cNvPicPr>
            <a:picLocks noChangeAspect="1"/>
          </p:cNvPicPr>
          <p:nvPr/>
        </p:nvPicPr>
        <p:blipFill rotWithShape="1">
          <a:blip r:embed="rId3"/>
          <a:srcRect l="27389" t="32738" r="28817" b="31905"/>
          <a:stretch/>
        </p:blipFill>
        <p:spPr>
          <a:xfrm>
            <a:off x="3448516" y="2954406"/>
            <a:ext cx="6689783" cy="3038021"/>
          </a:xfrm>
          <a:prstGeom prst="rect">
            <a:avLst/>
          </a:prstGeom>
        </p:spPr>
      </p:pic>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
        <p:nvSpPr>
          <p:cNvPr id="3" name="Rectangle 2"/>
          <p:cNvSpPr/>
          <p:nvPr/>
        </p:nvSpPr>
        <p:spPr>
          <a:xfrm>
            <a:off x="6223247" y="4509856"/>
            <a:ext cx="1074198" cy="1775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9587188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49</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1"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a:t>
            </a:r>
            <a:r>
              <a:rPr lang="fr-FR" sz="1800" u="sng" dirty="0" err="1" smtClean="0">
                <a:solidFill>
                  <a:srgbClr val="00B050"/>
                </a:solidFill>
              </a:rPr>
              <a:t>CRèche</a:t>
            </a:r>
            <a:endParaRPr lang="fr-FR" sz="1800" u="sng" dirty="0">
              <a:solidFill>
                <a:srgbClr val="00B050"/>
              </a:solidFill>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3" name="Rectangle 2"/>
          <p:cNvSpPr/>
          <p:nvPr/>
        </p:nvSpPr>
        <p:spPr>
          <a:xfrm>
            <a:off x="3048000" y="-1710868"/>
            <a:ext cx="6096000" cy="1477328"/>
          </a:xfrm>
          <a:prstGeom prst="rect">
            <a:avLst/>
          </a:prstGeom>
        </p:spPr>
        <p:txBody>
          <a:bodyPr>
            <a:spAutoFit/>
          </a:bodyPr>
          <a:lstStyle/>
          <a:p>
            <a:r>
              <a:rPr lang="fr-FR" b="1" dirty="0" smtClean="0">
                <a:latin typeface="Verdana" panose="020B0604030504040204" pitchFamily="34" charset="0"/>
                <a:ea typeface="Verdana" panose="020B0604030504040204" pitchFamily="34" charset="0"/>
                <a:cs typeface="Times New Roman" panose="02020603050405020304" pitchFamily="18" charset="0"/>
              </a:rPr>
              <a:t>Périmètre</a:t>
            </a:r>
            <a:r>
              <a:rPr lang="fr-FR" b="1" dirty="0">
                <a:latin typeface="Verdana" panose="020B0604030504040204" pitchFamily="34" charset="0"/>
                <a:ea typeface="Verdana" panose="020B0604030504040204" pitchFamily="34" charset="0"/>
                <a:cs typeface="Times New Roman" panose="02020603050405020304" pitchFamily="18" charset="0"/>
              </a:rPr>
              <a:t> : </a:t>
            </a:r>
            <a:r>
              <a:rPr lang="fr-FR" dirty="0">
                <a:latin typeface="Verdana" panose="020B0604030504040204" pitchFamily="34" charset="0"/>
                <a:ea typeface="Verdana" panose="020B0604030504040204" pitchFamily="34" charset="0"/>
                <a:cs typeface="Times New Roman" panose="02020603050405020304" pitchFamily="18" charset="0"/>
              </a:rPr>
              <a:t>activités liées aux inscriptions scolaires, aux activités périscolaires (les accueils du matin et du soir, TAP), à la restauration scolaire, aux activités extra-scolaires (C.L.S.H.) et à la tarification-facturation de ces activités.</a:t>
            </a:r>
            <a:endParaRPr lang="fr-FR" dirty="0"/>
          </a:p>
        </p:txBody>
      </p:sp>
      <p:sp>
        <p:nvSpPr>
          <p:cNvPr id="10" name="Rectangle 9"/>
          <p:cNvSpPr/>
          <p:nvPr/>
        </p:nvSpPr>
        <p:spPr>
          <a:xfrm>
            <a:off x="693098" y="953557"/>
            <a:ext cx="3710226" cy="369332"/>
          </a:xfrm>
          <a:prstGeom prst="rect">
            <a:avLst/>
          </a:prstGeom>
        </p:spPr>
        <p:txBody>
          <a:bodyPr wrap="square">
            <a:spAutoFit/>
          </a:bodyPr>
          <a:lstStyle/>
          <a:p>
            <a:pPr algn="just">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Objectifs juillet 2022 :</a:t>
            </a:r>
            <a:r>
              <a:rPr lang="fr-FR" u="sng" dirty="0" smtClean="0">
                <a:latin typeface="Verdana" panose="020B0604030504040204" pitchFamily="34" charset="0"/>
                <a:ea typeface="Verdana" panose="020B0604030504040204" pitchFamily="34" charset="0"/>
                <a:cs typeface="Times New Roman" panose="02020603050405020304" pitchFamily="18" charset="0"/>
              </a:rPr>
              <a:t> </a:t>
            </a:r>
          </a:p>
        </p:txBody>
      </p:sp>
      <p:sp>
        <p:nvSpPr>
          <p:cNvPr id="4" name="Rectangle 3"/>
          <p:cNvSpPr/>
          <p:nvPr/>
        </p:nvSpPr>
        <p:spPr>
          <a:xfrm>
            <a:off x="381935" y="1641449"/>
            <a:ext cx="10297901" cy="3477875"/>
          </a:xfrm>
          <a:prstGeom prst="rect">
            <a:avLst/>
          </a:prstGeom>
        </p:spPr>
        <p:txBody>
          <a:bodyPr wrap="square">
            <a:spAutoFit/>
          </a:bodyPr>
          <a:lstStyle/>
          <a:p>
            <a:pPr marL="342900" marR="36195" lvl="0" indent="-342900" algn="just">
              <a:spcBef>
                <a:spcPts val="600"/>
              </a:spcBef>
              <a:spcAft>
                <a:spcPts val="600"/>
              </a:spcAft>
              <a:buFont typeface="Calibri" panose="020F0502020204030204" pitchFamily="34" charset="0"/>
              <a:buChar char="-"/>
            </a:pP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Répondre aux questions posées </a:t>
            </a:r>
            <a:r>
              <a:rPr lang="fr-FR" dirty="0">
                <a:latin typeface="Verdana" panose="020B0604030504040204" pitchFamily="34" charset="0"/>
                <a:ea typeface="Calibri" panose="020F0502020204030204" pitchFamily="34" charset="0"/>
                <a:cs typeface="Times New Roman" panose="02020603050405020304" pitchFamily="18" charset="0"/>
              </a:rPr>
              <a:t>en matière de conformité </a:t>
            </a:r>
            <a:r>
              <a:rPr lang="fr-FR" dirty="0" smtClean="0">
                <a:latin typeface="Verdana" panose="020B0604030504040204" pitchFamily="34" charset="0"/>
                <a:ea typeface="Calibri" panose="020F0502020204030204" pitchFamily="34" charset="0"/>
                <a:cs typeface="Times New Roman" panose="02020603050405020304" pitchFamily="18" charset="0"/>
              </a:rPr>
              <a:t>RGPD,</a:t>
            </a:r>
            <a:endParaRPr lang="fr-FR" dirty="0">
              <a:latin typeface="Lucida Sans Unicode" panose="020B0602030504020204" pitchFamily="34" charset="0"/>
              <a:ea typeface="Calibri" panose="020F0502020204030204" pitchFamily="34" charset="0"/>
              <a:cs typeface="Times New Roman" panose="02020603050405020304" pitchFamily="18" charset="0"/>
            </a:endParaRPr>
          </a:p>
          <a:p>
            <a:pPr marL="342900" marR="36195" lvl="0" indent="-342900" algn="just">
              <a:spcBef>
                <a:spcPts val="600"/>
              </a:spcBef>
              <a:spcAft>
                <a:spcPts val="600"/>
              </a:spcAft>
              <a:buFont typeface="Calibri" panose="020F0502020204030204" pitchFamily="34" charset="0"/>
              <a:buChar char="-"/>
            </a:pP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Lister les différents traitements </a:t>
            </a:r>
            <a:r>
              <a:rPr lang="fr-FR" dirty="0">
                <a:latin typeface="Verdana" panose="020B0604030504040204" pitchFamily="34" charset="0"/>
                <a:ea typeface="Calibri" panose="020F0502020204030204" pitchFamily="34" charset="0"/>
                <a:cs typeface="Times New Roman" panose="02020603050405020304" pitchFamily="18" charset="0"/>
              </a:rPr>
              <a:t>inhérents au crèche (Finalité principale et sous finalités),</a:t>
            </a:r>
            <a:endParaRPr lang="fr-FR" dirty="0">
              <a:latin typeface="Lucida Sans Unicode" panose="020B0602030504020204" pitchFamily="34" charset="0"/>
              <a:ea typeface="Calibri" panose="020F0502020204030204" pitchFamily="34" charset="0"/>
              <a:cs typeface="Times New Roman" panose="02020603050405020304" pitchFamily="18" charset="0"/>
            </a:endParaRPr>
          </a:p>
          <a:p>
            <a:pPr marL="342900" marR="36195" lvl="0" indent="-342900" algn="just">
              <a:spcBef>
                <a:spcPts val="600"/>
              </a:spcBef>
              <a:spcAft>
                <a:spcPts val="600"/>
              </a:spcAft>
              <a:buFont typeface="Calibri" panose="020F0502020204030204" pitchFamily="34" charset="0"/>
              <a:buChar char="-"/>
            </a:pPr>
            <a:r>
              <a:rPr lang="fr-FR" dirty="0">
                <a:latin typeface="Verdana" panose="020B0604030504040204" pitchFamily="34" charset="0"/>
                <a:ea typeface="Calibri" panose="020F0502020204030204" pitchFamily="34" charset="0"/>
                <a:cs typeface="Times New Roman" panose="02020603050405020304" pitchFamily="18" charset="0"/>
              </a:rPr>
              <a:t>Proposer à la crèche des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documents à jour en matière de données personnelles </a:t>
            </a:r>
            <a:r>
              <a:rPr lang="fr-FR" dirty="0">
                <a:latin typeface="Verdana" panose="020B0604030504040204" pitchFamily="34" charset="0"/>
                <a:ea typeface="Calibri" panose="020F0502020204030204" pitchFamily="34" charset="0"/>
                <a:cs typeface="Times New Roman" panose="02020603050405020304" pitchFamily="18" charset="0"/>
              </a:rPr>
              <a:t>en créant une information à deux niveaux :</a:t>
            </a:r>
            <a:endParaRPr lang="fr-FR" dirty="0">
              <a:latin typeface="Lucida Sans Unicode" panose="020B0602030504020204" pitchFamily="34" charset="0"/>
              <a:ea typeface="Calibri" panose="020F0502020204030204" pitchFamily="34" charset="0"/>
              <a:cs typeface="Times New Roman" panose="02020603050405020304" pitchFamily="18" charset="0"/>
            </a:endParaRPr>
          </a:p>
          <a:p>
            <a:pPr marL="1271588" marR="36195" lvl="0" indent="-285750" algn="just">
              <a:spcBef>
                <a:spcPts val="600"/>
              </a:spcBef>
              <a:spcAft>
                <a:spcPts val="600"/>
              </a:spcAft>
              <a:buFont typeface="Wingdings" panose="05000000000000000000" pitchFamily="2" charset="2"/>
              <a:buChar char="Ø"/>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Une annexe complète RGPD associée au règlement de fonctionnement</a:t>
            </a:r>
            <a:r>
              <a:rPr lang="fr-FR" dirty="0">
                <a:latin typeface="Verdana" panose="020B0604030504040204" pitchFamily="34" charset="0"/>
                <a:ea typeface="Calibri" panose="020F0502020204030204" pitchFamily="34" charset="0"/>
                <a:cs typeface="Times New Roman" panose="02020603050405020304" pitchFamily="18" charset="0"/>
              </a:rPr>
              <a:t>. Cette annexe pourra être mise en ligne si les documents de crèche devenaient </a:t>
            </a:r>
            <a:r>
              <a:rPr lang="fr-FR" dirty="0" smtClean="0">
                <a:latin typeface="Verdana" panose="020B0604030504040204" pitchFamily="34" charset="0"/>
                <a:ea typeface="Calibri" panose="020F0502020204030204" pitchFamily="34" charset="0"/>
                <a:cs typeface="Times New Roman" panose="02020603050405020304" pitchFamily="18" charset="0"/>
              </a:rPr>
              <a:t>téléchargeables,</a:t>
            </a:r>
            <a:endParaRPr lang="fr-FR" dirty="0">
              <a:latin typeface="Lucida Sans Unicode" panose="020B0602030504020204" pitchFamily="34" charset="0"/>
              <a:ea typeface="Calibri" panose="020F0502020204030204" pitchFamily="34" charset="0"/>
              <a:cs typeface="Times New Roman" panose="02020603050405020304" pitchFamily="18" charset="0"/>
            </a:endParaRPr>
          </a:p>
          <a:p>
            <a:pPr marL="1271588" marR="36195" lvl="0" indent="-285750" algn="just" defTabSz="449263">
              <a:spcBef>
                <a:spcPts val="600"/>
              </a:spcBef>
              <a:spcAft>
                <a:spcPts val="600"/>
              </a:spcAft>
              <a:buFont typeface="Wingdings" panose="05000000000000000000" pitchFamily="2" charset="2"/>
              <a:buChar char="Ø"/>
            </a:pPr>
            <a:r>
              <a:rPr lang="fr-FR" dirty="0">
                <a:latin typeface="Verdana" panose="020B0604030504040204" pitchFamily="34" charset="0"/>
                <a:ea typeface="Calibri" panose="020F0502020204030204" pitchFamily="34" charset="0"/>
                <a:cs typeface="Times New Roman" panose="02020603050405020304" pitchFamily="18" charset="0"/>
              </a:rPr>
              <a:t>Intégration de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mentions légales RGPD </a:t>
            </a:r>
            <a:r>
              <a:rPr lang="fr-FR" dirty="0">
                <a:latin typeface="Verdana" panose="020B0604030504040204" pitchFamily="34" charset="0"/>
                <a:ea typeface="Calibri" panose="020F0502020204030204" pitchFamily="34" charset="0"/>
                <a:cs typeface="Times New Roman" panose="02020603050405020304" pitchFamily="18" charset="0"/>
              </a:rPr>
              <a:t>sur les documents nécessitant ces mentions (PAI, autorisations, </a:t>
            </a:r>
            <a:r>
              <a:rPr lang="fr-FR" dirty="0" smtClean="0">
                <a:latin typeface="Verdana" panose="020B0604030504040204" pitchFamily="34" charset="0"/>
                <a:ea typeface="Calibri" panose="020F0502020204030204" pitchFamily="34" charset="0"/>
                <a:cs typeface="Times New Roman" panose="02020603050405020304" pitchFamily="18" charset="0"/>
              </a:rPr>
              <a:t>…).</a:t>
            </a:r>
            <a:endParaRPr lang="fr-FR" dirty="0">
              <a:effectLst/>
              <a:latin typeface="Lucida Sans Unicode" panose="020B060203050402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885244" y="5743467"/>
            <a:ext cx="8149700" cy="369332"/>
          </a:xfrm>
          <a:prstGeom prst="rect">
            <a:avLst/>
          </a:prstGeom>
        </p:spPr>
        <p:txBody>
          <a:bodyPr wrap="square">
            <a:spAutoFit/>
          </a:bodyPr>
          <a:lstStyle/>
          <a:p>
            <a:pPr algn="just">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Afin d’être conforme pour la rentrée de septembre 2022</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p:txBody>
      </p:sp>
      <p:sp>
        <p:nvSpPr>
          <p:cNvPr id="13" name="Rectangle 12"/>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35963122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62144"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5</a:t>
            </a:fld>
            <a:endParaRPr lang="en-US" dirty="0"/>
          </a:p>
        </p:txBody>
      </p:sp>
      <p:sp>
        <p:nvSpPr>
          <p:cNvPr id="25" name="Espace réservé du contenu 2"/>
          <p:cNvSpPr txBox="1">
            <a:spLocks/>
          </p:cNvSpPr>
          <p:nvPr/>
        </p:nvSpPr>
        <p:spPr>
          <a:xfrm>
            <a:off x="93477" y="364156"/>
            <a:ext cx="7751312" cy="41894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buClr>
                <a:srgbClr val="D34817"/>
              </a:buClr>
              <a:buFont typeface="Wingdings" panose="05000000000000000000" pitchFamily="2" charset="2"/>
              <a:buChar char="Ø"/>
            </a:pP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La Communauté d’Agglomération Le Cotentin </a:t>
            </a:r>
            <a:r>
              <a:rPr lang="fr-FR"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sz="2000" b="1"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3969133" y="1693858"/>
            <a:ext cx="7831186" cy="1338828"/>
          </a:xfrm>
          <a:prstGeom prst="rect">
            <a:avLst/>
          </a:prstGeom>
        </p:spPr>
        <p:txBody>
          <a:bodyPr wrap="square">
            <a:spAutoFit/>
          </a:bodyPr>
          <a:lstStyle/>
          <a:p>
            <a:pPr algn="just">
              <a:lnSpc>
                <a:spcPct val="150000"/>
              </a:lnSpc>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La CA Le Cotentin est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née le 1er janvier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2017 de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la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fusion de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9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anciennes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communautés de communes</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et</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2 communes nouvelles</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(Cherbourg-en-Cotentin et La Hague).</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23"/>
          <p:cNvSpPr/>
          <p:nvPr/>
        </p:nvSpPr>
        <p:spPr>
          <a:xfrm>
            <a:off x="6098397" y="5903452"/>
            <a:ext cx="2743656"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defTabSz="457200"/>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Environ</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900 agents</a:t>
            </a:r>
            <a:endParaRPr lang="fr-FR"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3789119" y="3618626"/>
            <a:ext cx="797379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3</a:t>
            </a:r>
            <a:r>
              <a:rPr lang="fr-FR" baseline="30000" dirty="0">
                <a:solidFill>
                  <a:srgbClr val="002060"/>
                </a:solidFill>
                <a:latin typeface="Verdana" panose="020B0604030504040204" pitchFamily="34" charset="0"/>
                <a:ea typeface="Verdana" panose="020B0604030504040204" pitchFamily="34" charset="0"/>
                <a:cs typeface="Verdana" panose="020B0604030504040204" pitchFamily="34" charset="0"/>
              </a:rPr>
              <a:t>ème</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plus vaste collectivité de France :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129 communes membres</a:t>
            </a:r>
          </a:p>
        </p:txBody>
      </p:sp>
      <p:sp>
        <p:nvSpPr>
          <p:cNvPr id="6" name="Rectangle 5"/>
          <p:cNvSpPr/>
          <p:nvPr/>
        </p:nvSpPr>
        <p:spPr>
          <a:xfrm>
            <a:off x="3789119" y="4595882"/>
            <a:ext cx="684913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4</a:t>
            </a:r>
            <a:r>
              <a:rPr lang="fr-FR" baseline="30000" dirty="0">
                <a:solidFill>
                  <a:srgbClr val="002060"/>
                </a:solidFill>
                <a:latin typeface="Verdana" panose="020B0604030504040204" pitchFamily="34" charset="0"/>
                <a:ea typeface="Verdana" panose="020B0604030504040204" pitchFamily="34" charset="0"/>
                <a:cs typeface="Verdana" panose="020B0604030504040204" pitchFamily="34" charset="0"/>
              </a:rPr>
              <a:t>ème</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agglomération de Normandie :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185 000 habitants</a:t>
            </a:r>
          </a:p>
        </p:txBody>
      </p:sp>
      <p:pic>
        <p:nvPicPr>
          <p:cNvPr id="10" name="Image 9"/>
          <p:cNvPicPr>
            <a:picLocks noChangeAspect="1"/>
          </p:cNvPicPr>
          <p:nvPr/>
        </p:nvPicPr>
        <p:blipFill rotWithShape="1">
          <a:blip r:embed="rId3">
            <a:extLst>
              <a:ext uri="{28A0092B-C50C-407E-A947-70E740481C1C}">
                <a14:useLocalDpi xmlns:a14="http://schemas.microsoft.com/office/drawing/2010/main" val="0"/>
              </a:ext>
            </a:extLst>
          </a:blip>
          <a:srcRect t="10939" r="34415"/>
          <a:stretch/>
        </p:blipFill>
        <p:spPr>
          <a:xfrm>
            <a:off x="175907" y="1296537"/>
            <a:ext cx="3375161" cy="2953970"/>
          </a:xfrm>
          <a:prstGeom prst="rect">
            <a:avLst/>
          </a:prstGeom>
        </p:spPr>
      </p:pic>
      <p:sp>
        <p:nvSpPr>
          <p:cNvPr id="20" name="Rectangle 19"/>
          <p:cNvSpPr/>
          <p:nvPr/>
        </p:nvSpPr>
        <p:spPr>
          <a:xfrm>
            <a:off x="10410550" y="34758"/>
            <a:ext cx="1735475" cy="338554"/>
          </a:xfrm>
          <a:prstGeom prst="rect">
            <a:avLst/>
          </a:prstGeom>
        </p:spPr>
        <p:txBody>
          <a:bodyPr wrap="none">
            <a:spAutoFit/>
          </a:bodyPr>
          <a:lstStyle/>
          <a:p>
            <a:r>
              <a:rPr lang="fr-FR" sz="1600" dirty="0"/>
              <a:t>INTRODUCTION</a:t>
            </a:r>
          </a:p>
        </p:txBody>
      </p:sp>
      <p:pic>
        <p:nvPicPr>
          <p:cNvPr id="11" name="Image 10"/>
          <p:cNvPicPr>
            <a:picLocks noChangeAspect="1"/>
          </p:cNvPicPr>
          <p:nvPr/>
        </p:nvPicPr>
        <p:blipFill rotWithShape="1">
          <a:blip r:embed="rId3">
            <a:extLst>
              <a:ext uri="{28A0092B-C50C-407E-A947-70E740481C1C}">
                <a14:useLocalDpi xmlns:a14="http://schemas.microsoft.com/office/drawing/2010/main" val="0"/>
              </a:ext>
            </a:extLst>
          </a:blip>
          <a:srcRect l="68281" t="15337" r="4887" b="54535"/>
          <a:stretch/>
        </p:blipFill>
        <p:spPr>
          <a:xfrm>
            <a:off x="656948" y="4642821"/>
            <a:ext cx="2698812" cy="1953087"/>
          </a:xfrm>
          <a:prstGeom prst="rect">
            <a:avLst/>
          </a:prstGeom>
        </p:spPr>
      </p:pic>
      <p:sp>
        <p:nvSpPr>
          <p:cNvPr id="21"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28873175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50</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2" name="Rectangle 11"/>
          <p:cNvSpPr/>
          <p:nvPr/>
        </p:nvSpPr>
        <p:spPr>
          <a:xfrm>
            <a:off x="512071" y="866277"/>
            <a:ext cx="11296650" cy="4247317"/>
          </a:xfrm>
          <a:prstGeom prst="rect">
            <a:avLst/>
          </a:prstGeom>
        </p:spPr>
        <p:txBody>
          <a:bodyPr wrap="square">
            <a:spAutoFit/>
          </a:bodyPr>
          <a:lstStyle/>
          <a:p>
            <a:pPr>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Acteurs concernés</a:t>
            </a:r>
            <a:r>
              <a:rPr lang="fr-FR" b="1" u="sng" dirty="0">
                <a:latin typeface="Verdana" panose="020B0604030504040204" pitchFamily="34" charset="0"/>
                <a:ea typeface="Verdana" panose="020B0604030504040204" pitchFamily="34" charset="0"/>
                <a:cs typeface="Times New Roman" panose="02020603050405020304" pitchFamily="18" charset="0"/>
              </a:rPr>
              <a:t> : </a:t>
            </a:r>
            <a:endParaRPr lang="fr-FR" b="1" u="sng" dirty="0" smtClean="0">
              <a:latin typeface="Verdana" panose="020B0604030504040204" pitchFamily="34" charset="0"/>
              <a:ea typeface="Verdana" panose="020B060403050404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L’enfant,</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Les parents ou responsables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légaux,</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La directrice de la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crèche, </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Les agents de la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crèche,</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Le médecin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référent,</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Le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psychologue,</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la personne habilitée à venir chercher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l’enfant,</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L’éducatrice de jeunes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enfants,</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Le service Ressources Humaines de la Communauté d’Agglomération Le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Cotentin.</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0"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a:t>
            </a:r>
            <a:r>
              <a:rPr lang="fr-FR" sz="1800" u="sng" dirty="0" err="1" smtClean="0">
                <a:solidFill>
                  <a:srgbClr val="00B050"/>
                </a:solidFill>
              </a:rPr>
              <a:t>CRèche</a:t>
            </a:r>
            <a:endParaRPr lang="fr-FR" sz="1800" u="sng" dirty="0">
              <a:solidFill>
                <a:srgbClr val="00B050"/>
              </a:solidFill>
            </a:endParaRPr>
          </a:p>
        </p:txBody>
      </p:sp>
      <p:sp>
        <p:nvSpPr>
          <p:cNvPr id="13" name="Rectangle 12"/>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381790255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51</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1" name="Rectangle 10"/>
          <p:cNvSpPr/>
          <p:nvPr/>
        </p:nvSpPr>
        <p:spPr>
          <a:xfrm>
            <a:off x="297288" y="4673776"/>
            <a:ext cx="11279962" cy="1708160"/>
          </a:xfrm>
          <a:prstGeom prst="rect">
            <a:avLst/>
          </a:prstGeom>
        </p:spPr>
        <p:txBody>
          <a:bodyPr wrap="square">
            <a:spAutoFit/>
          </a:bodyPr>
          <a:lstStyle/>
          <a:p>
            <a:pPr algn="just">
              <a:spcAft>
                <a:spcPts val="600"/>
              </a:spcAft>
            </a:pPr>
            <a:r>
              <a:rPr lang="fr-FR" b="1" u="sng" dirty="0">
                <a:latin typeface="Verdana" panose="020B0604030504040204" pitchFamily="34" charset="0"/>
                <a:ea typeface="Verdana" panose="020B0604030504040204" pitchFamily="34" charset="0"/>
                <a:cs typeface="Times New Roman" panose="02020603050405020304" pitchFamily="18" charset="0"/>
              </a:rPr>
              <a:t>Contraintes &amp; limites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FontTx/>
              <a:buChar char="-"/>
            </a:pP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Pas de marché à passer </a:t>
            </a:r>
            <a:r>
              <a:rPr lang="fr-FR" dirty="0" smtClean="0">
                <a:latin typeface="Verdana" panose="020B0604030504040204" pitchFamily="34" charset="0"/>
                <a:ea typeface="Verdana" panose="020B0604030504040204" pitchFamily="34" charset="0"/>
                <a:cs typeface="Times New Roman" panose="02020603050405020304" pitchFamily="18" charset="0"/>
              </a:rPr>
              <a:t>car logiciel existant, mais acquisition d’un nouveau logiciel en 2024 ou 2025,</a:t>
            </a:r>
            <a:endParaRPr lang="fr-FR" dirty="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FontTx/>
              <a:buChar char="-"/>
            </a:pP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Un seul interlocuteur</a:t>
            </a:r>
            <a:r>
              <a:rPr lang="fr-FR" dirty="0" smtClean="0">
                <a:latin typeface="Verdana" panose="020B0604030504040204" pitchFamily="34" charset="0"/>
                <a:ea typeface="Verdana" panose="020B0604030504040204" pitchFamily="34" charset="0"/>
                <a:cs typeface="Times New Roman" panose="02020603050405020304" pitchFamily="18" charset="0"/>
              </a:rPr>
              <a:t>, la directrice de crèche ,</a:t>
            </a:r>
          </a:p>
          <a:p>
            <a:pPr marL="285750" indent="-285750" algn="just">
              <a:spcAft>
                <a:spcPts val="600"/>
              </a:spcAft>
              <a:buFontTx/>
              <a:buChar char="-"/>
            </a:pP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Coresponsabilité</a:t>
            </a:r>
            <a:r>
              <a:rPr lang="fr-FR" dirty="0" smtClean="0">
                <a:latin typeface="Verdana" panose="020B0604030504040204" pitchFamily="34" charset="0"/>
                <a:ea typeface="Verdana" panose="020B0604030504040204" pitchFamily="34" charset="0"/>
                <a:cs typeface="Times New Roman" panose="02020603050405020304" pitchFamily="18" charset="0"/>
              </a:rPr>
              <a:t> de traitement car différenciation données crèche et données agents.</a:t>
            </a:r>
          </a:p>
        </p:txBody>
      </p:sp>
      <p:sp>
        <p:nvSpPr>
          <p:cNvPr id="10"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a:t>
            </a:r>
            <a:r>
              <a:rPr lang="fr-FR" sz="1800" u="sng" dirty="0" err="1" smtClean="0">
                <a:solidFill>
                  <a:srgbClr val="00B050"/>
                </a:solidFill>
              </a:rPr>
              <a:t>CRèche</a:t>
            </a:r>
            <a:endParaRPr lang="fr-FR" sz="1800" u="sng" dirty="0">
              <a:solidFill>
                <a:srgbClr val="00B050"/>
              </a:solidFill>
            </a:endParaRPr>
          </a:p>
        </p:txBody>
      </p:sp>
      <p:sp>
        <p:nvSpPr>
          <p:cNvPr id="13" name="Rectangle 12"/>
          <p:cNvSpPr/>
          <p:nvPr/>
        </p:nvSpPr>
        <p:spPr>
          <a:xfrm>
            <a:off x="345907" y="705672"/>
            <a:ext cx="4233093" cy="369332"/>
          </a:xfrm>
          <a:prstGeom prst="rect">
            <a:avLst/>
          </a:prstGeom>
        </p:spPr>
        <p:txBody>
          <a:bodyPr wrap="square">
            <a:spAutoFit/>
          </a:bodyPr>
          <a:lstStyle/>
          <a:p>
            <a:r>
              <a:rPr lang="fr-FR" b="1" u="sng" dirty="0">
                <a:latin typeface="Verdana" panose="020B0604030504040204" pitchFamily="34" charset="0"/>
                <a:ea typeface="Verdana" panose="020B0604030504040204" pitchFamily="34" charset="0"/>
                <a:cs typeface="Times New Roman" panose="02020603050405020304" pitchFamily="18" charset="0"/>
              </a:rPr>
              <a:t>Périmètre : </a:t>
            </a:r>
            <a:endParaRPr lang="fr-FR" b="1" u="sng" dirty="0" smtClean="0">
              <a:latin typeface="Verdana" panose="020B0604030504040204" pitchFamily="34" charset="0"/>
              <a:ea typeface="Verdana" panose="020B0604030504040204" pitchFamily="34" charset="0"/>
              <a:cs typeface="Times New Roman" panose="02020603050405020304" pitchFamily="18" charset="0"/>
            </a:endParaRPr>
          </a:p>
        </p:txBody>
      </p:sp>
      <p:sp>
        <p:nvSpPr>
          <p:cNvPr id="3" name="Rectangle 2"/>
          <p:cNvSpPr/>
          <p:nvPr/>
        </p:nvSpPr>
        <p:spPr>
          <a:xfrm>
            <a:off x="642920" y="1075004"/>
            <a:ext cx="10934330" cy="3231654"/>
          </a:xfrm>
          <a:prstGeom prst="rect">
            <a:avLst/>
          </a:prstGeom>
        </p:spPr>
        <p:txBody>
          <a:bodyPr wrap="square">
            <a:spAutoFit/>
          </a:bodyPr>
          <a:lstStyle/>
          <a:p>
            <a:pPr algn="just">
              <a:spcBef>
                <a:spcPts val="600"/>
              </a:spcBef>
              <a:spcAft>
                <a:spcPts val="600"/>
              </a:spcAft>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Gestion des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préinscriptions enfants en occasionnel ou en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régulier, </a:t>
            </a:r>
          </a:p>
          <a:p>
            <a:pPr algn="just">
              <a:spcBef>
                <a:spcPts val="600"/>
              </a:spcBef>
              <a:spcAft>
                <a:spcPts val="600"/>
              </a:spcAft>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Gestion des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différents courriers et attestations, plannings, protocoles, transmissions et habilitations, </a:t>
            </a:r>
            <a:endPar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algn="just">
              <a:spcBef>
                <a:spcPts val="600"/>
              </a:spcBef>
              <a:spcAft>
                <a:spcPts val="600"/>
              </a:spcAft>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Gestion du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cahier de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sécurité,</a:t>
            </a:r>
          </a:p>
          <a:p>
            <a:pPr algn="just">
              <a:spcBef>
                <a:spcPts val="600"/>
              </a:spcBef>
              <a:spcAft>
                <a:spcPts val="600"/>
              </a:spcAft>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 Gestion des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inscriptions enfants définitives en occasionnel ou en </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régulier,</a:t>
            </a:r>
          </a:p>
          <a:p>
            <a:pPr algn="just">
              <a:spcBef>
                <a:spcPts val="600"/>
              </a:spcBef>
              <a:spcAft>
                <a:spcPts val="600"/>
              </a:spcAft>
            </a:pPr>
            <a:r>
              <a:rPr lang="fr-FR" kern="0" dirty="0" smtClean="0">
                <a:solidFill>
                  <a:srgbClr val="002060"/>
                </a:solidFill>
                <a:latin typeface="Verdana" panose="020B0604030504040204" pitchFamily="34" charset="0"/>
                <a:ea typeface="Calibri" panose="020F0502020204030204" pitchFamily="34" charset="0"/>
              </a:rPr>
              <a:t>- Gestion </a:t>
            </a:r>
            <a:r>
              <a:rPr lang="fr-FR" kern="0" dirty="0">
                <a:solidFill>
                  <a:srgbClr val="002060"/>
                </a:solidFill>
                <a:latin typeface="Verdana" panose="020B0604030504040204" pitchFamily="34" charset="0"/>
                <a:ea typeface="Calibri" panose="020F0502020204030204" pitchFamily="34" charset="0"/>
              </a:rPr>
              <a:t>des différentes autorisations (Droit à l’image, sorties</a:t>
            </a:r>
            <a:r>
              <a:rPr lang="fr-FR" kern="0" dirty="0" smtClean="0">
                <a:solidFill>
                  <a:srgbClr val="002060"/>
                </a:solidFill>
                <a:latin typeface="Verdana" panose="020B0604030504040204" pitchFamily="34" charset="0"/>
                <a:ea typeface="Calibri" panose="020F0502020204030204" pitchFamily="34" charset="0"/>
              </a:rPr>
              <a:t>),</a:t>
            </a:r>
          </a:p>
          <a:p>
            <a:pPr algn="just">
              <a:spcBef>
                <a:spcPts val="600"/>
              </a:spcBef>
              <a:spcAft>
                <a:spcPts val="600"/>
              </a:spcAft>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Gestion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des différentes collectes de données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médicales,</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algn="just">
              <a:spcBef>
                <a:spcPts val="600"/>
              </a:spcBef>
              <a:spcAft>
                <a:spcPts val="600"/>
              </a:spcAft>
            </a:pP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Facturation.</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endParaRPr lang="fr-FR" dirty="0">
              <a:solidFill>
                <a:srgbClr val="002060"/>
              </a:solidFill>
            </a:endParaRPr>
          </a:p>
        </p:txBody>
      </p:sp>
      <p:sp>
        <p:nvSpPr>
          <p:cNvPr id="16" name="Rectangle 15"/>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2146947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52</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1" name="Rectangle 10"/>
          <p:cNvSpPr/>
          <p:nvPr/>
        </p:nvSpPr>
        <p:spPr>
          <a:xfrm>
            <a:off x="297288" y="959476"/>
            <a:ext cx="11013840" cy="1661993"/>
          </a:xfrm>
          <a:prstGeom prst="rect">
            <a:avLst/>
          </a:prstGeom>
        </p:spPr>
        <p:txBody>
          <a:bodyPr wrap="square">
            <a:spAutoFit/>
          </a:bodyPr>
          <a:lstStyle/>
          <a:p>
            <a:pPr algn="just">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Organisation de travail</a:t>
            </a:r>
            <a:r>
              <a:rPr lang="fr-FR" b="1" u="sng" dirty="0">
                <a:latin typeface="Verdana" panose="020B0604030504040204" pitchFamily="34" charset="0"/>
                <a:ea typeface="Verdana" panose="020B0604030504040204" pitchFamily="34" charset="0"/>
                <a:cs typeface="Times New Roman" panose="02020603050405020304" pitchFamily="18" charset="0"/>
              </a:rPr>
              <a:t>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Bef>
                <a:spcPts val="600"/>
              </a:spcBef>
              <a:spcAft>
                <a:spcPts val="600"/>
              </a:spcAft>
              <a:buFontTx/>
              <a:buChar char="-"/>
            </a:pP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Collecte de l’ensemble des documents inhérents à la </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crèche et analyse de ces documents,</a:t>
            </a:r>
            <a:endPar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Plusieurs réunions et entretiens téléphoniques,</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Questions / réponses sur l’utilisation ou pas de certains documents en crèche.</a:t>
            </a:r>
          </a:p>
        </p:txBody>
      </p:sp>
      <p:sp>
        <p:nvSpPr>
          <p:cNvPr id="10"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a:t>
            </a:r>
            <a:r>
              <a:rPr lang="fr-FR" sz="1800" u="sng" dirty="0" err="1" smtClean="0">
                <a:solidFill>
                  <a:srgbClr val="00B050"/>
                </a:solidFill>
              </a:rPr>
              <a:t>CRèche</a:t>
            </a:r>
            <a:endParaRPr lang="fr-FR" sz="1800" u="sng" dirty="0">
              <a:solidFill>
                <a:srgbClr val="00B050"/>
              </a:solidFill>
            </a:endParaRPr>
          </a:p>
        </p:txBody>
      </p:sp>
      <p:sp>
        <p:nvSpPr>
          <p:cNvPr id="14" name="Rectangle 13"/>
          <p:cNvSpPr/>
          <p:nvPr/>
        </p:nvSpPr>
        <p:spPr>
          <a:xfrm>
            <a:off x="297287" y="3122044"/>
            <a:ext cx="5792795" cy="800219"/>
          </a:xfrm>
          <a:prstGeom prst="rect">
            <a:avLst/>
          </a:prstGeom>
        </p:spPr>
        <p:txBody>
          <a:bodyPr wrap="square">
            <a:spAutoFit/>
          </a:bodyPr>
          <a:lstStyle/>
          <a:p>
            <a:pPr algn="just">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Problématique rencontrée</a:t>
            </a:r>
            <a:r>
              <a:rPr lang="fr-FR" b="1" u="sng" dirty="0">
                <a:latin typeface="Verdana" panose="020B0604030504040204" pitchFamily="34" charset="0"/>
                <a:ea typeface="Verdana" panose="020B0604030504040204" pitchFamily="34" charset="0"/>
                <a:cs typeface="Times New Roman" panose="02020603050405020304" pitchFamily="18" charset="0"/>
              </a:rPr>
              <a:t>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Travail conséquent (plusieurs semaines).</a:t>
            </a:r>
          </a:p>
        </p:txBody>
      </p:sp>
      <p:sp>
        <p:nvSpPr>
          <p:cNvPr id="2" name="Rectangle 1"/>
          <p:cNvSpPr/>
          <p:nvPr/>
        </p:nvSpPr>
        <p:spPr>
          <a:xfrm>
            <a:off x="297287" y="5201618"/>
            <a:ext cx="8118743" cy="1231106"/>
          </a:xfrm>
          <a:prstGeom prst="rect">
            <a:avLst/>
          </a:prstGeom>
        </p:spPr>
        <p:txBody>
          <a:bodyPr wrap="square">
            <a:spAutoFit/>
          </a:bodyPr>
          <a:lstStyle/>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Travail en binôme directrice / DPO,</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Confiance l’une en l’autre,</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Utilisation </a:t>
            </a:r>
            <a:r>
              <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rPr>
              <a:t>en binôme du document de travail précédemment </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cité.</a:t>
            </a:r>
            <a:endParaRPr lang="fr-FR" dirty="0">
              <a:solidFill>
                <a:srgbClr val="002060"/>
              </a:solidFill>
              <a:latin typeface="Verdana" panose="020B0604030504040204" pitchFamily="34" charset="0"/>
              <a:ea typeface="Verdana" panose="020B0604030504040204" pitchFamily="34" charset="0"/>
              <a:cs typeface="Times New Roman" panose="02020603050405020304" pitchFamily="18" charset="0"/>
            </a:endParaRPr>
          </a:p>
        </p:txBody>
      </p:sp>
      <p:sp>
        <p:nvSpPr>
          <p:cNvPr id="12" name="Rectangle 11"/>
          <p:cNvSpPr/>
          <p:nvPr/>
        </p:nvSpPr>
        <p:spPr>
          <a:xfrm>
            <a:off x="297287" y="4776342"/>
            <a:ext cx="3283271" cy="369332"/>
          </a:xfrm>
          <a:prstGeom prst="rect">
            <a:avLst/>
          </a:prstGeom>
        </p:spPr>
        <p:txBody>
          <a:bodyPr wrap="none">
            <a:spAutoFit/>
          </a:bodyPr>
          <a:lstStyle/>
          <a:p>
            <a:pPr algn="just">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Avantages rencontrés</a:t>
            </a:r>
            <a:r>
              <a:rPr lang="fr-FR" b="1" u="sng" dirty="0">
                <a:latin typeface="Verdana" panose="020B0604030504040204" pitchFamily="34" charset="0"/>
                <a:ea typeface="Verdana" panose="020B0604030504040204" pitchFamily="34" charset="0"/>
                <a:cs typeface="Times New Roman" panose="02020603050405020304" pitchFamily="18" charset="0"/>
              </a:rPr>
              <a:t> :</a:t>
            </a:r>
            <a:r>
              <a:rPr lang="fr-FR" u="sng" dirty="0">
                <a:latin typeface="Verdana" panose="020B0604030504040204" pitchFamily="34" charset="0"/>
                <a:ea typeface="Verdana" panose="020B0604030504040204" pitchFamily="34" charset="0"/>
                <a:cs typeface="Times New Roman" panose="02020603050405020304" pitchFamily="18" charset="0"/>
              </a:rPr>
              <a:t> </a:t>
            </a:r>
          </a:p>
        </p:txBody>
      </p:sp>
      <p:sp>
        <p:nvSpPr>
          <p:cNvPr id="17" name="Rectangle 16"/>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58618585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53</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 – déroulé de mise en conformité</a:t>
            </a:r>
            <a:endParaRPr lang="fr-FR" sz="1800" u="sng" dirty="0">
              <a:solidFill>
                <a:srgbClr val="00B050"/>
              </a:solidFill>
            </a:endParaRPr>
          </a:p>
        </p:txBody>
      </p:sp>
      <p:sp>
        <p:nvSpPr>
          <p:cNvPr id="16" name="Rectangle 15"/>
          <p:cNvSpPr/>
          <p:nvPr/>
        </p:nvSpPr>
        <p:spPr>
          <a:xfrm>
            <a:off x="474791" y="829978"/>
            <a:ext cx="5659680"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Collecte des différents documents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565074" y="1365863"/>
            <a:ext cx="10864926" cy="1508105"/>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Un pré tri est fait par la DPO,</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Il doit permettre de regrouper les documents par thème, ce qui permettra peut-être d’envisager les finalités et sous-finalités,</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Premier retour fait à la directrice de crèche pour validation.</a:t>
            </a:r>
            <a:endParaRPr lang="fr-FR" dirty="0">
              <a:latin typeface="Verdana" panose="020B0604030504040204" pitchFamily="34" charset="0"/>
              <a:ea typeface="Verdana" panose="020B0604030504040204" pitchFamily="34" charset="0"/>
              <a:cs typeface="Times New Roman" panose="02020603050405020304" pitchFamily="18" charset="0"/>
            </a:endParaRPr>
          </a:p>
        </p:txBody>
      </p:sp>
      <p:sp>
        <p:nvSpPr>
          <p:cNvPr id="18" name="Rectangle 17"/>
          <p:cNvSpPr/>
          <p:nvPr/>
        </p:nvSpPr>
        <p:spPr>
          <a:xfrm rot="19857337">
            <a:off x="1289123" y="4142488"/>
            <a:ext cx="2568520" cy="707886"/>
          </a:xfrm>
          <a:prstGeom prst="rect">
            <a:avLst/>
          </a:prstGeom>
          <a:noFill/>
        </p:spPr>
        <p:txBody>
          <a:bodyPr wrap="square" lIns="91440" tIns="45720" rIns="91440" bIns="45720">
            <a:spAutoFit/>
          </a:bodyPr>
          <a:lstStyle/>
          <a:p>
            <a:pPr algn="ctr"/>
            <a:r>
              <a:rPr lang="fr-FR" sz="2000" b="1" cap="none" spc="0" dirty="0" smtClean="0">
                <a:ln w="3175">
                  <a:solidFill>
                    <a:schemeClr val="tx1"/>
                  </a:solidFill>
                  <a:prstDash val="solid"/>
                </a:ln>
                <a:solidFill>
                  <a:srgbClr val="C00000"/>
                </a:solidFill>
                <a:effectLst/>
              </a:rPr>
              <a:t>Les sous-finalités sont définies</a:t>
            </a:r>
            <a:endParaRPr lang="fr-FR" sz="2000" b="1" cap="none" spc="0" dirty="0">
              <a:ln w="3175">
                <a:solidFill>
                  <a:schemeClr val="tx1"/>
                </a:solidFill>
                <a:prstDash val="solid"/>
              </a:ln>
              <a:solidFill>
                <a:srgbClr val="C00000"/>
              </a:solidFill>
              <a:effectLst/>
            </a:endParaRPr>
          </a:p>
        </p:txBody>
      </p:sp>
      <p:graphicFrame>
        <p:nvGraphicFramePr>
          <p:cNvPr id="4" name="Tableau 3"/>
          <p:cNvGraphicFramePr>
            <a:graphicFrameLocks noGrp="1"/>
          </p:cNvGraphicFramePr>
          <p:nvPr>
            <p:extLst>
              <p:ext uri="{D42A27DB-BD31-4B8C-83A1-F6EECF244321}">
                <p14:modId xmlns:p14="http://schemas.microsoft.com/office/powerpoint/2010/main" val="950150963"/>
              </p:ext>
            </p:extLst>
          </p:nvPr>
        </p:nvGraphicFramePr>
        <p:xfrm>
          <a:off x="4229773" y="2907605"/>
          <a:ext cx="6661921" cy="3586336"/>
        </p:xfrm>
        <a:graphic>
          <a:graphicData uri="http://schemas.openxmlformats.org/drawingml/2006/table">
            <a:tbl>
              <a:tblPr/>
              <a:tblGrid>
                <a:gridCol w="6661921"/>
              </a:tblGrid>
              <a:tr h="314869">
                <a:tc>
                  <a:txBody>
                    <a:bodyPr/>
                    <a:lstStyle/>
                    <a:p>
                      <a:pPr algn="just">
                        <a:lnSpc>
                          <a:spcPct val="107000"/>
                        </a:lnSpc>
                        <a:spcBef>
                          <a:spcPts val="600"/>
                        </a:spcBef>
                        <a:spcAft>
                          <a:spcPts val="600"/>
                        </a:spcAft>
                      </a:pPr>
                      <a:r>
                        <a:rPr lang="fr-FR"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Gestion des différentes habilitations des agents de la crèche (PAI, soins)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10">
                <a:tc>
                  <a:txBody>
                    <a:bodyPr/>
                    <a:lstStyle/>
                    <a:p>
                      <a:pPr algn="just">
                        <a:lnSpc>
                          <a:spcPct val="107000"/>
                        </a:lnSpc>
                        <a:spcBef>
                          <a:spcPts val="600"/>
                        </a:spcBef>
                        <a:spcAft>
                          <a:spcPts val="600"/>
                        </a:spcAft>
                      </a:pPr>
                      <a:r>
                        <a:rPr lang="fr-FR" sz="1100" dirty="0">
                          <a:effectLst/>
                          <a:latin typeface="Verdana" panose="020B0604030504040204" pitchFamily="34" charset="0"/>
                          <a:ea typeface="Verdana" panose="020B0604030504040204" pitchFamily="34" charset="0"/>
                          <a:cs typeface="Verdana" panose="020B0604030504040204" pitchFamily="34" charset="0"/>
                        </a:rPr>
                        <a:t>Gestion des modes de préinscription et d’inscription pour les accueils occasionnel ou régulier avec un dossier famille et un dossier enfant.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10">
                <a:tc>
                  <a:txBody>
                    <a:bodyPr/>
                    <a:lstStyle/>
                    <a:p>
                      <a:pPr algn="just">
                        <a:lnSpc>
                          <a:spcPct val="107000"/>
                        </a:lnSpc>
                        <a:spcBef>
                          <a:spcPts val="600"/>
                        </a:spcBef>
                        <a:spcAft>
                          <a:spcPts val="600"/>
                        </a:spcAft>
                      </a:pPr>
                      <a:r>
                        <a:rPr lang="fr-FR"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Gestion des plannings (papier pour le personnel, et informatique et papier pour les enfants)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10">
                <a:tc>
                  <a:txBody>
                    <a:bodyPr/>
                    <a:lstStyle/>
                    <a:p>
                      <a:pPr algn="just">
                        <a:lnSpc>
                          <a:spcPct val="107000"/>
                        </a:lnSpc>
                        <a:spcBef>
                          <a:spcPts val="600"/>
                        </a:spcBef>
                        <a:spcAft>
                          <a:spcPts val="600"/>
                        </a:spcAft>
                      </a:pPr>
                      <a:r>
                        <a:rPr lang="fr-FR" sz="1100" dirty="0">
                          <a:effectLst/>
                          <a:latin typeface="Verdana" panose="020B0604030504040204" pitchFamily="34" charset="0"/>
                          <a:ea typeface="Verdana" panose="020B0604030504040204" pitchFamily="34" charset="0"/>
                          <a:cs typeface="Verdana" panose="020B0604030504040204" pitchFamily="34" charset="0"/>
                        </a:rPr>
                        <a:t>Gestion des fiches sanitaires et des données médicales enfants de façon à veiller à la sécurité et prendre soin de la santé des enfants mineurs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69">
                <a:tc>
                  <a:txBody>
                    <a:bodyPr/>
                    <a:lstStyle/>
                    <a:p>
                      <a:pPr algn="just">
                        <a:lnSpc>
                          <a:spcPct val="107000"/>
                        </a:lnSpc>
                        <a:spcBef>
                          <a:spcPts val="600"/>
                        </a:spcBef>
                        <a:spcAft>
                          <a:spcPts val="600"/>
                        </a:spcAft>
                      </a:pPr>
                      <a:r>
                        <a:rPr lang="fr-FR"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Gestion des absences et des radiations enfants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10">
                <a:tc>
                  <a:txBody>
                    <a:bodyPr/>
                    <a:lstStyle/>
                    <a:p>
                      <a:pPr algn="just">
                        <a:lnSpc>
                          <a:spcPct val="107000"/>
                        </a:lnSpc>
                        <a:spcBef>
                          <a:spcPts val="600"/>
                        </a:spcBef>
                        <a:spcAft>
                          <a:spcPts val="600"/>
                        </a:spcAft>
                      </a:pPr>
                      <a:r>
                        <a:rPr lang="fr-FR" sz="1100" dirty="0">
                          <a:effectLst/>
                          <a:latin typeface="Verdana" panose="020B0604030504040204" pitchFamily="34" charset="0"/>
                          <a:ea typeface="Verdana" panose="020B0604030504040204" pitchFamily="34" charset="0"/>
                          <a:cs typeface="Verdana" panose="020B0604030504040204" pitchFamily="34" charset="0"/>
                        </a:rPr>
                        <a:t>Gestion des différentes autorisations (droit à l’image, sorties, photos enfants) dans un cadre collectif (Parents, agents, accompagnants)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10">
                <a:tc>
                  <a:txBody>
                    <a:bodyPr/>
                    <a:lstStyle/>
                    <a:p>
                      <a:pPr algn="just">
                        <a:lnSpc>
                          <a:spcPct val="107000"/>
                        </a:lnSpc>
                        <a:spcBef>
                          <a:spcPts val="600"/>
                        </a:spcBef>
                        <a:spcAft>
                          <a:spcPts val="600"/>
                        </a:spcAft>
                      </a:pPr>
                      <a:r>
                        <a:rPr lang="fr-FR"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Gestion des différents protocoles (administration d’un traitement, incident-accident, délivrance de soins)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69">
                <a:tc>
                  <a:txBody>
                    <a:bodyPr/>
                    <a:lstStyle/>
                    <a:p>
                      <a:pPr algn="just">
                        <a:lnSpc>
                          <a:spcPct val="107000"/>
                        </a:lnSpc>
                        <a:spcBef>
                          <a:spcPts val="600"/>
                        </a:spcBef>
                        <a:spcAft>
                          <a:spcPts val="600"/>
                        </a:spcAft>
                      </a:pPr>
                      <a:r>
                        <a:rPr lang="fr-FR" sz="1100" dirty="0">
                          <a:effectLst/>
                          <a:latin typeface="Verdana" panose="020B0604030504040204" pitchFamily="34" charset="0"/>
                          <a:ea typeface="Verdana" panose="020B0604030504040204" pitchFamily="34" charset="0"/>
                          <a:cs typeface="Verdana" panose="020B0604030504040204" pitchFamily="34" charset="0"/>
                        </a:rPr>
                        <a:t>Gestion des différents courriers et attestations adressés aux parents et aux agents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810">
                <a:tc>
                  <a:txBody>
                    <a:bodyPr/>
                    <a:lstStyle/>
                    <a:p>
                      <a:pPr algn="just">
                        <a:lnSpc>
                          <a:spcPct val="107000"/>
                        </a:lnSpc>
                        <a:spcBef>
                          <a:spcPts val="600"/>
                        </a:spcBef>
                        <a:spcAft>
                          <a:spcPts val="600"/>
                        </a:spcAft>
                      </a:pPr>
                      <a:r>
                        <a:rPr lang="fr-FR" sz="1100" dirty="0">
                          <a:solidFill>
                            <a:srgbClr val="002060"/>
                          </a:solidFill>
                          <a:effectLst/>
                          <a:latin typeface="Verdana" panose="020B0604030504040204" pitchFamily="34" charset="0"/>
                          <a:ea typeface="Verdana" panose="020B0604030504040204" pitchFamily="34" charset="0"/>
                          <a:cs typeface="Verdana" panose="020B0604030504040204" pitchFamily="34" charset="0"/>
                        </a:rPr>
                        <a:t>Gestion de la facturation et des règlements (par espèces, chèques bancaires ou CESUS, virements ou prélèvement)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869">
                <a:tc>
                  <a:txBody>
                    <a:bodyPr/>
                    <a:lstStyle/>
                    <a:p>
                      <a:pPr algn="just">
                        <a:lnSpc>
                          <a:spcPct val="107000"/>
                        </a:lnSpc>
                        <a:spcBef>
                          <a:spcPts val="600"/>
                        </a:spcBef>
                        <a:spcAft>
                          <a:spcPts val="600"/>
                        </a:spcAft>
                      </a:pPr>
                      <a:r>
                        <a:rPr lang="fr-FR" sz="1100" dirty="0">
                          <a:effectLst/>
                          <a:latin typeface="Verdana" panose="020B0604030504040204" pitchFamily="34" charset="0"/>
                          <a:ea typeface="Verdana" panose="020B0604030504040204" pitchFamily="34" charset="0"/>
                          <a:cs typeface="Verdana" panose="020B0604030504040204" pitchFamily="34" charset="0"/>
                        </a:rPr>
                        <a:t>Gestion du cahier de sécurité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13974595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54</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 – déroulé de mise en conformité</a:t>
            </a:r>
            <a:endParaRPr lang="fr-FR" sz="1800" u="sng" dirty="0">
              <a:solidFill>
                <a:srgbClr val="00B050"/>
              </a:solidFill>
            </a:endParaRPr>
          </a:p>
        </p:txBody>
      </p:sp>
      <p:sp>
        <p:nvSpPr>
          <p:cNvPr id="13" name="Rectangle 12"/>
          <p:cNvSpPr/>
          <p:nvPr/>
        </p:nvSpPr>
        <p:spPr>
          <a:xfrm>
            <a:off x="288360" y="716802"/>
            <a:ext cx="5153652"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Réponses aux questions posées:</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820059812"/>
              </p:ext>
            </p:extLst>
          </p:nvPr>
        </p:nvGraphicFramePr>
        <p:xfrm>
          <a:off x="5241850" y="1248757"/>
          <a:ext cx="6731030" cy="4871108"/>
        </p:xfrm>
        <a:graphic>
          <a:graphicData uri="http://schemas.openxmlformats.org/drawingml/2006/table">
            <a:tbl>
              <a:tblPr firstRow="1" firstCol="1" bandRow="1"/>
              <a:tblGrid>
                <a:gridCol w="3365515"/>
                <a:gridCol w="3365515"/>
              </a:tblGrid>
              <a:tr h="141375">
                <a:tc>
                  <a:txBody>
                    <a:bodyPr/>
                    <a:lstStyle/>
                    <a:p>
                      <a:pPr marR="36195" algn="ctr">
                        <a:spcBef>
                          <a:spcPts val="600"/>
                        </a:spcBef>
                        <a:spcAft>
                          <a:spcPts val="600"/>
                        </a:spcAft>
                      </a:pPr>
                      <a:r>
                        <a:rPr lang="fr-FR" sz="800" b="1" dirty="0">
                          <a:effectLst/>
                          <a:latin typeface="Verdana" panose="020B0604030504040204" pitchFamily="34" charset="0"/>
                          <a:ea typeface="Calibri" panose="020F0502020204030204" pitchFamily="34" charset="0"/>
                          <a:cs typeface="Times New Roman" panose="02020603050405020304" pitchFamily="18" charset="0"/>
                        </a:rPr>
                        <a:t>Question</a:t>
                      </a:r>
                      <a:endParaRPr lang="fr-FR" sz="8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ctr">
                        <a:spcBef>
                          <a:spcPts val="600"/>
                        </a:spcBef>
                        <a:spcAft>
                          <a:spcPts val="600"/>
                        </a:spcAft>
                      </a:pPr>
                      <a:r>
                        <a:rPr lang="fr-FR" sz="800" b="1">
                          <a:effectLst/>
                          <a:latin typeface="Verdana" panose="020B0604030504040204" pitchFamily="34" charset="0"/>
                          <a:ea typeface="Calibri" panose="020F0502020204030204" pitchFamily="34" charset="0"/>
                          <a:cs typeface="Times New Roman" panose="02020603050405020304" pitchFamily="18" charset="0"/>
                        </a:rPr>
                        <a:t>Réponse apportée</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1001">
                <a:tc>
                  <a:txBody>
                    <a:bodyPr/>
                    <a:lstStyle/>
                    <a:p>
                      <a:pPr marR="36195" algn="just">
                        <a:spcBef>
                          <a:spcPts val="300"/>
                        </a:spcBef>
                        <a:spcAft>
                          <a:spcPts val="300"/>
                        </a:spcAft>
                      </a:pPr>
                      <a:r>
                        <a:rPr lang="fr-FR" sz="800" dirty="0">
                          <a:effectLst/>
                          <a:latin typeface="Verdana" panose="020B0604030504040204" pitchFamily="34" charset="0"/>
                          <a:ea typeface="Calibri" panose="020F0502020204030204" pitchFamily="34" charset="0"/>
                          <a:cs typeface="Times New Roman" panose="02020603050405020304" pitchFamily="18" charset="0"/>
                        </a:rPr>
                        <a:t>La crèche </a:t>
                      </a:r>
                      <a:r>
                        <a:rPr lang="fr-FR" sz="800" dirty="0" smtClean="0">
                          <a:effectLst/>
                          <a:latin typeface="Verdana" panose="020B0604030504040204" pitchFamily="34" charset="0"/>
                          <a:ea typeface="Calibri" panose="020F0502020204030204" pitchFamily="34" charset="0"/>
                          <a:cs typeface="Times New Roman" panose="02020603050405020304" pitchFamily="18" charset="0"/>
                        </a:rPr>
                        <a:t>X demande </a:t>
                      </a:r>
                      <a:r>
                        <a:rPr lang="fr-FR" sz="800" dirty="0">
                          <a:effectLst/>
                          <a:latin typeface="Verdana" panose="020B0604030504040204" pitchFamily="34" charset="0"/>
                          <a:ea typeface="Calibri" panose="020F0502020204030204" pitchFamily="34" charset="0"/>
                          <a:cs typeface="Times New Roman" panose="02020603050405020304" pitchFamily="18" charset="0"/>
                        </a:rPr>
                        <a:t>l’avis d’imposition ou non imposition des parents de façon à pouvoir établir le bon tarif dès l’arrivée de l’enfant (au cas où le site de la CAF ne donnerait pas la réponse). La CAF indique que si leur site ne donne pas cette information de tarif, il faut se baser sur l’avis d’imposition des parents</a:t>
                      </a:r>
                      <a:endParaRPr lang="fr-FR" sz="8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spcBef>
                          <a:spcPts val="300"/>
                        </a:spcBef>
                        <a:spcAft>
                          <a:spcPts val="300"/>
                        </a:spcAft>
                      </a:pPr>
                      <a:r>
                        <a:rPr lang="fr-FR" sz="8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Oui, l’avis d'imposition ou de non-imposition peut être demandé afin de </a:t>
                      </a:r>
                      <a:r>
                        <a:rPr lang="fr-FR" sz="800" b="1"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justifier de l'application d'une tarification particulière</a:t>
                      </a:r>
                      <a:endParaRPr lang="fr-FR" sz="8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6236">
                <a:tc>
                  <a:txBody>
                    <a:bodyPr/>
                    <a:lstStyle/>
                    <a:p>
                      <a:pPr algn="just">
                        <a:spcBef>
                          <a:spcPts val="300"/>
                        </a:spcBef>
                        <a:spcAft>
                          <a:spcPts val="300"/>
                        </a:spcAft>
                      </a:pPr>
                      <a:r>
                        <a:rPr lang="fr-FR" sz="800">
                          <a:effectLst/>
                          <a:latin typeface="Verdana" panose="020B0604030504040204" pitchFamily="34" charset="0"/>
                          <a:ea typeface="Calibri" panose="020F0502020204030204" pitchFamily="34" charset="0"/>
                          <a:cs typeface="Times New Roman" panose="02020603050405020304" pitchFamily="18" charset="0"/>
                        </a:rPr>
                        <a:t>Certaines pages du carnet de santé sont photocopiées (Vaccination et hospitalisation). Le reste est consulté. </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fr-FR" sz="800">
                          <a:effectLst/>
                          <a:latin typeface="Verdana" panose="020B0604030504040204" pitchFamily="34" charset="0"/>
                          <a:ea typeface="Calibri" panose="020F0502020204030204" pitchFamily="34" charset="0"/>
                          <a:cs typeface="Times New Roman" panose="02020603050405020304" pitchFamily="18" charset="0"/>
                        </a:rPr>
                        <a:t>La crèche annote le poids de naissance, certaines indications strictement nécessaires à la crèche.</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p>
                      <a:pPr algn="just">
                        <a:spcBef>
                          <a:spcPts val="300"/>
                        </a:spcBef>
                        <a:spcAft>
                          <a:spcPts val="300"/>
                        </a:spcAft>
                      </a:pPr>
                      <a:r>
                        <a:rPr lang="fr-FR" sz="80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Le médecin est susceptible d’annoter des informations médicales concernant l’enfant.</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spcBef>
                          <a:spcPts val="300"/>
                        </a:spcBef>
                        <a:spcAft>
                          <a:spcPts val="300"/>
                        </a:spcAft>
                      </a:pPr>
                      <a:r>
                        <a:rPr lang="fr-FR" sz="80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La collecte des informations de santé est encadrée par l’article 1 de l’arrêté du 20 février 2003:-Modalités de transmission des informations vaccinales : «copie des pages du carnet de santé relatives aux vaccinations, copie du carnet de vaccinations, ou attestation d'un médecin»-Toutes les informations doivent être fournies au directeur «</a:t>
                      </a:r>
                      <a:r>
                        <a:rPr lang="fr-FR" sz="800" b="1">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sous enveloppe cachetée portant le nom du mineur».</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p>
                      <a:pPr marR="36195" algn="just">
                        <a:spcBef>
                          <a:spcPts val="300"/>
                        </a:spcBef>
                        <a:spcAft>
                          <a:spcPts val="300"/>
                        </a:spcAft>
                      </a:pPr>
                      <a:r>
                        <a:rPr lang="fr-FR" sz="800" b="1">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Concernant cette mise sous enveloppe, le document d’accueil va être modifié de façon à la rendre obligatoire. L’enveloppe sera mise dans le dossier enfant.</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501">
                <a:tc>
                  <a:txBody>
                    <a:bodyPr/>
                    <a:lstStyle/>
                    <a:p>
                      <a:pPr marL="457200" algn="just">
                        <a:spcBef>
                          <a:spcPts val="300"/>
                        </a:spcBef>
                        <a:spcAft>
                          <a:spcPts val="300"/>
                        </a:spcAft>
                      </a:pPr>
                      <a:r>
                        <a:rPr lang="fr-FR" sz="800">
                          <a:effectLst/>
                          <a:latin typeface="Verdana" panose="020B0604030504040204" pitchFamily="34" charset="0"/>
                          <a:ea typeface="Calibri" panose="020F0502020204030204" pitchFamily="34" charset="0"/>
                          <a:cs typeface="Arial" panose="020B0604020202020204" pitchFamily="34" charset="0"/>
                        </a:rPr>
                        <a:t>Copie du livret de famille</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spcBef>
                          <a:spcPts val="300"/>
                        </a:spcBef>
                        <a:spcAft>
                          <a:spcPts val="300"/>
                        </a:spcAft>
                      </a:pPr>
                      <a:r>
                        <a:rPr lang="fr-FR" sz="80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Oui, il est possible de demander une copie du livret de famille et/ou un extrait de jugement de divorce relatif à l'autorité parentale afin de prouver l'exercice des droits sur l'enfant.</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4125">
                <a:tc>
                  <a:txBody>
                    <a:bodyPr/>
                    <a:lstStyle/>
                    <a:p>
                      <a:pPr marL="457200">
                        <a:spcBef>
                          <a:spcPts val="300"/>
                        </a:spcBef>
                        <a:spcAft>
                          <a:spcPts val="300"/>
                        </a:spcAft>
                      </a:pPr>
                      <a:r>
                        <a:rPr lang="fr-FR" sz="800">
                          <a:effectLst/>
                          <a:latin typeface="Verdana" panose="020B0604030504040204" pitchFamily="34" charset="0"/>
                          <a:ea typeface="Calibri" panose="020F0502020204030204" pitchFamily="34" charset="0"/>
                          <a:cs typeface="Arial" panose="020B0604020202020204" pitchFamily="34" charset="0"/>
                        </a:rPr>
                        <a:t>Assurance scolaire</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spcBef>
                          <a:spcPts val="300"/>
                        </a:spcBef>
                        <a:spcAft>
                          <a:spcPts val="300"/>
                        </a:spcAft>
                      </a:pPr>
                      <a:r>
                        <a:rPr lang="fr-FR" sz="800">
                          <a:solidFill>
                            <a:srgbClr val="002060"/>
                          </a:solidFill>
                          <a:effectLst/>
                          <a:latin typeface="Verdana" panose="020B0604030504040204" pitchFamily="34" charset="0"/>
                          <a:ea typeface="Calibri" panose="020F0502020204030204" pitchFamily="34" charset="0"/>
                          <a:cs typeface="Arial" panose="020B0604020202020204" pitchFamily="34" charset="0"/>
                        </a:rPr>
                        <a:t>Les attestations d’assurance scolaire peuvent être exigées pour l’inscription à l’école ou à des activités périscolaires (Sorties).</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2870">
                <a:tc>
                  <a:txBody>
                    <a:bodyPr/>
                    <a:lstStyle/>
                    <a:p>
                      <a:pPr marL="457200">
                        <a:spcBef>
                          <a:spcPts val="300"/>
                        </a:spcBef>
                        <a:spcAft>
                          <a:spcPts val="300"/>
                        </a:spcAft>
                      </a:pPr>
                      <a:r>
                        <a:rPr lang="fr-FR" sz="800">
                          <a:effectLst/>
                          <a:latin typeface="Verdana" panose="020B0604030504040204" pitchFamily="34" charset="0"/>
                          <a:ea typeface="Calibri" panose="020F0502020204030204" pitchFamily="34" charset="0"/>
                          <a:cs typeface="Arial" panose="020B0604020202020204" pitchFamily="34" charset="0"/>
                        </a:rPr>
                        <a:t>Copie carte CAF</a:t>
                      </a:r>
                      <a:endParaRPr lang="fr-FR" sz="80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36195" algn="just">
                        <a:spcBef>
                          <a:spcPts val="300"/>
                        </a:spcBef>
                        <a:spcAft>
                          <a:spcPts val="300"/>
                        </a:spcAft>
                      </a:pPr>
                      <a:r>
                        <a:rPr lang="fr-FR" sz="800" dirty="0">
                          <a:solidFill>
                            <a:srgbClr val="002060"/>
                          </a:solidFill>
                          <a:effectLst/>
                          <a:latin typeface="Verdana" panose="020B0604030504040204" pitchFamily="34" charset="0"/>
                          <a:ea typeface="Calibri" panose="020F0502020204030204" pitchFamily="34" charset="0"/>
                          <a:cs typeface="Arial" panose="020B0604020202020204" pitchFamily="34" charset="0"/>
                        </a:rPr>
                        <a:t>Il est possible d’avoir le numéro d’allocataire et le régime</a:t>
                      </a:r>
                      <a:endParaRPr lang="fr-FR" sz="800" dirty="0">
                        <a:effectLst/>
                        <a:latin typeface="Lucida Sans Unicode" panose="020B0602030504020204" pitchFamily="34" charset="0"/>
                        <a:ea typeface="Calibri" panose="020F0502020204030204" pitchFamily="34" charset="0"/>
                        <a:cs typeface="Times New Roman" panose="02020603050405020304" pitchFamily="18" charset="0"/>
                      </a:endParaRPr>
                    </a:p>
                    <a:p>
                      <a:pPr marR="36195" algn="just">
                        <a:spcBef>
                          <a:spcPts val="300"/>
                        </a:spcBef>
                        <a:spcAft>
                          <a:spcPts val="300"/>
                        </a:spcAft>
                      </a:pPr>
                      <a:r>
                        <a:rPr lang="fr-FR" sz="800" dirty="0">
                          <a:solidFill>
                            <a:srgbClr val="C00000"/>
                          </a:solidFill>
                          <a:effectLst/>
                          <a:latin typeface="Verdana" panose="020B0604030504040204" pitchFamily="34" charset="0"/>
                          <a:ea typeface="Calibri" panose="020F0502020204030204" pitchFamily="34" charset="0"/>
                          <a:cs typeface="Arial" panose="020B0604020202020204" pitchFamily="34" charset="0"/>
                        </a:rPr>
                        <a:t>Si une attestation CAF est fournie et qu’elle comprend le numéro d'allocataire, cela ne doit pas présenter de problème</a:t>
                      </a:r>
                      <a:endParaRPr lang="fr-FR" sz="800" dirty="0">
                        <a:effectLst/>
                        <a:latin typeface="Lucida Sans Unicode" panose="020B0602030504020204" pitchFamily="34" charset="0"/>
                        <a:ea typeface="Calibri" panose="020F0502020204030204" pitchFamily="34" charset="0"/>
                        <a:cs typeface="Times New Roman" panose="02020603050405020304" pitchFamily="18" charset="0"/>
                      </a:endParaRPr>
                    </a:p>
                  </a:txBody>
                  <a:tcPr marL="53620" marR="536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p:nvPr/>
        </p:nvSpPr>
        <p:spPr>
          <a:xfrm>
            <a:off x="308418" y="2675768"/>
            <a:ext cx="4258322" cy="738664"/>
          </a:xfrm>
          <a:prstGeom prst="rect">
            <a:avLst/>
          </a:prstGeom>
          <a:solidFill>
            <a:schemeClr val="bg1"/>
          </a:solidFill>
          <a:ln w="28575">
            <a:solidFill>
              <a:srgbClr val="C00000"/>
            </a:solidFill>
          </a:ln>
        </p:spPr>
        <p:txBody>
          <a:bodyPr wrap="square">
            <a:spAutoFit/>
          </a:bodyPr>
          <a:lstStyle/>
          <a:p>
            <a:pPr algn="just"/>
            <a:r>
              <a:rPr lang="fr-FR" sz="1400" dirty="0">
                <a:latin typeface="Verdana" panose="020B0604030504040204" pitchFamily="34" charset="0"/>
                <a:ea typeface="Calibri" panose="020F0502020204030204" pitchFamily="34" charset="0"/>
                <a:cs typeface="Times New Roman" panose="02020603050405020304" pitchFamily="18" charset="0"/>
              </a:rPr>
              <a:t>Toute </a:t>
            </a:r>
            <a:r>
              <a:rPr lang="fr-FR" sz="1400" b="1" dirty="0">
                <a:latin typeface="Verdana" panose="020B0604030504040204" pitchFamily="34" charset="0"/>
                <a:ea typeface="Calibri" panose="020F0502020204030204" pitchFamily="34" charset="0"/>
                <a:cs typeface="Times New Roman" panose="02020603050405020304" pitchFamily="18" charset="0"/>
              </a:rPr>
              <a:t>photo</a:t>
            </a:r>
            <a:r>
              <a:rPr lang="fr-FR" sz="1400" b="1" dirty="0">
                <a:latin typeface="Verdana" panose="020B0604030504040204" pitchFamily="34" charset="0"/>
                <a:ea typeface="Calibri" panose="020F0502020204030204" pitchFamily="34" charset="0"/>
                <a:cs typeface="Arial" panose="020B0604020202020204" pitchFamily="34" charset="0"/>
              </a:rPr>
              <a:t>copie</a:t>
            </a:r>
            <a:r>
              <a:rPr lang="fr-FR" sz="1400" dirty="0">
                <a:latin typeface="Verdana" panose="020B0604030504040204" pitchFamily="34" charset="0"/>
                <a:ea typeface="Calibri" panose="020F0502020204030204" pitchFamily="34" charset="0"/>
                <a:cs typeface="Times New Roman" panose="02020603050405020304" pitchFamily="18" charset="0"/>
              </a:rPr>
              <a:t>, tout </a:t>
            </a:r>
            <a:r>
              <a:rPr lang="fr-FR" sz="1400" b="1" dirty="0">
                <a:latin typeface="Verdana" panose="020B0604030504040204" pitchFamily="34" charset="0"/>
                <a:ea typeface="Calibri" panose="020F0502020204030204" pitchFamily="34" charset="0"/>
                <a:cs typeface="Times New Roman" panose="02020603050405020304" pitchFamily="18" charset="0"/>
              </a:rPr>
              <a:t>scan</a:t>
            </a:r>
            <a:r>
              <a:rPr lang="fr-FR" sz="1400" dirty="0">
                <a:latin typeface="Verdana" panose="020B0604030504040204" pitchFamily="34" charset="0"/>
                <a:ea typeface="Calibri" panose="020F0502020204030204" pitchFamily="34" charset="0"/>
                <a:cs typeface="Times New Roman" panose="02020603050405020304" pitchFamily="18" charset="0"/>
              </a:rPr>
              <a:t>, toute </a:t>
            </a:r>
            <a:r>
              <a:rPr lang="fr-FR" sz="1400" b="1" dirty="0">
                <a:latin typeface="Verdana" panose="020B0604030504040204" pitchFamily="34" charset="0"/>
                <a:ea typeface="Calibri" panose="020F0502020204030204" pitchFamily="34" charset="0"/>
                <a:cs typeface="Times New Roman" panose="02020603050405020304" pitchFamily="18" charset="0"/>
              </a:rPr>
              <a:t>création d’un tableau récapitulatif</a:t>
            </a:r>
            <a:r>
              <a:rPr lang="fr-FR" sz="1400" dirty="0">
                <a:latin typeface="Verdana" panose="020B0604030504040204" pitchFamily="34" charset="0"/>
                <a:ea typeface="Calibri" panose="020F0502020204030204" pitchFamily="34" charset="0"/>
                <a:cs typeface="Times New Roman" panose="02020603050405020304" pitchFamily="18" charset="0"/>
              </a:rPr>
              <a:t> des </a:t>
            </a:r>
            <a:r>
              <a:rPr lang="fr-FR" sz="1400" b="1" dirty="0">
                <a:solidFill>
                  <a:srgbClr val="002060"/>
                </a:solidFill>
                <a:latin typeface="Verdana" panose="020B0604030504040204" pitchFamily="34" charset="0"/>
                <a:ea typeface="Calibri" panose="020F0502020204030204" pitchFamily="34" charset="0"/>
                <a:cs typeface="Times New Roman" panose="02020603050405020304" pitchFamily="18" charset="0"/>
              </a:rPr>
              <a:t>informations de </a:t>
            </a:r>
            <a:r>
              <a:rPr lang="fr-FR" sz="1400" b="1"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santé</a:t>
            </a:r>
            <a:endParaRPr lang="fr-FR" sz="1400" dirty="0">
              <a:solidFill>
                <a:srgbClr val="C00000"/>
              </a:solidFill>
            </a:endParaRPr>
          </a:p>
        </p:txBody>
      </p:sp>
      <p:sp>
        <p:nvSpPr>
          <p:cNvPr id="9" name="Rectangle 8"/>
          <p:cNvSpPr/>
          <p:nvPr/>
        </p:nvSpPr>
        <p:spPr>
          <a:xfrm>
            <a:off x="810006" y="3667023"/>
            <a:ext cx="3255146" cy="738664"/>
          </a:xfrm>
          <a:prstGeom prst="rect">
            <a:avLst/>
          </a:prstGeom>
          <a:solidFill>
            <a:schemeClr val="bg1"/>
          </a:solidFill>
          <a:ln w="19050">
            <a:solidFill>
              <a:srgbClr val="C00000"/>
            </a:solidFill>
          </a:ln>
        </p:spPr>
        <p:txBody>
          <a:bodyPr wrap="square">
            <a:spAutoFit/>
          </a:bodyPr>
          <a:lstStyle/>
          <a:p>
            <a:pPr algn="just"/>
            <a:r>
              <a:rPr lang="fr-FR" sz="14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est concerné par la réglementation sur les traitements de données.</a:t>
            </a:r>
            <a:endParaRPr lang="fr-FR" sz="1400" dirty="0">
              <a:solidFill>
                <a:srgbClr val="C00000"/>
              </a:solidFill>
            </a:endParaRPr>
          </a:p>
        </p:txBody>
      </p:sp>
      <p:sp>
        <p:nvSpPr>
          <p:cNvPr id="18" name="Rectangle 17"/>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41759445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55</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 – déroulé de mise en conformité</a:t>
            </a:r>
            <a:endParaRPr lang="fr-FR" sz="1800" u="sng" dirty="0">
              <a:solidFill>
                <a:srgbClr val="00B050"/>
              </a:solidFill>
            </a:endParaRPr>
          </a:p>
        </p:txBody>
      </p:sp>
      <p:sp>
        <p:nvSpPr>
          <p:cNvPr id="13" name="Rectangle 12"/>
          <p:cNvSpPr/>
          <p:nvPr/>
        </p:nvSpPr>
        <p:spPr>
          <a:xfrm>
            <a:off x="297287" y="922167"/>
            <a:ext cx="5153652"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Coresponsabilité de traitement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297287" y="2016456"/>
            <a:ext cx="11132713" cy="1477328"/>
          </a:xfrm>
          <a:prstGeom prst="rect">
            <a:avLst/>
          </a:prstGeom>
        </p:spPr>
        <p:txBody>
          <a:bodyPr wrap="square">
            <a:spAutoFit/>
          </a:bodyPr>
          <a:lstStyle/>
          <a:p>
            <a:pPr algn="just"/>
            <a:r>
              <a:rPr lang="fr-FR" u="sng" dirty="0">
                <a:solidFill>
                  <a:srgbClr val="002060"/>
                </a:solidFill>
                <a:latin typeface="Verdana" panose="020B0604030504040204" pitchFamily="34" charset="0"/>
                <a:ea typeface="Verdana" panose="020B0604030504040204" pitchFamily="34" charset="0"/>
                <a:cs typeface="Verdana" panose="020B0604030504040204" pitchFamily="34" charset="0"/>
              </a:rPr>
              <a:t>Gestion des données crèche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Le service commun du pôle de proximité cœur cotentin de la Communauté d’Agglomération Le Cotentin représenté par son président, Alain </a:t>
            </a:r>
            <a:r>
              <a:rPr lang="fr-FR" dirty="0" err="1">
                <a:latin typeface="Verdana" panose="020B0604030504040204" pitchFamily="34" charset="0"/>
                <a:ea typeface="Verdana" panose="020B0604030504040204" pitchFamily="34" charset="0"/>
                <a:cs typeface="Verdana" panose="020B0604030504040204" pitchFamily="34" charset="0"/>
              </a:rPr>
              <a:t>Croizer</a:t>
            </a:r>
            <a:r>
              <a:rPr lang="fr-FR" dirty="0" smtClean="0">
                <a:latin typeface="Verdana" panose="020B0604030504040204" pitchFamily="34" charset="0"/>
                <a:ea typeface="Verdana" panose="020B0604030504040204" pitchFamily="34" charset="0"/>
                <a:cs typeface="Verdana" panose="020B0604030504040204" pitchFamily="34" charset="0"/>
              </a:rPr>
              <a:t>.</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u="sng" dirty="0">
                <a:solidFill>
                  <a:srgbClr val="002060"/>
                </a:solidFill>
                <a:latin typeface="Verdana" panose="020B0604030504040204" pitchFamily="34" charset="0"/>
                <a:ea typeface="Verdana" panose="020B0604030504040204" pitchFamily="34" charset="0"/>
                <a:cs typeface="Verdana" panose="020B0604030504040204" pitchFamily="34" charset="0"/>
              </a:rPr>
              <a:t>Gestion des données agents </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t>
            </a:r>
            <a:r>
              <a:rPr lang="fr-FR" dirty="0">
                <a:latin typeface="Verdana" panose="020B0604030504040204" pitchFamily="34" charset="0"/>
                <a:ea typeface="Verdana" panose="020B0604030504040204" pitchFamily="34" charset="0"/>
                <a:cs typeface="Verdana" panose="020B0604030504040204" pitchFamily="34" charset="0"/>
              </a:rPr>
              <a:t>la Communauté d’Agglomération Le Cotentin représentée par son président, David Margueritte. </a:t>
            </a:r>
          </a:p>
        </p:txBody>
      </p:sp>
      <p:sp>
        <p:nvSpPr>
          <p:cNvPr id="12" name="Rectangle 11"/>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24392485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56</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a:t>
            </a:r>
            <a:endParaRPr lang="fr-FR" sz="1800" u="sng" dirty="0">
              <a:solidFill>
                <a:srgbClr val="00B050"/>
              </a:solidFill>
            </a:endParaRPr>
          </a:p>
        </p:txBody>
      </p:sp>
      <p:sp>
        <p:nvSpPr>
          <p:cNvPr id="16" name="Rectangle 15"/>
          <p:cNvSpPr/>
          <p:nvPr/>
        </p:nvSpPr>
        <p:spPr>
          <a:xfrm>
            <a:off x="474791" y="829978"/>
            <a:ext cx="3216676"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Analyse finale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7" name="Image 6"/>
          <p:cNvPicPr>
            <a:picLocks noChangeAspect="1"/>
          </p:cNvPicPr>
          <p:nvPr/>
        </p:nvPicPr>
        <p:blipFill rotWithShape="1">
          <a:blip r:embed="rId3"/>
          <a:srcRect l="35097" t="19676" r="34539" b="7055"/>
          <a:stretch/>
        </p:blipFill>
        <p:spPr>
          <a:xfrm>
            <a:off x="250083" y="1430585"/>
            <a:ext cx="3701988" cy="5024761"/>
          </a:xfrm>
          <a:prstGeom prst="rect">
            <a:avLst/>
          </a:prstGeom>
        </p:spPr>
      </p:pic>
      <p:pic>
        <p:nvPicPr>
          <p:cNvPr id="9" name="Image 8"/>
          <p:cNvPicPr>
            <a:picLocks noChangeAspect="1"/>
          </p:cNvPicPr>
          <p:nvPr/>
        </p:nvPicPr>
        <p:blipFill rotWithShape="1">
          <a:blip r:embed="rId4"/>
          <a:srcRect l="35534" t="18641" r="35194" b="8090"/>
          <a:stretch/>
        </p:blipFill>
        <p:spPr>
          <a:xfrm>
            <a:off x="4225881" y="1430584"/>
            <a:ext cx="3568823" cy="5024762"/>
          </a:xfrm>
          <a:prstGeom prst="rect">
            <a:avLst/>
          </a:prstGeom>
        </p:spPr>
      </p:pic>
      <p:pic>
        <p:nvPicPr>
          <p:cNvPr id="19" name="Image 18"/>
          <p:cNvPicPr>
            <a:picLocks noChangeAspect="1"/>
          </p:cNvPicPr>
          <p:nvPr/>
        </p:nvPicPr>
        <p:blipFill rotWithShape="1">
          <a:blip r:embed="rId5"/>
          <a:srcRect l="35461" t="20582" r="34830" b="9773"/>
          <a:stretch/>
        </p:blipFill>
        <p:spPr>
          <a:xfrm>
            <a:off x="8068514" y="1679160"/>
            <a:ext cx="3622090" cy="4776186"/>
          </a:xfrm>
          <a:prstGeom prst="rect">
            <a:avLst/>
          </a:prstGeom>
        </p:spPr>
      </p:pic>
      <p:sp>
        <p:nvSpPr>
          <p:cNvPr id="20" name="Rectangle 19"/>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
        <p:nvSpPr>
          <p:cNvPr id="2" name="Rectangle 1"/>
          <p:cNvSpPr/>
          <p:nvPr/>
        </p:nvSpPr>
        <p:spPr>
          <a:xfrm>
            <a:off x="1180730" y="1731145"/>
            <a:ext cx="816746" cy="79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9854213" y="4324904"/>
            <a:ext cx="816746" cy="79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9827579" y="5210990"/>
            <a:ext cx="816746" cy="79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868426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57</a:t>
            </a:fld>
            <a:endParaRPr lang="en-US" dirty="0"/>
          </a:p>
        </p:txBody>
      </p:sp>
      <p:pic>
        <p:nvPicPr>
          <p:cNvPr id="6" name="Image 5"/>
          <p:cNvPicPr>
            <a:picLocks noChangeAspect="1"/>
          </p:cNvPicPr>
          <p:nvPr/>
        </p:nvPicPr>
        <p:blipFill>
          <a:blip r:embed="rId2"/>
          <a:stretch>
            <a:fillRect/>
          </a:stretch>
        </p:blipFill>
        <p:spPr>
          <a:xfrm>
            <a:off x="36685"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a:t>
            </a:r>
            <a:endParaRPr lang="fr-FR" sz="1800" u="sng" dirty="0">
              <a:solidFill>
                <a:srgbClr val="00B050"/>
              </a:solidFill>
            </a:endParaRPr>
          </a:p>
        </p:txBody>
      </p:sp>
      <p:sp>
        <p:nvSpPr>
          <p:cNvPr id="16" name="Rectangle 15"/>
          <p:cNvSpPr/>
          <p:nvPr/>
        </p:nvSpPr>
        <p:spPr>
          <a:xfrm>
            <a:off x="474791" y="829978"/>
            <a:ext cx="3216676"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Analyse finale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2" name="Image 1"/>
          <p:cNvPicPr>
            <a:picLocks noChangeAspect="1"/>
          </p:cNvPicPr>
          <p:nvPr/>
        </p:nvPicPr>
        <p:blipFill rotWithShape="1">
          <a:blip r:embed="rId3"/>
          <a:srcRect l="35243" t="19417" r="34902" b="8220"/>
          <a:stretch/>
        </p:blipFill>
        <p:spPr>
          <a:xfrm>
            <a:off x="4474833" y="897332"/>
            <a:ext cx="3639845" cy="4962618"/>
          </a:xfrm>
          <a:prstGeom prst="rect">
            <a:avLst/>
          </a:prstGeom>
        </p:spPr>
      </p:pic>
      <p:pic>
        <p:nvPicPr>
          <p:cNvPr id="3" name="Image 2"/>
          <p:cNvPicPr>
            <a:picLocks noChangeAspect="1"/>
          </p:cNvPicPr>
          <p:nvPr/>
        </p:nvPicPr>
        <p:blipFill rotWithShape="1">
          <a:blip r:embed="rId4"/>
          <a:srcRect l="35607" t="44531" r="34903" b="44337"/>
          <a:stretch/>
        </p:blipFill>
        <p:spPr>
          <a:xfrm>
            <a:off x="4506036" y="5812285"/>
            <a:ext cx="3595456" cy="763480"/>
          </a:xfrm>
          <a:prstGeom prst="rect">
            <a:avLst/>
          </a:prstGeom>
        </p:spPr>
      </p:pic>
      <p:sp>
        <p:nvSpPr>
          <p:cNvPr id="4" name="Bouton d'action : Informations 3">
            <a:hlinkClick r:id="rId5" action="ppaction://hlinkfile" highlightClick="1"/>
          </p:cNvPr>
          <p:cNvSpPr/>
          <p:nvPr/>
        </p:nvSpPr>
        <p:spPr>
          <a:xfrm>
            <a:off x="9286043" y="5859950"/>
            <a:ext cx="896644" cy="531972"/>
          </a:xfrm>
          <a:prstGeom prst="actionButtonInformation">
            <a:avLst/>
          </a:prstGeom>
          <a:solidFill>
            <a:schemeClr val="bg1"/>
          </a:solidFill>
          <a:ln w="19050">
            <a:solidFill>
              <a:srgbClr val="00206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382655833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58</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23" name="Rectangle 22"/>
          <p:cNvSpPr/>
          <p:nvPr/>
        </p:nvSpPr>
        <p:spPr>
          <a:xfrm>
            <a:off x="455687" y="1492464"/>
            <a:ext cx="11307742" cy="2646878"/>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Elle a abouti à la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mise en place d’une mention RGPD complète </a:t>
            </a:r>
            <a:r>
              <a:rPr lang="fr-FR" dirty="0" smtClean="0">
                <a:latin typeface="Verdana" panose="020B0604030504040204" pitchFamily="34" charset="0"/>
                <a:ea typeface="Verdana" panose="020B0604030504040204" pitchFamily="34" charset="0"/>
                <a:cs typeface="Verdana" panose="020B0604030504040204" pitchFamily="34" charset="0"/>
              </a:rPr>
              <a:t>dans le règlement de fonctionnement. On applique ainsi le principe de transparence.</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Chaque document nécessitant une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mention d’information spécifique </a:t>
            </a:r>
            <a:r>
              <a:rPr lang="fr-FR" dirty="0" smtClean="0">
                <a:latin typeface="Verdana" panose="020B0604030504040204" pitchFamily="34" charset="0"/>
                <a:ea typeface="Verdana" panose="020B0604030504040204" pitchFamily="34" charset="0"/>
                <a:cs typeface="Verdana" panose="020B0604030504040204" pitchFamily="34" charset="0"/>
              </a:rPr>
              <a:t>en est pourvu. </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L’ensemble des documents ne nécessite pas de mise à jour particulière, sauf évolution (Loi, logiciel, modification de traitement, …) et peut donc être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réutilisé chaque année</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document RGPD généraliste </a:t>
            </a:r>
            <a:r>
              <a:rPr lang="fr-FR" dirty="0" smtClean="0">
                <a:latin typeface="Verdana" panose="020B0604030504040204" pitchFamily="34" charset="0"/>
                <a:ea typeface="Verdana" panose="020B0604030504040204" pitchFamily="34" charset="0"/>
                <a:cs typeface="Verdana" panose="020B0604030504040204" pitchFamily="34" charset="0"/>
              </a:rPr>
              <a:t>est affiché sur un panneau d’informations de la crèche.</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Les agents de crèche ont été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informés et formés </a:t>
            </a:r>
            <a:r>
              <a:rPr lang="fr-FR" dirty="0" smtClean="0">
                <a:latin typeface="Verdana" panose="020B0604030504040204" pitchFamily="34" charset="0"/>
                <a:ea typeface="Verdana" panose="020B0604030504040204" pitchFamily="34" charset="0"/>
                <a:cs typeface="Verdana" panose="020B0604030504040204" pitchFamily="34" charset="0"/>
              </a:rPr>
              <a:t>à la nécessité du RGPD.</a:t>
            </a:r>
          </a:p>
        </p:txBody>
      </p:sp>
      <p:sp>
        <p:nvSpPr>
          <p:cNvPr id="12" name="Rectangle 11"/>
          <p:cNvSpPr/>
          <p:nvPr/>
        </p:nvSpPr>
        <p:spPr>
          <a:xfrm>
            <a:off x="563566" y="786660"/>
            <a:ext cx="5200419"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Mise en conformité RGPD finale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Titre 1"/>
          <p:cNvSpPr txBox="1">
            <a:spLocks/>
          </p:cNvSpPr>
          <p:nvPr/>
        </p:nvSpPr>
        <p:spPr>
          <a:xfrm>
            <a:off x="167851" y="126836"/>
            <a:ext cx="627733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a:t>
            </a:r>
            <a:endParaRPr lang="fr-FR" sz="1800" u="sng" dirty="0">
              <a:solidFill>
                <a:srgbClr val="00B050"/>
              </a:solidFill>
            </a:endParaRPr>
          </a:p>
        </p:txBody>
      </p:sp>
      <p:sp>
        <p:nvSpPr>
          <p:cNvPr id="2" name="Rectangle 1"/>
          <p:cNvSpPr/>
          <p:nvPr/>
        </p:nvSpPr>
        <p:spPr>
          <a:xfrm>
            <a:off x="652345" y="5013207"/>
            <a:ext cx="11111084" cy="1077218"/>
          </a:xfrm>
          <a:prstGeom prst="rect">
            <a:avLst/>
          </a:prstGeom>
        </p:spPr>
        <p:txBody>
          <a:bodyPr wrap="square">
            <a:spAutoFit/>
          </a:bodyPr>
          <a:lstStyle/>
          <a:p>
            <a:pPr marL="285750" indent="-285750" algn="just">
              <a:spcBef>
                <a:spcPts val="600"/>
              </a:spcBef>
              <a:spcAft>
                <a:spcPts val="600"/>
              </a:spcAft>
              <a:buFontTx/>
              <a:buChar char="-"/>
            </a:pPr>
            <a:r>
              <a:rPr lang="fr-FR" dirty="0">
                <a:latin typeface="Verdana" panose="020B0604030504040204" pitchFamily="34" charset="0"/>
                <a:ea typeface="Verdana" panose="020B0604030504040204" pitchFamily="34" charset="0"/>
                <a:cs typeface="Verdana" panose="020B0604030504040204" pitchFamily="34" charset="0"/>
              </a:rPr>
              <a:t>Un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point annuel </a:t>
            </a:r>
            <a:r>
              <a:rPr lang="fr-FR" dirty="0">
                <a:latin typeface="Verdana" panose="020B0604030504040204" pitchFamily="34" charset="0"/>
                <a:ea typeface="Verdana" panose="020B0604030504040204" pitchFamily="34" charset="0"/>
                <a:cs typeface="Verdana" panose="020B0604030504040204" pitchFamily="34" charset="0"/>
              </a:rPr>
              <a:t>est </a:t>
            </a:r>
            <a:r>
              <a:rPr lang="fr-FR" dirty="0" smtClean="0">
                <a:latin typeface="Verdana" panose="020B0604030504040204" pitchFamily="34" charset="0"/>
                <a:ea typeface="Verdana" panose="020B0604030504040204" pitchFamily="34" charset="0"/>
                <a:cs typeface="Verdana" panose="020B0604030504040204" pitchFamily="34" charset="0"/>
              </a:rPr>
              <a:t>prévu avec </a:t>
            </a:r>
            <a:r>
              <a:rPr lang="fr-FR" dirty="0">
                <a:latin typeface="Verdana" panose="020B0604030504040204" pitchFamily="34" charset="0"/>
                <a:ea typeface="Verdana" panose="020B0604030504040204" pitchFamily="34" charset="0"/>
                <a:cs typeface="Verdana" panose="020B0604030504040204" pitchFamily="34" charset="0"/>
              </a:rPr>
              <a:t>la directrice début juillet </a:t>
            </a:r>
            <a:r>
              <a:rPr lang="fr-FR" dirty="0" smtClean="0">
                <a:latin typeface="Verdana" panose="020B0604030504040204" pitchFamily="34" charset="0"/>
                <a:ea typeface="Verdana" panose="020B0604030504040204" pitchFamily="34" charset="0"/>
                <a:cs typeface="Verdana" panose="020B0604030504040204" pitchFamily="34" charset="0"/>
              </a:rPr>
              <a:t>2023.</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Une réunion de travail doit être programmée avec le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service des archives </a:t>
            </a:r>
            <a:r>
              <a:rPr lang="fr-FR" dirty="0" smtClean="0">
                <a:latin typeface="Verdana" panose="020B0604030504040204" pitchFamily="34" charset="0"/>
                <a:ea typeface="Verdana" panose="020B0604030504040204" pitchFamily="34" charset="0"/>
                <a:cs typeface="Verdana" panose="020B0604030504040204" pitchFamily="34" charset="0"/>
              </a:rPr>
              <a:t>de la CA Le Cotentin afin de vérifier le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suivi des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données.</a:t>
            </a:r>
            <a:endParaRPr lang="fr-FR"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563566" y="4445036"/>
            <a:ext cx="1683831"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Suivi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ectangle 16"/>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Tree>
    <p:extLst>
      <p:ext uri="{BB962C8B-B14F-4D97-AF65-F5344CB8AC3E}">
        <p14:creationId xmlns:p14="http://schemas.microsoft.com/office/powerpoint/2010/main" val="37109708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59</a:t>
            </a:fld>
            <a:endParaRPr lang="en-US" dirty="0"/>
          </a:p>
        </p:txBody>
      </p:sp>
      <p:pic>
        <p:nvPicPr>
          <p:cNvPr id="6" name="Image 5"/>
          <p:cNvPicPr>
            <a:picLocks noChangeAspect="1"/>
          </p:cNvPicPr>
          <p:nvPr/>
        </p:nvPicPr>
        <p:blipFill>
          <a:blip r:embed="rId2"/>
          <a:stretch>
            <a:fillRect/>
          </a:stretch>
        </p:blipFill>
        <p:spPr>
          <a:xfrm>
            <a:off x="36685"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00B050"/>
                </a:solidFill>
              </a:rPr>
              <a:t>II. La Mission ENFANCE Crèche</a:t>
            </a:r>
            <a:endParaRPr lang="fr-FR" sz="1800" u="sng" dirty="0">
              <a:solidFill>
                <a:srgbClr val="00B050"/>
              </a:solidFill>
            </a:endParaRPr>
          </a:p>
        </p:txBody>
      </p:sp>
      <p:sp>
        <p:nvSpPr>
          <p:cNvPr id="16" name="Rectangle 15"/>
          <p:cNvSpPr/>
          <p:nvPr/>
        </p:nvSpPr>
        <p:spPr>
          <a:xfrm>
            <a:off x="474791" y="829978"/>
            <a:ext cx="4976098"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Ex. de mentions d’information</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Image 3"/>
          <p:cNvPicPr>
            <a:picLocks noChangeAspect="1"/>
          </p:cNvPicPr>
          <p:nvPr/>
        </p:nvPicPr>
        <p:blipFill rotWithShape="1">
          <a:blip r:embed="rId3"/>
          <a:srcRect l="34951" t="19806" r="34102" b="42006"/>
          <a:stretch/>
        </p:blipFill>
        <p:spPr>
          <a:xfrm>
            <a:off x="318727" y="1416251"/>
            <a:ext cx="5288225" cy="3670653"/>
          </a:xfrm>
          <a:prstGeom prst="rect">
            <a:avLst/>
          </a:prstGeom>
        </p:spPr>
      </p:pic>
      <p:sp>
        <p:nvSpPr>
          <p:cNvPr id="7" name="Rectangle 6"/>
          <p:cNvSpPr/>
          <p:nvPr/>
        </p:nvSpPr>
        <p:spPr>
          <a:xfrm>
            <a:off x="5784186" y="1358541"/>
            <a:ext cx="6096000" cy="3785652"/>
          </a:xfrm>
          <a:prstGeom prst="rect">
            <a:avLst/>
          </a:prstGeom>
          <a:ln>
            <a:solidFill>
              <a:srgbClr val="002060"/>
            </a:solidFill>
          </a:ln>
        </p:spPr>
        <p:txBody>
          <a:bodyPr>
            <a:spAutoFit/>
          </a:bodyPr>
          <a:lstStyle/>
          <a:p>
            <a:pPr algn="just">
              <a:lnSpc>
                <a:spcPct val="150000"/>
              </a:lnSpc>
              <a:spcAft>
                <a:spcPts val="0"/>
              </a:spcAft>
            </a:pPr>
            <a:r>
              <a:rPr lang="fr-FR" sz="1000" u="sng" dirty="0">
                <a:latin typeface="Verdana" panose="020B0604030504040204" pitchFamily="34" charset="0"/>
                <a:ea typeface="Verdana" panose="020B0604030504040204" pitchFamily="34" charset="0"/>
                <a:cs typeface="Verdana" panose="020B0604030504040204" pitchFamily="34" charset="0"/>
              </a:rPr>
              <a:t>Collecte de données personnelles :</a:t>
            </a:r>
            <a:r>
              <a:rPr lang="fr-FR" sz="1000" dirty="0">
                <a:latin typeface="Verdana" panose="020B0604030504040204" pitchFamily="34" charset="0"/>
                <a:ea typeface="Verdana" panose="020B0604030504040204" pitchFamily="34" charset="0"/>
                <a:cs typeface="Verdana" panose="020B0604030504040204" pitchFamily="34" charset="0"/>
              </a:rPr>
              <a:t> Les informations recueillies au travers de ce formulaire sont conservées au format papier par la crèche </a:t>
            </a:r>
            <a:r>
              <a:rPr lang="fr-FR" sz="1000" dirty="0" smtClean="0">
                <a:latin typeface="Verdana" panose="020B0604030504040204" pitchFamily="34" charset="0"/>
                <a:ea typeface="Verdana" panose="020B0604030504040204" pitchFamily="34" charset="0"/>
                <a:cs typeface="Verdana" panose="020B0604030504040204" pitchFamily="34" charset="0"/>
              </a:rPr>
              <a:t>X du </a:t>
            </a:r>
            <a:r>
              <a:rPr lang="fr-FR" sz="1000" dirty="0">
                <a:latin typeface="Verdana" panose="020B0604030504040204" pitchFamily="34" charset="0"/>
                <a:ea typeface="Verdana" panose="020B0604030504040204" pitchFamily="34" charset="0"/>
                <a:cs typeface="Verdana" panose="020B0604030504040204" pitchFamily="34" charset="0"/>
              </a:rPr>
              <a:t>pôle </a:t>
            </a:r>
            <a:r>
              <a:rPr lang="fr-FR" sz="1000" dirty="0" smtClean="0">
                <a:latin typeface="Verdana" panose="020B0604030504040204" pitchFamily="34" charset="0"/>
                <a:ea typeface="Verdana" panose="020B0604030504040204" pitchFamily="34" charset="0"/>
                <a:cs typeface="Verdana" panose="020B0604030504040204" pitchFamily="34" charset="0"/>
              </a:rPr>
              <a:t>Y de </a:t>
            </a:r>
            <a:r>
              <a:rPr lang="fr-FR" sz="1000" dirty="0">
                <a:latin typeface="Verdana" panose="020B0604030504040204" pitchFamily="34" charset="0"/>
                <a:ea typeface="Verdana" panose="020B0604030504040204" pitchFamily="34" charset="0"/>
                <a:cs typeface="Verdana" panose="020B0604030504040204" pitchFamily="34" charset="0"/>
              </a:rPr>
              <a:t>la Communauté d’Agglomération Le Cotentin</a:t>
            </a:r>
            <a:r>
              <a:rPr lang="fr-FR" sz="1000" dirty="0">
                <a:solidFill>
                  <a:srgbClr val="00B050"/>
                </a:solidFill>
                <a:latin typeface="Verdana" panose="020B0604030504040204" pitchFamily="34" charset="0"/>
                <a:ea typeface="Verdana" panose="020B0604030504040204" pitchFamily="34" charset="0"/>
                <a:cs typeface="Verdana" panose="020B0604030504040204" pitchFamily="34" charset="0"/>
              </a:rPr>
              <a:t>, </a:t>
            </a:r>
            <a:r>
              <a:rPr lang="fr-FR" sz="1000" b="1" dirty="0">
                <a:solidFill>
                  <a:srgbClr val="00B050"/>
                </a:solidFill>
                <a:latin typeface="Verdana" panose="020B0604030504040204" pitchFamily="34" charset="0"/>
                <a:ea typeface="Verdana" panose="020B0604030504040204" pitchFamily="34" charset="0"/>
                <a:cs typeface="Verdana" panose="020B0604030504040204" pitchFamily="34" charset="0"/>
              </a:rPr>
              <a:t>afin de permettre à la directrice de gérer les différentes attestations agents dans le cadre des préinscriptions et inscriptions définitives d’enfants à la crèche La Farandole</a:t>
            </a:r>
            <a:r>
              <a:rPr lang="fr-FR" sz="1000" dirty="0">
                <a:latin typeface="Verdana" panose="020B0604030504040204" pitchFamily="34" charset="0"/>
                <a:ea typeface="Verdana" panose="020B0604030504040204" pitchFamily="34" charset="0"/>
                <a:cs typeface="Verdana" panose="020B0604030504040204" pitchFamily="34" charset="0"/>
              </a:rPr>
              <a:t>. </a:t>
            </a:r>
            <a:r>
              <a:rPr lang="fr-FR" sz="1000" b="1" dirty="0">
                <a:solidFill>
                  <a:srgbClr val="C00000"/>
                </a:solidFill>
                <a:latin typeface="Verdana" panose="020B0604030504040204" pitchFamily="34" charset="0"/>
                <a:ea typeface="Verdana" panose="020B0604030504040204" pitchFamily="34" charset="0"/>
                <a:cs typeface="Verdana" panose="020B0604030504040204" pitchFamily="34" charset="0"/>
              </a:rPr>
              <a:t>Le responsable de traitement est la Communauté d’Agglomération Le Cotentin représentée par son Président, David Margueritte. </a:t>
            </a:r>
            <a:r>
              <a:rPr lang="fr-FR" sz="1000" b="1" dirty="0">
                <a:solidFill>
                  <a:srgbClr val="92D050"/>
                </a:solidFill>
                <a:latin typeface="Verdana" panose="020B0604030504040204" pitchFamily="34" charset="0"/>
                <a:ea typeface="Verdana" panose="020B0604030504040204" pitchFamily="34" charset="0"/>
                <a:cs typeface="Verdana" panose="020B0604030504040204" pitchFamily="34" charset="0"/>
              </a:rPr>
              <a:t>La base légale du traitement est la mission d’intérêt public. </a:t>
            </a:r>
            <a:r>
              <a:rPr lang="fr-FR" sz="1000" b="1" dirty="0">
                <a:solidFill>
                  <a:srgbClr val="FFC000"/>
                </a:solidFill>
                <a:latin typeface="Verdana" panose="020B0604030504040204" pitchFamily="34" charset="0"/>
                <a:ea typeface="Verdana" panose="020B0604030504040204" pitchFamily="34" charset="0"/>
                <a:cs typeface="Verdana" panose="020B0604030504040204" pitchFamily="34" charset="0"/>
              </a:rPr>
              <a:t>Vos données personnelles sont conservées toute la durée de votre emploi à la crèche, sous réserve de dispositions légales contraires. </a:t>
            </a:r>
            <a:r>
              <a:rPr lang="fr-FR" sz="1000" b="1" dirty="0">
                <a:solidFill>
                  <a:schemeClr val="accent2"/>
                </a:solidFill>
                <a:latin typeface="Verdana" panose="020B0604030504040204" pitchFamily="34" charset="0"/>
                <a:ea typeface="Verdana" panose="020B0604030504040204" pitchFamily="34" charset="0"/>
                <a:cs typeface="Verdana" panose="020B0604030504040204" pitchFamily="34" charset="0"/>
              </a:rPr>
              <a:t>Elles sont destinées à la directrice de la crèche </a:t>
            </a:r>
            <a:r>
              <a:rPr lang="fr-FR" sz="10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X. </a:t>
            </a:r>
            <a:r>
              <a:rPr lang="fr-FR" sz="1000" dirty="0">
                <a:latin typeface="Verdana" panose="020B0604030504040204" pitchFamily="34" charset="0"/>
                <a:ea typeface="Verdana" panose="020B0604030504040204" pitchFamily="34" charset="0"/>
                <a:cs typeface="Verdana" panose="020B0604030504040204" pitchFamily="34" charset="0"/>
              </a:rPr>
              <a:t>Ces données font l’objet d’un traitement informatique et n’ont pas pour finalité une prise de décision automatisée. Conformément aux lois « Informatique &amp; Liberté » et « RGPD », </a:t>
            </a:r>
            <a:r>
              <a:rPr lang="fr-FR" sz="1000" b="1" dirty="0">
                <a:solidFill>
                  <a:srgbClr val="00B0F0"/>
                </a:solidFill>
                <a:latin typeface="Verdana" panose="020B0604030504040204" pitchFamily="34" charset="0"/>
                <a:ea typeface="Verdana" panose="020B0604030504040204" pitchFamily="34" charset="0"/>
                <a:cs typeface="Verdana" panose="020B0604030504040204" pitchFamily="34" charset="0"/>
              </a:rPr>
              <a:t>vous pouvez exercer vos droits d'accès aux données, de rectification, de limitation du traitement et d’opposition </a:t>
            </a:r>
            <a:r>
              <a:rPr lang="fr-FR" sz="1000" dirty="0">
                <a:latin typeface="Verdana" panose="020B0604030504040204" pitchFamily="34" charset="0"/>
                <a:ea typeface="Verdana" panose="020B0604030504040204" pitchFamily="34" charset="0"/>
                <a:cs typeface="Verdana" panose="020B0604030504040204" pitchFamily="34" charset="0"/>
              </a:rPr>
              <a:t>en adressant un courrier par voie postale à la Communauté d’Agglomération Le Cotentin - Délégué à la Protection des Données - Hôtel de l'Atlantique - Boulevard Félix Amiot – 50102 Cherbourg-en-Cotentin ou en envoyant un mail à </a:t>
            </a:r>
            <a:r>
              <a:rPr lang="fr-FR" sz="1000" u="sng" dirty="0">
                <a:solidFill>
                  <a:srgbClr val="0000FF"/>
                </a:solidFill>
                <a:latin typeface="Verdana" panose="020B0604030504040204" pitchFamily="34" charset="0"/>
                <a:ea typeface="Verdana" panose="020B0604030504040204" pitchFamily="34" charset="0"/>
                <a:cs typeface="Verdana" panose="020B0604030504040204" pitchFamily="34" charset="0"/>
                <a:hlinkClick r:id="rId4"/>
              </a:rPr>
              <a:t>dpd@cherbourg.fr</a:t>
            </a:r>
            <a:endParaRPr lang="fr-FR" sz="10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9" name="Flèche droite 8"/>
          <p:cNvSpPr/>
          <p:nvPr/>
        </p:nvSpPr>
        <p:spPr>
          <a:xfrm rot="19289974">
            <a:off x="5319571" y="4121179"/>
            <a:ext cx="506784" cy="353115"/>
          </a:xfrm>
          <a:prstGeom prst="rightArrow">
            <a:avLst>
              <a:gd name="adj1" fmla="val 36155"/>
              <a:gd name="adj2" fmla="val 50438"/>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1251751" y="5406501"/>
            <a:ext cx="2175030" cy="1200329"/>
          </a:xfrm>
          <a:prstGeom prst="rect">
            <a:avLst/>
          </a:prstGeom>
          <a:solidFill>
            <a:schemeClr val="bg1"/>
          </a:solidFill>
          <a:ln>
            <a:solidFill>
              <a:srgbClr val="002060"/>
            </a:solidFill>
          </a:ln>
        </p:spPr>
        <p:txBody>
          <a:bodyPr wrap="square" rtlCol="0">
            <a:spAutoFit/>
          </a:bodyPr>
          <a:lstStyle/>
          <a:p>
            <a:r>
              <a:rPr lang="fr-FR" sz="1200" b="1" u="sng" dirty="0" smtClean="0">
                <a:latin typeface="Verdana" panose="020B0604030504040204" pitchFamily="34" charset="0"/>
                <a:ea typeface="Verdana" panose="020B0604030504040204" pitchFamily="34" charset="0"/>
                <a:cs typeface="Verdana" panose="020B0604030504040204" pitchFamily="34" charset="0"/>
              </a:rPr>
              <a:t>Légende :</a:t>
            </a:r>
          </a:p>
          <a:p>
            <a:r>
              <a:rPr lang="fr-FR" sz="1000" b="1" dirty="0">
                <a:solidFill>
                  <a:srgbClr val="00B050"/>
                </a:solidFill>
                <a:latin typeface="Verdana" panose="020B0604030504040204" pitchFamily="34" charset="0"/>
                <a:ea typeface="Verdana" panose="020B0604030504040204" pitchFamily="34" charset="0"/>
                <a:cs typeface="Verdana" panose="020B0604030504040204" pitchFamily="34" charset="0"/>
              </a:rPr>
              <a:t>Finalité</a:t>
            </a:r>
          </a:p>
          <a:p>
            <a:r>
              <a:rPr lang="fr-FR" sz="1000" b="1" dirty="0">
                <a:solidFill>
                  <a:srgbClr val="C00000"/>
                </a:solidFill>
                <a:latin typeface="Verdana" panose="020B0604030504040204" pitchFamily="34" charset="0"/>
                <a:ea typeface="Verdana" panose="020B0604030504040204" pitchFamily="34" charset="0"/>
                <a:cs typeface="Verdana" panose="020B0604030504040204" pitchFamily="34" charset="0"/>
              </a:rPr>
              <a:t>Responsable de traitement</a:t>
            </a:r>
          </a:p>
          <a:p>
            <a:r>
              <a:rPr lang="fr-FR" sz="1000" b="1" dirty="0">
                <a:solidFill>
                  <a:srgbClr val="92D050"/>
                </a:solidFill>
                <a:latin typeface="Verdana" panose="020B0604030504040204" pitchFamily="34" charset="0"/>
                <a:ea typeface="Verdana" panose="020B0604030504040204" pitchFamily="34" charset="0"/>
                <a:cs typeface="Verdana" panose="020B0604030504040204" pitchFamily="34" charset="0"/>
              </a:rPr>
              <a:t>Base légale</a:t>
            </a:r>
          </a:p>
          <a:p>
            <a:r>
              <a:rPr lang="fr-FR" sz="1000" b="1" dirty="0">
                <a:solidFill>
                  <a:srgbClr val="FFC000"/>
                </a:solidFill>
                <a:latin typeface="Verdana" panose="020B0604030504040204" pitchFamily="34" charset="0"/>
                <a:ea typeface="Verdana" panose="020B0604030504040204" pitchFamily="34" charset="0"/>
                <a:cs typeface="Verdana" panose="020B0604030504040204" pitchFamily="34" charset="0"/>
              </a:rPr>
              <a:t>Durée de conservation</a:t>
            </a:r>
          </a:p>
          <a:p>
            <a:r>
              <a:rPr lang="fr-FR" sz="1000" b="1" dirty="0" smtClean="0">
                <a:solidFill>
                  <a:schemeClr val="accent2"/>
                </a:solidFill>
                <a:latin typeface="Verdana" panose="020B0604030504040204" pitchFamily="34" charset="0"/>
                <a:ea typeface="Verdana" panose="020B0604030504040204" pitchFamily="34" charset="0"/>
                <a:cs typeface="Verdana" panose="020B0604030504040204" pitchFamily="34" charset="0"/>
              </a:rPr>
              <a:t>Destinataire </a:t>
            </a:r>
            <a:r>
              <a:rPr lang="fr-FR" sz="1000" b="1" dirty="0">
                <a:solidFill>
                  <a:schemeClr val="accent2"/>
                </a:solidFill>
                <a:latin typeface="Verdana" panose="020B0604030504040204" pitchFamily="34" charset="0"/>
                <a:ea typeface="Verdana" panose="020B0604030504040204" pitchFamily="34" charset="0"/>
                <a:cs typeface="Verdana" panose="020B0604030504040204" pitchFamily="34" charset="0"/>
              </a:rPr>
              <a:t>des données</a:t>
            </a:r>
          </a:p>
          <a:p>
            <a:r>
              <a:rPr lang="fr-FR" sz="1000" b="1" dirty="0">
                <a:solidFill>
                  <a:srgbClr val="00B0F0"/>
                </a:solidFill>
                <a:latin typeface="Verdana" panose="020B0604030504040204" pitchFamily="34" charset="0"/>
                <a:ea typeface="Verdana" panose="020B0604030504040204" pitchFamily="34" charset="0"/>
                <a:cs typeface="Verdana" panose="020B0604030504040204" pitchFamily="34" charset="0"/>
              </a:rPr>
              <a:t>Droits</a:t>
            </a: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Crèche</a:t>
            </a:r>
            <a:endParaRPr lang="en-US" sz="1600" dirty="0"/>
          </a:p>
        </p:txBody>
      </p:sp>
      <p:sp>
        <p:nvSpPr>
          <p:cNvPr id="12" name="Rectangle 11"/>
          <p:cNvSpPr/>
          <p:nvPr/>
        </p:nvSpPr>
        <p:spPr>
          <a:xfrm>
            <a:off x="1180729" y="1678621"/>
            <a:ext cx="816746" cy="135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2237172" y="3098307"/>
            <a:ext cx="816746" cy="109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772356" y="1880163"/>
            <a:ext cx="905524" cy="5171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311260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6</a:t>
            </a:fld>
            <a:endParaRPr lang="en-US" dirty="0"/>
          </a:p>
        </p:txBody>
      </p:sp>
      <p:sp>
        <p:nvSpPr>
          <p:cNvPr id="11" name="Rectangle 10"/>
          <p:cNvSpPr/>
          <p:nvPr/>
        </p:nvSpPr>
        <p:spPr>
          <a:xfrm>
            <a:off x="284698" y="983929"/>
            <a:ext cx="11306656" cy="3477875"/>
          </a:xfrm>
          <a:prstGeom prst="rect">
            <a:avLst/>
          </a:prstGeom>
        </p:spPr>
        <p:txBody>
          <a:bodyPr wrap="square">
            <a:spAutoFit/>
          </a:bodyPr>
          <a:lstStyle/>
          <a:p>
            <a:pPr algn="just">
              <a:spcBef>
                <a:spcPts val="1200"/>
              </a:spcBef>
              <a:spcAft>
                <a:spcPts val="1200"/>
              </a:spcAft>
            </a:pPr>
            <a:r>
              <a:rPr lang="fr-FR" sz="2000" b="1" dirty="0" smtClean="0">
                <a:latin typeface="Verdana" panose="020B0604030504040204" pitchFamily="34" charset="0"/>
                <a:ea typeface="Verdana" panose="020B0604030504040204" pitchFamily="34" charset="0"/>
                <a:cs typeface="Verdana" panose="020B0604030504040204" pitchFamily="34" charset="0"/>
              </a:rPr>
              <a:t>-</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INFORMER</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p>
          <a:p>
            <a:pPr algn="just">
              <a:spcBef>
                <a:spcPts val="1200"/>
              </a:spcBef>
              <a:spcAft>
                <a:spcPts val="1200"/>
              </a:spcAft>
            </a:pPr>
            <a:r>
              <a:rPr lang="fr-FR" sz="2000" b="1" dirty="0" smtClean="0">
                <a:latin typeface="Verdana" panose="020B0604030504040204" pitchFamily="34" charset="0"/>
                <a:ea typeface="Verdana" panose="020B0604030504040204" pitchFamily="34" charset="0"/>
                <a:cs typeface="Verdana" panose="020B0604030504040204" pitchFamily="34" charset="0"/>
              </a:rPr>
              <a:t>-</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CONSEILLER</a:t>
            </a:r>
            <a:r>
              <a:rPr lang="fr-FR" sz="2000" dirty="0" smtClean="0">
                <a:latin typeface="Verdana" panose="020B0604030504040204" pitchFamily="34" charset="0"/>
                <a:ea typeface="Verdana" panose="020B0604030504040204" pitchFamily="34" charset="0"/>
                <a:cs typeface="Verdana" panose="020B0604030504040204" pitchFamily="34" charset="0"/>
              </a:rPr>
              <a:t> </a:t>
            </a:r>
          </a:p>
          <a:p>
            <a:pPr algn="just">
              <a:spcBef>
                <a:spcPts val="1200"/>
              </a:spcBef>
              <a:spcAft>
                <a:spcPts val="1200"/>
              </a:spcAft>
            </a:pPr>
            <a:r>
              <a:rPr lang="fr-FR" sz="2000" b="1" dirty="0" smtClean="0">
                <a:latin typeface="Verdana" panose="020B0604030504040204" pitchFamily="34" charset="0"/>
                <a:ea typeface="Verdana" panose="020B0604030504040204" pitchFamily="34" charset="0"/>
                <a:cs typeface="Verdana" panose="020B0604030504040204" pitchFamily="34" charset="0"/>
              </a:rPr>
              <a:t>-</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CONTRÔLER LE RESPECT DU RGPD </a:t>
            </a:r>
            <a:r>
              <a:rPr lang="fr-FR" sz="2000" dirty="0" smtClean="0">
                <a:latin typeface="Verdana" panose="020B0604030504040204" pitchFamily="34" charset="0"/>
                <a:ea typeface="Verdana" panose="020B0604030504040204" pitchFamily="34" charset="0"/>
                <a:cs typeface="Verdana" panose="020B0604030504040204" pitchFamily="34" charset="0"/>
              </a:rPr>
              <a:t>et </a:t>
            </a:r>
            <a:r>
              <a:rPr lang="fr-FR" sz="2000" dirty="0">
                <a:latin typeface="Verdana" panose="020B0604030504040204" pitchFamily="34" charset="0"/>
                <a:ea typeface="Verdana" panose="020B0604030504040204" pitchFamily="34" charset="0"/>
                <a:cs typeface="Verdana" panose="020B0604030504040204" pitchFamily="34" charset="0"/>
              </a:rPr>
              <a:t>du droit national en matière de </a:t>
            </a:r>
            <a:r>
              <a:rPr lang="fr-FR" sz="2000" dirty="0" smtClean="0">
                <a:latin typeface="Verdana" panose="020B0604030504040204" pitchFamily="34" charset="0"/>
                <a:ea typeface="Verdana" panose="020B0604030504040204" pitchFamily="34" charset="0"/>
                <a:cs typeface="Verdana" panose="020B0604030504040204" pitchFamily="34" charset="0"/>
              </a:rPr>
              <a:t>protection</a:t>
            </a:r>
            <a:br>
              <a:rPr lang="fr-FR" sz="2000" dirty="0" smtClean="0">
                <a:latin typeface="Verdana" panose="020B0604030504040204" pitchFamily="34" charset="0"/>
                <a:ea typeface="Verdana" panose="020B0604030504040204" pitchFamily="34" charset="0"/>
                <a:cs typeface="Verdana" panose="020B0604030504040204" pitchFamily="34" charset="0"/>
              </a:rPr>
            </a:br>
            <a:r>
              <a:rPr lang="fr-FR" sz="2000" dirty="0" smtClean="0">
                <a:latin typeface="Verdana" panose="020B0604030504040204" pitchFamily="34" charset="0"/>
                <a:ea typeface="Verdana" panose="020B0604030504040204" pitchFamily="34" charset="0"/>
                <a:cs typeface="Verdana" panose="020B0604030504040204" pitchFamily="34" charset="0"/>
              </a:rPr>
              <a:t>   des données</a:t>
            </a:r>
            <a:endParaRPr lang="fr-FR" sz="2000" dirty="0">
              <a:latin typeface="Verdana" panose="020B0604030504040204" pitchFamily="34" charset="0"/>
              <a:ea typeface="Verdana" panose="020B0604030504040204" pitchFamily="34" charset="0"/>
              <a:cs typeface="Verdana" panose="020B0604030504040204" pitchFamily="34" charset="0"/>
            </a:endParaRPr>
          </a:p>
          <a:p>
            <a:pPr algn="just">
              <a:spcBef>
                <a:spcPts val="1200"/>
              </a:spcBef>
              <a:spcAft>
                <a:spcPts val="1200"/>
              </a:spcAft>
            </a:pPr>
            <a:r>
              <a:rPr lang="fr-FR" sz="2000" b="1" dirty="0" smtClean="0">
                <a:latin typeface="Verdana" panose="020B0604030504040204" pitchFamily="34" charset="0"/>
                <a:ea typeface="Verdana" panose="020B0604030504040204" pitchFamily="34" charset="0"/>
                <a:cs typeface="Verdana" panose="020B0604030504040204" pitchFamily="34" charset="0"/>
              </a:rPr>
              <a:t>-</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ACCOMPAGNER LES PROJETS</a:t>
            </a:r>
            <a:r>
              <a:rPr lang="fr-FR" sz="2000" dirty="0" smtClean="0">
                <a:latin typeface="Verdana" panose="020B0604030504040204" pitchFamily="34" charset="0"/>
                <a:ea typeface="Verdana" panose="020B0604030504040204" pitchFamily="34" charset="0"/>
                <a:cs typeface="Verdana" panose="020B0604030504040204" pitchFamily="34" charset="0"/>
              </a:rPr>
              <a:t> </a:t>
            </a:r>
          </a:p>
          <a:p>
            <a:pPr marL="266700" indent="-266700">
              <a:spcBef>
                <a:spcPts val="1200"/>
              </a:spcBef>
              <a:spcAft>
                <a:spcPts val="1200"/>
              </a:spcAft>
            </a:pPr>
            <a:r>
              <a:rPr lang="fr-FR" sz="2000" b="1" dirty="0">
                <a:latin typeface="Verdana" panose="020B0604030504040204" pitchFamily="34" charset="0"/>
                <a:ea typeface="Verdana" panose="020B0604030504040204" pitchFamily="34" charset="0"/>
                <a:cs typeface="Verdana" panose="020B0604030504040204" pitchFamily="34" charset="0"/>
              </a:rPr>
              <a:t>- </a:t>
            </a:r>
            <a: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COOPÉRER AVEC LA CNIL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r>
            <a:b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fr-FR" sz="2000" dirty="0" smtClean="0">
                <a:latin typeface="Verdana" panose="020B0604030504040204" pitchFamily="34" charset="0"/>
                <a:ea typeface="Verdana" panose="020B0604030504040204" pitchFamily="34" charset="0"/>
                <a:cs typeface="Verdana" panose="020B0604030504040204" pitchFamily="34" charset="0"/>
              </a:rPr>
              <a:t>et être </a:t>
            </a:r>
            <a:r>
              <a:rPr lang="fr-FR" sz="2000" dirty="0">
                <a:latin typeface="Verdana" panose="020B0604030504040204" pitchFamily="34" charset="0"/>
                <a:ea typeface="Verdana" panose="020B0604030504040204" pitchFamily="34" charset="0"/>
                <a:cs typeface="Verdana" panose="020B0604030504040204" pitchFamily="34" charset="0"/>
              </a:rPr>
              <a:t>son point de </a:t>
            </a:r>
            <a:r>
              <a:rPr lang="fr-FR" sz="2000" dirty="0" smtClean="0">
                <a:latin typeface="Verdana" panose="020B0604030504040204" pitchFamily="34" charset="0"/>
                <a:ea typeface="Verdana" panose="020B0604030504040204" pitchFamily="34" charset="0"/>
                <a:cs typeface="Verdana" panose="020B0604030504040204" pitchFamily="34" charset="0"/>
              </a:rPr>
              <a:t>contact.</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Titre 1"/>
          <p:cNvSpPr txBox="1">
            <a:spLocks/>
          </p:cNvSpPr>
          <p:nvPr/>
        </p:nvSpPr>
        <p:spPr>
          <a:xfrm>
            <a:off x="365671" y="293411"/>
            <a:ext cx="9144000" cy="58316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2000" b="1" u="sng" cap="al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missions principales de la </a:t>
            </a:r>
            <a:r>
              <a:rPr lang="fr-FR" sz="2000" b="1" u="sng" cap="all"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dpo</a:t>
            </a:r>
            <a:r>
              <a:rPr lang="fr-FR" sz="2000" b="1" u="sng" cap="all"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sz="2000" b="1" u="sng" cap="all"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Espace réservé du texte 3"/>
          <p:cNvSpPr txBox="1">
            <a:spLocks/>
          </p:cNvSpPr>
          <p:nvPr/>
        </p:nvSpPr>
        <p:spPr>
          <a:xfrm>
            <a:off x="6789645" y="3111059"/>
            <a:ext cx="768291" cy="32181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fr-FR" sz="1800" b="1" dirty="0" smtClean="0">
                <a:latin typeface="Verdana" panose="020B0604030504040204" pitchFamily="34" charset="0"/>
                <a:ea typeface="Verdana" panose="020B0604030504040204" pitchFamily="34" charset="0"/>
                <a:cs typeface="Verdana" panose="020B0604030504040204" pitchFamily="34" charset="0"/>
              </a:rPr>
              <a:t>DPO</a:t>
            </a:r>
          </a:p>
        </p:txBody>
      </p:sp>
      <p:sp>
        <p:nvSpPr>
          <p:cNvPr id="15" name="Espace réservé du texte 3"/>
          <p:cNvSpPr txBox="1">
            <a:spLocks/>
          </p:cNvSpPr>
          <p:nvPr/>
        </p:nvSpPr>
        <p:spPr>
          <a:xfrm>
            <a:off x="7405708" y="3782729"/>
            <a:ext cx="894566" cy="32181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fr-FR" sz="1800" b="1" dirty="0" smtClean="0">
                <a:latin typeface="Verdana" panose="020B0604030504040204" pitchFamily="34" charset="0"/>
                <a:ea typeface="Verdana" panose="020B0604030504040204" pitchFamily="34" charset="0"/>
                <a:cs typeface="Verdana" panose="020B0604030504040204" pitchFamily="34" charset="0"/>
              </a:rPr>
              <a:t>Pôles</a:t>
            </a:r>
          </a:p>
        </p:txBody>
      </p:sp>
      <p:sp>
        <p:nvSpPr>
          <p:cNvPr id="16" name="Espace réservé du texte 3"/>
          <p:cNvSpPr txBox="1">
            <a:spLocks/>
          </p:cNvSpPr>
          <p:nvPr/>
        </p:nvSpPr>
        <p:spPr>
          <a:xfrm>
            <a:off x="7772166" y="4348217"/>
            <a:ext cx="1570735" cy="32181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fr-FR" sz="1800" b="1" dirty="0" smtClean="0">
                <a:latin typeface="Verdana" panose="020B0604030504040204" pitchFamily="34" charset="0"/>
                <a:ea typeface="Verdana" panose="020B0604030504040204" pitchFamily="34" charset="0"/>
                <a:cs typeface="Verdana" panose="020B0604030504040204" pitchFamily="34" charset="0"/>
              </a:rPr>
              <a:t>Directions</a:t>
            </a:r>
          </a:p>
        </p:txBody>
      </p:sp>
      <p:sp>
        <p:nvSpPr>
          <p:cNvPr id="17" name="Espace réservé du texte 3"/>
          <p:cNvSpPr txBox="1">
            <a:spLocks/>
          </p:cNvSpPr>
          <p:nvPr/>
        </p:nvSpPr>
        <p:spPr>
          <a:xfrm>
            <a:off x="8355881" y="4967047"/>
            <a:ext cx="1405226" cy="32181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fr-FR" sz="1800" b="1" dirty="0" smtClean="0">
                <a:latin typeface="Verdana" panose="020B0604030504040204" pitchFamily="34" charset="0"/>
                <a:ea typeface="Verdana" panose="020B0604030504040204" pitchFamily="34" charset="0"/>
                <a:cs typeface="Verdana" panose="020B0604030504040204" pitchFamily="34" charset="0"/>
              </a:rPr>
              <a:t>Services</a:t>
            </a:r>
          </a:p>
        </p:txBody>
      </p:sp>
      <p:sp>
        <p:nvSpPr>
          <p:cNvPr id="19" name="Flèche courbée vers le bas 18"/>
          <p:cNvSpPr/>
          <p:nvPr/>
        </p:nvSpPr>
        <p:spPr>
          <a:xfrm rot="2586122">
            <a:off x="7512953" y="3482842"/>
            <a:ext cx="611836" cy="25745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Flèche courbée vers le bas 19"/>
          <p:cNvSpPr/>
          <p:nvPr/>
        </p:nvSpPr>
        <p:spPr>
          <a:xfrm rot="2586122">
            <a:off x="7946402" y="4129913"/>
            <a:ext cx="437789" cy="1848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Flèche courbée vers le bas 20"/>
          <p:cNvSpPr/>
          <p:nvPr/>
        </p:nvSpPr>
        <p:spPr>
          <a:xfrm rot="2586122">
            <a:off x="8617190" y="4736179"/>
            <a:ext cx="437789" cy="1848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Espace réservé du texte 3"/>
          <p:cNvSpPr txBox="1">
            <a:spLocks/>
          </p:cNvSpPr>
          <p:nvPr/>
        </p:nvSpPr>
        <p:spPr>
          <a:xfrm>
            <a:off x="9286692" y="5610712"/>
            <a:ext cx="1110304" cy="321814"/>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nSpc>
                <a:spcPct val="100000"/>
              </a:lnSpc>
              <a:buNone/>
            </a:pPr>
            <a:r>
              <a:rPr lang="fr-FR" sz="1800" b="1" dirty="0" smtClean="0">
                <a:latin typeface="Verdana" panose="020B0604030504040204" pitchFamily="34" charset="0"/>
                <a:ea typeface="Verdana" panose="020B0604030504040204" pitchFamily="34" charset="0"/>
                <a:cs typeface="Verdana" panose="020B0604030504040204" pitchFamily="34" charset="0"/>
              </a:rPr>
              <a:t>Agents</a:t>
            </a:r>
          </a:p>
        </p:txBody>
      </p:sp>
      <p:sp>
        <p:nvSpPr>
          <p:cNvPr id="23" name="Flèche courbée vers le bas 22"/>
          <p:cNvSpPr/>
          <p:nvPr/>
        </p:nvSpPr>
        <p:spPr>
          <a:xfrm rot="2586122">
            <a:off x="9290777" y="5357360"/>
            <a:ext cx="437789" cy="18485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Flèche courbée vers le bas 25"/>
          <p:cNvSpPr/>
          <p:nvPr/>
        </p:nvSpPr>
        <p:spPr>
          <a:xfrm rot="2586122">
            <a:off x="7570741" y="3494510"/>
            <a:ext cx="1637538" cy="4031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7" name="Flèche courbée vers le bas 26"/>
          <p:cNvSpPr/>
          <p:nvPr/>
        </p:nvSpPr>
        <p:spPr>
          <a:xfrm rot="2868404">
            <a:off x="7729343" y="3734100"/>
            <a:ext cx="2710437" cy="432244"/>
          </a:xfrm>
          <a:prstGeom prst="curvedDownArrow">
            <a:avLst>
              <a:gd name="adj1" fmla="val 25000"/>
              <a:gd name="adj2" fmla="val 6467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Flèche courbée vers le bas 27"/>
          <p:cNvSpPr/>
          <p:nvPr/>
        </p:nvSpPr>
        <p:spPr>
          <a:xfrm rot="2999540">
            <a:off x="7949889" y="3637362"/>
            <a:ext cx="3485288" cy="77735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9" name="Flèche courbée vers le bas 28"/>
          <p:cNvSpPr/>
          <p:nvPr/>
        </p:nvSpPr>
        <p:spPr>
          <a:xfrm rot="13699886">
            <a:off x="5673773" y="4611928"/>
            <a:ext cx="3795172" cy="99538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4400000"/>
              </a:camera>
              <a:lightRig rig="threePt" dir="t"/>
            </a:scene3d>
          </a:bodyPr>
          <a:lstStyle/>
          <a:p>
            <a:pPr algn="ctr"/>
            <a:endParaRPr lang="fr-F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0" name="Flèche courbée vers le bas 29"/>
          <p:cNvSpPr/>
          <p:nvPr/>
        </p:nvSpPr>
        <p:spPr>
          <a:xfrm rot="13699886">
            <a:off x="5852598" y="4232297"/>
            <a:ext cx="2795330" cy="99538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4400000"/>
              </a:camera>
              <a:lightRig rig="threePt" dir="t"/>
            </a:scene3d>
          </a:bodyPr>
          <a:lstStyle/>
          <a:p>
            <a:pPr algn="ctr"/>
            <a:endParaRPr lang="fr-F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1" name="Flèche courbée vers le bas 30"/>
          <p:cNvSpPr/>
          <p:nvPr/>
        </p:nvSpPr>
        <p:spPr>
          <a:xfrm rot="13699886">
            <a:off x="6191065" y="3970016"/>
            <a:ext cx="1685080" cy="99538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4400000"/>
              </a:camera>
              <a:lightRig rig="threePt" dir="t"/>
            </a:scene3d>
          </a:bodyPr>
          <a:lstStyle/>
          <a:p>
            <a:pPr algn="ctr"/>
            <a:endParaRPr lang="fr-F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2" name="Flèche courbée vers le bas 31"/>
          <p:cNvSpPr/>
          <p:nvPr/>
        </p:nvSpPr>
        <p:spPr>
          <a:xfrm rot="13699886">
            <a:off x="5959774" y="3524747"/>
            <a:ext cx="1435677" cy="995387"/>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scene3d>
              <a:camera prst="orthographicFront">
                <a:rot lat="0" lon="0" rev="14400000"/>
              </a:camera>
              <a:lightRig rig="threePt" dir="t"/>
            </a:scene3d>
          </a:bodyPr>
          <a:lstStyle/>
          <a:p>
            <a:pPr algn="ctr"/>
            <a:endParaRPr lang="fr-FR" dirty="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34" name="Rectangle 33"/>
          <p:cNvSpPr/>
          <p:nvPr/>
        </p:nvSpPr>
        <p:spPr>
          <a:xfrm>
            <a:off x="10410550" y="34758"/>
            <a:ext cx="1735475" cy="338554"/>
          </a:xfrm>
          <a:prstGeom prst="rect">
            <a:avLst/>
          </a:prstGeom>
        </p:spPr>
        <p:txBody>
          <a:bodyPr wrap="none">
            <a:spAutoFit/>
          </a:bodyPr>
          <a:lstStyle/>
          <a:p>
            <a:r>
              <a:rPr lang="fr-FR" sz="1600" dirty="0"/>
              <a:t>INTRODUCTION</a:t>
            </a:r>
          </a:p>
        </p:txBody>
      </p:sp>
    </p:spTree>
    <p:extLst>
      <p:ext uri="{BB962C8B-B14F-4D97-AF65-F5344CB8AC3E}">
        <p14:creationId xmlns:p14="http://schemas.microsoft.com/office/powerpoint/2010/main" val="11970306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902998" y="1432223"/>
            <a:ext cx="8886548" cy="3035808"/>
          </a:xfrm>
        </p:spPr>
        <p:txBody>
          <a:bodyPr/>
          <a:lstStyle/>
          <a:p>
            <a:pPr algn="ctr"/>
            <a:r>
              <a:rPr lang="fr-FR" sz="4000" dirty="0" smtClean="0">
                <a:latin typeface="Eras Bold ITC" panose="020B0907030504020204" pitchFamily="34" charset="0"/>
              </a:rPr>
              <a:t>Mission ENFANCE</a:t>
            </a:r>
            <a:br>
              <a:rPr lang="fr-FR" sz="4000" dirty="0" smtClean="0">
                <a:latin typeface="Eras Bold ITC" panose="020B0907030504020204" pitchFamily="34" charset="0"/>
              </a:rPr>
            </a:br>
            <a:r>
              <a:rPr lang="fr-FR" sz="4000" dirty="0" smtClean="0">
                <a:latin typeface="Eras Bold ITC" panose="020B0907030504020204" pitchFamily="34" charset="0"/>
              </a:rPr>
              <a:t>SIRAM</a:t>
            </a:r>
            <a:endParaRPr lang="fr-FR" sz="4000" dirty="0">
              <a:latin typeface="Eras Bold ITC" panose="020B090703050402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60</a:t>
            </a:fld>
            <a:endParaRPr lang="en-US"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1942" y="1358282"/>
            <a:ext cx="2894120" cy="3045041"/>
          </a:xfrm>
          <a:prstGeom prst="rect">
            <a:avLst/>
          </a:prstGeom>
        </p:spPr>
      </p:pic>
    </p:spTree>
    <p:extLst>
      <p:ext uri="{BB962C8B-B14F-4D97-AF65-F5344CB8AC3E}">
        <p14:creationId xmlns:p14="http://schemas.microsoft.com/office/powerpoint/2010/main" val="32392661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61</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21"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a:t>
            </a:r>
            <a:endParaRPr lang="fr-FR" sz="1800" u="sng" dirty="0">
              <a:solidFill>
                <a:srgbClr val="7030A0"/>
              </a:solidFill>
            </a:endParaRPr>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3" name="Rectangle 2"/>
          <p:cNvSpPr/>
          <p:nvPr/>
        </p:nvSpPr>
        <p:spPr>
          <a:xfrm>
            <a:off x="3048000" y="-1710868"/>
            <a:ext cx="6096000" cy="1477328"/>
          </a:xfrm>
          <a:prstGeom prst="rect">
            <a:avLst/>
          </a:prstGeom>
        </p:spPr>
        <p:txBody>
          <a:bodyPr>
            <a:spAutoFit/>
          </a:bodyPr>
          <a:lstStyle/>
          <a:p>
            <a:r>
              <a:rPr lang="fr-FR" b="1" dirty="0" smtClean="0">
                <a:latin typeface="Verdana" panose="020B0604030504040204" pitchFamily="34" charset="0"/>
                <a:ea typeface="Verdana" panose="020B0604030504040204" pitchFamily="34" charset="0"/>
                <a:cs typeface="Times New Roman" panose="02020603050405020304" pitchFamily="18" charset="0"/>
              </a:rPr>
              <a:t>Périmètre</a:t>
            </a:r>
            <a:r>
              <a:rPr lang="fr-FR" b="1" dirty="0">
                <a:latin typeface="Verdana" panose="020B0604030504040204" pitchFamily="34" charset="0"/>
                <a:ea typeface="Verdana" panose="020B0604030504040204" pitchFamily="34" charset="0"/>
                <a:cs typeface="Times New Roman" panose="02020603050405020304" pitchFamily="18" charset="0"/>
              </a:rPr>
              <a:t> : </a:t>
            </a:r>
            <a:r>
              <a:rPr lang="fr-FR" dirty="0">
                <a:latin typeface="Verdana" panose="020B0604030504040204" pitchFamily="34" charset="0"/>
                <a:ea typeface="Verdana" panose="020B0604030504040204" pitchFamily="34" charset="0"/>
                <a:cs typeface="Times New Roman" panose="02020603050405020304" pitchFamily="18" charset="0"/>
              </a:rPr>
              <a:t>activités liées aux inscriptions scolaires, aux activités périscolaires (les accueils du matin et du soir, TAP), à la restauration scolaire, aux activités extra-scolaires (C.L.S.H.) et à la tarification-facturation de ces activités.</a:t>
            </a:r>
            <a:endParaRPr lang="fr-FR" dirty="0"/>
          </a:p>
        </p:txBody>
      </p:sp>
      <p:sp>
        <p:nvSpPr>
          <p:cNvPr id="9" name="Rectangle 8"/>
          <p:cNvSpPr/>
          <p:nvPr/>
        </p:nvSpPr>
        <p:spPr>
          <a:xfrm>
            <a:off x="167851" y="866277"/>
            <a:ext cx="11662199" cy="2662267"/>
          </a:xfrm>
          <a:prstGeom prst="rect">
            <a:avLst/>
          </a:prstGeom>
        </p:spPr>
        <p:txBody>
          <a:bodyPr wrap="square">
            <a:spAutoFit/>
          </a:bodyPr>
          <a:lstStyle/>
          <a:p>
            <a:pPr algn="just">
              <a:spcBef>
                <a:spcPts val="600"/>
              </a:spcBef>
              <a:spcAft>
                <a:spcPts val="600"/>
              </a:spcAft>
            </a:pPr>
            <a:r>
              <a:rPr lang="fr-FR" b="1" u="sng" dirty="0">
                <a:latin typeface="Verdana" panose="020B0604030504040204" pitchFamily="34" charset="0"/>
                <a:ea typeface="Verdana" panose="020B0604030504040204" pitchFamily="34" charset="0"/>
                <a:cs typeface="Times New Roman" panose="02020603050405020304" pitchFamily="18" charset="0"/>
              </a:rPr>
              <a:t>Contexte</a:t>
            </a:r>
            <a:r>
              <a:rPr lang="fr-FR" b="1" dirty="0">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 </a:t>
            </a:r>
            <a:endParaRPr lang="fr-FR" dirty="0" smtClean="0">
              <a:latin typeface="Verdana" panose="020B0604030504040204" pitchFamily="34" charset="0"/>
              <a:ea typeface="Verdana" panose="020B0604030504040204" pitchFamily="34" charset="0"/>
              <a:cs typeface="Times New Roman" panose="02020603050405020304" pitchFamily="18" charset="0"/>
            </a:endParaRPr>
          </a:p>
          <a:p>
            <a:pPr algn="just"/>
            <a:r>
              <a:rPr lang="fr-FR" dirty="0">
                <a:latin typeface="Verdana" panose="020B0604030504040204" pitchFamily="34" charset="0"/>
                <a:ea typeface="Verdana" panose="020B0604030504040204" pitchFamily="34" charset="0"/>
                <a:cs typeface="Verdana" panose="020B0604030504040204" pitchFamily="34" charset="0"/>
              </a:rPr>
              <a:t>Les Relais Assistantes Maternelles (RAM) de Cherbourg-en-Cotentin, de la CA Le Cotentin et de la commune de la Hague utilisent essentiellement une application </a:t>
            </a:r>
            <a:r>
              <a:rPr lang="fr-FR" dirty="0" smtClean="0">
                <a:latin typeface="Verdana" panose="020B0604030504040204" pitchFamily="34" charset="0"/>
                <a:ea typeface="Verdana" panose="020B0604030504040204" pitchFamily="34" charset="0"/>
                <a:cs typeface="Verdana" panose="020B0604030504040204" pitchFamily="34" charset="0"/>
              </a:rPr>
              <a:t>logicielle (GRAM) </a:t>
            </a:r>
            <a:r>
              <a:rPr lang="fr-FR" dirty="0">
                <a:latin typeface="Verdana" panose="020B0604030504040204" pitchFamily="34" charset="0"/>
                <a:ea typeface="Verdana" panose="020B0604030504040204" pitchFamily="34" charset="0"/>
                <a:cs typeface="Verdana" panose="020B0604030504040204" pitchFamily="34" charset="0"/>
              </a:rPr>
              <a:t>devenue obsolète qui les met en difficulté dans leur travail quotidien par manque de fonctionnalités.</a:t>
            </a:r>
          </a:p>
          <a:p>
            <a:pPr algn="just"/>
            <a:r>
              <a:rPr lang="fr-FR" dirty="0">
                <a:latin typeface="Verdana" panose="020B0604030504040204" pitchFamily="34" charset="0"/>
                <a:ea typeface="Verdana" panose="020B0604030504040204" pitchFamily="34" charset="0"/>
                <a:cs typeface="Verdana" panose="020B0604030504040204" pitchFamily="34" charset="0"/>
              </a:rPr>
              <a:t> </a:t>
            </a:r>
          </a:p>
          <a:p>
            <a:pPr algn="just"/>
            <a:r>
              <a:rPr lang="fr-FR" dirty="0">
                <a:latin typeface="Verdana" panose="020B0604030504040204" pitchFamily="34" charset="0"/>
                <a:ea typeface="Verdana" panose="020B0604030504040204" pitchFamily="34" charset="0"/>
                <a:cs typeface="Verdana" panose="020B0604030504040204" pitchFamily="34" charset="0"/>
              </a:rPr>
              <a:t>Il s’agit donc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d’acquérir pour les 3 collectivités, une application unique de type SIRAM </a:t>
            </a:r>
            <a:r>
              <a:rPr lang="fr-FR" dirty="0">
                <a:latin typeface="Verdana" panose="020B0604030504040204" pitchFamily="34" charset="0"/>
                <a:ea typeface="Verdana" panose="020B0604030504040204" pitchFamily="34" charset="0"/>
                <a:cs typeface="Verdana" panose="020B0604030504040204" pitchFamily="34" charset="0"/>
              </a:rPr>
              <a:t>qui disposerait d’un panel de fonctionnalités adaptées et plus actuelles en respect avec le </a:t>
            </a:r>
            <a:r>
              <a:rPr lang="fr-FR" dirty="0" smtClean="0">
                <a:latin typeface="Verdana" panose="020B0604030504040204" pitchFamily="34" charset="0"/>
                <a:ea typeface="Verdana" panose="020B0604030504040204" pitchFamily="34" charset="0"/>
                <a:cs typeface="Verdana" panose="020B0604030504040204" pitchFamily="34" charset="0"/>
              </a:rPr>
              <a:t>RGPD.</a:t>
            </a:r>
          </a:p>
          <a:p>
            <a:pPr algn="just"/>
            <a:endParaRPr lang="fr-FR" dirty="0">
              <a:latin typeface="Verdana" panose="020B0604030504040204" pitchFamily="34" charset="0"/>
              <a:ea typeface="Verdana" panose="020B0604030504040204" pitchFamily="34" charset="0"/>
              <a:cs typeface="Verdana" panose="020B0604030504040204" pitchFamily="34" charset="0"/>
            </a:endParaRPr>
          </a:p>
          <a:p>
            <a:pPr algn="just"/>
            <a:r>
              <a:rPr lang="fr-FR" dirty="0" smtClean="0">
                <a:latin typeface="Verdana" panose="020B0604030504040204" pitchFamily="34" charset="0"/>
                <a:ea typeface="Verdana" panose="020B0604030504040204" pitchFamily="34" charset="0"/>
                <a:cs typeface="Verdana" panose="020B0604030504040204" pitchFamily="34" charset="0"/>
              </a:rPr>
              <a:t>Pour ce faire, un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appel d’offres </a:t>
            </a:r>
            <a:r>
              <a:rPr lang="fr-FR" dirty="0" smtClean="0">
                <a:latin typeface="Verdana" panose="020B0604030504040204" pitchFamily="34" charset="0"/>
                <a:ea typeface="Verdana" panose="020B0604030504040204" pitchFamily="34" charset="0"/>
                <a:cs typeface="Verdana" panose="020B0604030504040204" pitchFamily="34" charset="0"/>
              </a:rPr>
              <a:t>est lancé.</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36201" y="3875131"/>
            <a:ext cx="3710226" cy="369332"/>
          </a:xfrm>
          <a:prstGeom prst="rect">
            <a:avLst/>
          </a:prstGeom>
        </p:spPr>
        <p:txBody>
          <a:bodyPr wrap="square">
            <a:spAutoFit/>
          </a:bodyPr>
          <a:lstStyle/>
          <a:p>
            <a:pPr algn="just">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Objectifs :</a:t>
            </a:r>
            <a:r>
              <a:rPr lang="fr-FR" u="sng" dirty="0" smtClean="0">
                <a:latin typeface="Verdana" panose="020B0604030504040204" pitchFamily="34" charset="0"/>
                <a:ea typeface="Verdana" panose="020B0604030504040204" pitchFamily="34" charset="0"/>
                <a:cs typeface="Times New Roman" panose="02020603050405020304" pitchFamily="18" charset="0"/>
              </a:rPr>
              <a:t> </a:t>
            </a:r>
          </a:p>
        </p:txBody>
      </p:sp>
      <p:sp>
        <p:nvSpPr>
          <p:cNvPr id="11" name="Rectangle 10"/>
          <p:cNvSpPr/>
          <p:nvPr/>
        </p:nvSpPr>
        <p:spPr>
          <a:xfrm>
            <a:off x="381936" y="4372076"/>
            <a:ext cx="10297901" cy="1661993"/>
          </a:xfrm>
          <a:prstGeom prst="rect">
            <a:avLst/>
          </a:prstGeom>
        </p:spPr>
        <p:txBody>
          <a:bodyPr wrap="square">
            <a:spAutoFit/>
          </a:bodyPr>
          <a:lstStyle/>
          <a:p>
            <a:pPr marL="342900" marR="36195" indent="-342900" algn="just">
              <a:spcBef>
                <a:spcPts val="600"/>
              </a:spcBef>
              <a:spcAft>
                <a:spcPts val="600"/>
              </a:spcAft>
              <a:buFont typeface="Calibri" panose="020F0502020204030204" pitchFamily="34" charset="0"/>
              <a:buChar char="-"/>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Faire une analyse de conformité RGPD,</a:t>
            </a:r>
          </a:p>
          <a:p>
            <a:pPr marL="342900" marR="36195" indent="-342900" algn="just">
              <a:spcBef>
                <a:spcPts val="600"/>
              </a:spcBef>
              <a:spcAft>
                <a:spcPts val="600"/>
              </a:spcAft>
              <a:buFont typeface="Calibri" panose="020F0502020204030204" pitchFamily="34" charset="0"/>
              <a:buChar char="-"/>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Établir une annexe RGPD au CCTP,</a:t>
            </a:r>
          </a:p>
          <a:p>
            <a:pPr marL="342900" marR="36195" indent="-342900" algn="just">
              <a:spcBef>
                <a:spcPts val="600"/>
              </a:spcBef>
              <a:spcAft>
                <a:spcPts val="600"/>
              </a:spcAft>
              <a:buFont typeface="Calibri" panose="020F0502020204030204" pitchFamily="34" charset="0"/>
              <a:buChar char="-"/>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Répondre aux questions pratiques des animateurs,</a:t>
            </a:r>
          </a:p>
          <a:p>
            <a:pPr marL="342900" marR="36195" indent="-342900" algn="just">
              <a:spcBef>
                <a:spcPts val="600"/>
              </a:spcBef>
              <a:spcAft>
                <a:spcPts val="600"/>
              </a:spcAft>
              <a:buFont typeface="Calibri" panose="020F0502020204030204" pitchFamily="34" charset="0"/>
              <a:buChar char="-"/>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Rendre conformes les documents remis aux familles et assistants maternels.</a:t>
            </a:r>
          </a:p>
        </p:txBody>
      </p:sp>
      <p:sp>
        <p:nvSpPr>
          <p:cNvPr id="12" name="Rectangle 11"/>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Tree>
    <p:extLst>
      <p:ext uri="{BB962C8B-B14F-4D97-AF65-F5344CB8AC3E}">
        <p14:creationId xmlns:p14="http://schemas.microsoft.com/office/powerpoint/2010/main" val="20479153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62</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2" name="Rectangle 11"/>
          <p:cNvSpPr/>
          <p:nvPr/>
        </p:nvSpPr>
        <p:spPr>
          <a:xfrm>
            <a:off x="512071" y="866277"/>
            <a:ext cx="11296650" cy="2954655"/>
          </a:xfrm>
          <a:prstGeom prst="rect">
            <a:avLst/>
          </a:prstGeom>
        </p:spPr>
        <p:txBody>
          <a:bodyPr wrap="square">
            <a:spAutoFit/>
          </a:bodyPr>
          <a:lstStyle/>
          <a:p>
            <a:pPr>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Acteurs concernés</a:t>
            </a:r>
            <a:r>
              <a:rPr lang="fr-FR" b="1" u="sng" dirty="0">
                <a:latin typeface="Verdana" panose="020B0604030504040204" pitchFamily="34" charset="0"/>
                <a:ea typeface="Verdana" panose="020B0604030504040204" pitchFamily="34" charset="0"/>
                <a:cs typeface="Times New Roman" panose="02020603050405020304" pitchFamily="18" charset="0"/>
              </a:rPr>
              <a:t> : </a:t>
            </a:r>
            <a:endParaRPr lang="fr-FR" b="1" u="sng" dirty="0" smtClean="0">
              <a:latin typeface="Verdana" panose="020B0604030504040204" pitchFamily="34" charset="0"/>
              <a:ea typeface="Verdana" panose="020B0604030504040204" pitchFamily="34" charset="0"/>
              <a:cs typeface="Times New Roman" panose="02020603050405020304" pitchFamily="18" charset="0"/>
            </a:endParaRPr>
          </a:p>
          <a:p>
            <a:pPr>
              <a:spcBef>
                <a:spcPts val="600"/>
              </a:spcBef>
              <a:spcAft>
                <a:spcPts val="600"/>
              </a:spcAft>
            </a:pP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L’usager (pour la garde d’enfant</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Le professionnel de la petite enfance (Assistants maternels et gardes à domicile</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Les intervenants (Psychologues,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Les partenaires conventionnés (CAF, CAMPS,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Autres partenaires (PMI, MAM,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spcAft>
                <a:spcPts val="600"/>
              </a:spcAft>
            </a:pP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Les animateurs des RPE, leurs directions, leurs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élus.</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a:t>
            </a:r>
            <a:endParaRPr lang="fr-FR" sz="1800" u="sng" dirty="0">
              <a:solidFill>
                <a:srgbClr val="7030A0"/>
              </a:solidFill>
            </a:endParaRPr>
          </a:p>
        </p:txBody>
      </p:sp>
      <p:sp>
        <p:nvSpPr>
          <p:cNvPr id="11" name="Rectangle 10"/>
          <p:cNvSpPr/>
          <p:nvPr/>
        </p:nvSpPr>
        <p:spPr>
          <a:xfrm>
            <a:off x="512072" y="4614527"/>
            <a:ext cx="4233093" cy="369332"/>
          </a:xfrm>
          <a:prstGeom prst="rect">
            <a:avLst/>
          </a:prstGeom>
        </p:spPr>
        <p:txBody>
          <a:bodyPr wrap="square">
            <a:spAutoFit/>
          </a:bodyPr>
          <a:lstStyle/>
          <a:p>
            <a:r>
              <a:rPr lang="fr-FR" b="1" u="sng" dirty="0">
                <a:latin typeface="Verdana" panose="020B0604030504040204" pitchFamily="34" charset="0"/>
                <a:ea typeface="Verdana" panose="020B0604030504040204" pitchFamily="34" charset="0"/>
                <a:cs typeface="Times New Roman" panose="02020603050405020304" pitchFamily="18" charset="0"/>
              </a:rPr>
              <a:t>Périmètre </a:t>
            </a:r>
            <a:r>
              <a:rPr lang="fr-FR" b="1" u="sng" dirty="0" smtClean="0">
                <a:latin typeface="Verdana" panose="020B0604030504040204" pitchFamily="34" charset="0"/>
                <a:ea typeface="Verdana" panose="020B0604030504040204" pitchFamily="34" charset="0"/>
                <a:cs typeface="Times New Roman" panose="02020603050405020304" pitchFamily="18" charset="0"/>
              </a:rPr>
              <a:t>géographique : </a:t>
            </a:r>
          </a:p>
        </p:txBody>
      </p:sp>
      <p:sp>
        <p:nvSpPr>
          <p:cNvPr id="13" name="Rectangle 12"/>
          <p:cNvSpPr/>
          <p:nvPr/>
        </p:nvSpPr>
        <p:spPr>
          <a:xfrm>
            <a:off x="512071" y="5131123"/>
            <a:ext cx="11302365" cy="646331"/>
          </a:xfrm>
          <a:prstGeom prst="rect">
            <a:avLst/>
          </a:prstGeom>
        </p:spPr>
        <p:txBody>
          <a:bodyPr wrap="square">
            <a:spAutoFit/>
          </a:bodyPr>
          <a:lstStyle/>
          <a:p>
            <a:pPr algn="just"/>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L’ensemble des </a:t>
            </a:r>
            <a:r>
              <a:rPr lang="fr-FR" dirty="0" err="1">
                <a:solidFill>
                  <a:srgbClr val="002060"/>
                </a:solidFill>
                <a:latin typeface="Verdana" panose="020B0604030504040204" pitchFamily="34" charset="0"/>
                <a:ea typeface="Verdana" panose="020B0604030504040204" pitchFamily="34" charset="0"/>
                <a:cs typeface="Verdana" panose="020B0604030504040204" pitchFamily="34" charset="0"/>
              </a:rPr>
              <a:t>RAMs</a:t>
            </a:r>
            <a:r>
              <a:rPr lang="fr-FR" dirty="0">
                <a:solidFill>
                  <a:srgbClr val="002060"/>
                </a:solidFill>
                <a:latin typeface="Verdana" panose="020B0604030504040204" pitchFamily="34" charset="0"/>
                <a:ea typeface="Verdana" panose="020B0604030504040204" pitchFamily="34" charset="0"/>
                <a:cs typeface="Verdana" panose="020B0604030504040204" pitchFamily="34" charset="0"/>
              </a:rPr>
              <a:t> de Cherbourg-en-Cotentin et de la </a:t>
            </a:r>
            <a:r>
              <a:rPr lang="fr-FR" dirty="0" smtClean="0">
                <a:solidFill>
                  <a:srgbClr val="002060"/>
                </a:solidFill>
                <a:latin typeface="Verdana" panose="020B0604030504040204" pitchFamily="34" charset="0"/>
                <a:ea typeface="Verdana" panose="020B0604030504040204" pitchFamily="34" charset="0"/>
                <a:cs typeface="Verdana" panose="020B0604030504040204" pitchFamily="34" charset="0"/>
              </a:rPr>
              <a:t>Communauté d‘Agglomération Le Cotentin.</a:t>
            </a:r>
            <a:endParaRPr lang="fr-FR"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13"/>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Tree>
    <p:extLst>
      <p:ext uri="{BB962C8B-B14F-4D97-AF65-F5344CB8AC3E}">
        <p14:creationId xmlns:p14="http://schemas.microsoft.com/office/powerpoint/2010/main" val="41134562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63</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1" name="Rectangle 10"/>
          <p:cNvSpPr/>
          <p:nvPr/>
        </p:nvSpPr>
        <p:spPr>
          <a:xfrm>
            <a:off x="297288" y="4333579"/>
            <a:ext cx="11013840" cy="1708160"/>
          </a:xfrm>
          <a:prstGeom prst="rect">
            <a:avLst/>
          </a:prstGeom>
        </p:spPr>
        <p:txBody>
          <a:bodyPr wrap="square">
            <a:spAutoFit/>
          </a:bodyPr>
          <a:lstStyle/>
          <a:p>
            <a:pPr algn="just">
              <a:spcAft>
                <a:spcPts val="600"/>
              </a:spcAft>
            </a:pPr>
            <a:r>
              <a:rPr lang="fr-FR" b="1" u="sng" dirty="0">
                <a:latin typeface="Verdana" panose="020B0604030504040204" pitchFamily="34" charset="0"/>
                <a:ea typeface="Verdana" panose="020B0604030504040204" pitchFamily="34" charset="0"/>
                <a:cs typeface="Times New Roman" panose="02020603050405020304" pitchFamily="18" charset="0"/>
              </a:rPr>
              <a:t>Contraintes &amp; limites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Une </a:t>
            </a:r>
            <a:r>
              <a:rPr lang="fr-FR"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coresponsabilité</a:t>
            </a:r>
            <a:r>
              <a:rPr lang="fr-FR" dirty="0" smtClean="0">
                <a:latin typeface="Verdana" panose="020B0604030504040204" pitchFamily="34" charset="0"/>
                <a:ea typeface="Verdana" panose="020B0604030504040204" pitchFamily="34" charset="0"/>
                <a:cs typeface="Times New Roman" panose="02020603050405020304" pitchFamily="18" charset="0"/>
              </a:rPr>
              <a:t> </a:t>
            </a:r>
            <a:r>
              <a:rPr lang="fr-FR" dirty="0">
                <a:latin typeface="Verdana" panose="020B0604030504040204" pitchFamily="34" charset="0"/>
                <a:ea typeface="Verdana" panose="020B0604030504040204" pitchFamily="34" charset="0"/>
                <a:cs typeface="Times New Roman" panose="02020603050405020304" pitchFamily="18" charset="0"/>
              </a:rPr>
              <a:t>de </a:t>
            </a:r>
            <a:r>
              <a:rPr lang="fr-FR" dirty="0" smtClean="0">
                <a:latin typeface="Verdana" panose="020B0604030504040204" pitchFamily="34" charset="0"/>
                <a:ea typeface="Verdana" panose="020B0604030504040204" pitchFamily="34" charset="0"/>
                <a:cs typeface="Times New Roman" panose="02020603050405020304" pitchFamily="18" charset="0"/>
              </a:rPr>
              <a:t>traitement entre 3 collectivités,</a:t>
            </a:r>
          </a:p>
          <a:p>
            <a:pPr marL="285750" indent="-285750" algn="just">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Des </a:t>
            </a:r>
            <a:r>
              <a:rPr lang="fr-FR" dirty="0" err="1" smtClean="0">
                <a:latin typeface="Verdana" panose="020B0604030504040204" pitchFamily="34" charset="0"/>
                <a:ea typeface="Verdana" panose="020B0604030504040204" pitchFamily="34" charset="0"/>
                <a:cs typeface="Times New Roman" panose="02020603050405020304" pitchFamily="18" charset="0"/>
              </a:rPr>
              <a:t>RAMs</a:t>
            </a:r>
            <a:r>
              <a:rPr lang="fr-FR" dirty="0" smtClean="0">
                <a:latin typeface="Verdana" panose="020B0604030504040204" pitchFamily="34" charset="0"/>
                <a:ea typeface="Verdana" panose="020B0604030504040204" pitchFamily="34" charset="0"/>
                <a:cs typeface="Times New Roman" panose="02020603050405020304" pitchFamily="18" charset="0"/>
              </a:rPr>
              <a:t> de taille différente, donc des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fonctionnements </a:t>
            </a:r>
            <a:r>
              <a:rPr lang="fr-FR" b="1" dirty="0" smtClean="0">
                <a:solidFill>
                  <a:srgbClr val="C00000"/>
                </a:solidFill>
                <a:latin typeface="Verdana" panose="020B0604030504040204" pitchFamily="34" charset="0"/>
                <a:ea typeface="Verdana" panose="020B0604030504040204" pitchFamily="34" charset="0"/>
                <a:cs typeface="Times New Roman" panose="02020603050405020304" pitchFamily="18" charset="0"/>
              </a:rPr>
              <a:t>différents,</a:t>
            </a:r>
            <a:endPar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Aft>
                <a:spcPts val="600"/>
              </a:spcAft>
              <a:buFontTx/>
              <a:buChar char="-"/>
            </a:pPr>
            <a:r>
              <a:rPr lang="fr-FR" dirty="0">
                <a:latin typeface="Verdana" panose="020B0604030504040204" pitchFamily="34" charset="0"/>
                <a:ea typeface="Verdana" panose="020B0604030504040204" pitchFamily="34" charset="0"/>
                <a:cs typeface="Verdana" panose="020B0604030504040204" pitchFamily="34" charset="0"/>
              </a:rPr>
              <a:t>Besoin de </a:t>
            </a:r>
            <a:r>
              <a:rPr lang="fr-FR" b="1" dirty="0">
                <a:solidFill>
                  <a:srgbClr val="C00000"/>
                </a:solidFill>
                <a:latin typeface="Verdana" panose="020B0604030504040204" pitchFamily="34" charset="0"/>
                <a:ea typeface="Verdana" panose="020B0604030504040204" pitchFamily="34" charset="0"/>
                <a:cs typeface="Times New Roman" panose="02020603050405020304" pitchFamily="18" charset="0"/>
              </a:rPr>
              <a:t>disponibilité des agents </a:t>
            </a:r>
            <a:r>
              <a:rPr lang="fr-FR" dirty="0">
                <a:latin typeface="Verdana" panose="020B0604030504040204" pitchFamily="34" charset="0"/>
                <a:ea typeface="Verdana" panose="020B0604030504040204" pitchFamily="34" charset="0"/>
                <a:cs typeface="Verdana" panose="020B0604030504040204" pitchFamily="34" charset="0"/>
              </a:rPr>
              <a:t>participant au projet et aux différents groupes de </a:t>
            </a:r>
            <a:r>
              <a:rPr lang="fr-FR" dirty="0" smtClean="0">
                <a:latin typeface="Verdana" panose="020B0604030504040204" pitchFamily="34" charset="0"/>
                <a:ea typeface="Verdana" panose="020B0604030504040204" pitchFamily="34" charset="0"/>
                <a:cs typeface="Verdana" panose="020B0604030504040204" pitchFamily="34" charset="0"/>
              </a:rPr>
              <a:t>travail.</a:t>
            </a:r>
            <a:endParaRPr lang="fr-FR" dirty="0" smtClean="0">
              <a:latin typeface="Verdana" panose="020B0604030504040204" pitchFamily="34" charset="0"/>
              <a:ea typeface="Verdana" panose="020B0604030504040204" pitchFamily="34" charset="0"/>
              <a:cs typeface="Times New Roman" panose="02020603050405020304" pitchFamily="18" charset="0"/>
            </a:endParaRPr>
          </a:p>
        </p:txBody>
      </p:sp>
      <p:sp>
        <p:nvSpPr>
          <p:cNvPr id="14"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a:t>
            </a:r>
            <a:endParaRPr lang="fr-FR" sz="1800" u="sng" dirty="0">
              <a:solidFill>
                <a:srgbClr val="7030A0"/>
              </a:solidFill>
            </a:endParaRPr>
          </a:p>
        </p:txBody>
      </p:sp>
      <p:sp>
        <p:nvSpPr>
          <p:cNvPr id="16" name="Rectangle 15"/>
          <p:cNvSpPr/>
          <p:nvPr/>
        </p:nvSpPr>
        <p:spPr>
          <a:xfrm>
            <a:off x="378907" y="1024505"/>
            <a:ext cx="4233093" cy="369332"/>
          </a:xfrm>
          <a:prstGeom prst="rect">
            <a:avLst/>
          </a:prstGeom>
        </p:spPr>
        <p:txBody>
          <a:bodyPr wrap="square">
            <a:spAutoFit/>
          </a:bodyPr>
          <a:lstStyle/>
          <a:p>
            <a:r>
              <a:rPr lang="fr-FR" b="1" u="sng" dirty="0">
                <a:latin typeface="Verdana" panose="020B0604030504040204" pitchFamily="34" charset="0"/>
                <a:ea typeface="Verdana" panose="020B0604030504040204" pitchFamily="34" charset="0"/>
                <a:cs typeface="Times New Roman" panose="02020603050405020304" pitchFamily="18" charset="0"/>
              </a:rPr>
              <a:t>Périmètre </a:t>
            </a:r>
            <a:r>
              <a:rPr lang="fr-FR" b="1" u="sng" dirty="0" smtClean="0">
                <a:latin typeface="Verdana" panose="020B0604030504040204" pitchFamily="34" charset="0"/>
                <a:ea typeface="Verdana" panose="020B0604030504040204" pitchFamily="34" charset="0"/>
                <a:cs typeface="Times New Roman" panose="02020603050405020304" pitchFamily="18" charset="0"/>
              </a:rPr>
              <a:t>de travail : </a:t>
            </a:r>
          </a:p>
        </p:txBody>
      </p:sp>
      <p:sp>
        <p:nvSpPr>
          <p:cNvPr id="12" name="Rectangle 11"/>
          <p:cNvSpPr/>
          <p:nvPr/>
        </p:nvSpPr>
        <p:spPr>
          <a:xfrm>
            <a:off x="378906" y="1536669"/>
            <a:ext cx="8498763" cy="2092881"/>
          </a:xfrm>
          <a:prstGeom prst="rect">
            <a:avLst/>
          </a:prstGeom>
        </p:spPr>
        <p:txBody>
          <a:bodyPr wrap="square">
            <a:spAutoFit/>
          </a:bodyPr>
          <a:lstStyle/>
          <a:p>
            <a:pPr marL="285750" indent="-285750">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Les familles,</a:t>
            </a:r>
          </a:p>
          <a:p>
            <a:pPr marL="285750" indent="-285750">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Les professionnels actuels et futurs de la petite enfance,</a:t>
            </a:r>
          </a:p>
          <a:p>
            <a:pPr marL="285750" indent="-285750">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Les gardes à domicile,</a:t>
            </a:r>
          </a:p>
          <a:p>
            <a:pPr marL="285750" indent="-285750">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Les partenaires des </a:t>
            </a:r>
            <a:r>
              <a:rPr lang="fr-FR" dirty="0" err="1"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RAMs</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marL="285750" indent="-285750">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Possibilité d’un portail RAM.</a:t>
            </a:r>
            <a:endParaRPr lang="fr-FR" dirty="0">
              <a:solidFill>
                <a:srgbClr val="002060"/>
              </a:solidFill>
            </a:endParaRPr>
          </a:p>
        </p:txBody>
      </p:sp>
      <p:sp>
        <p:nvSpPr>
          <p:cNvPr id="17" name="Rectangle 16"/>
          <p:cNvSpPr/>
          <p:nvPr/>
        </p:nvSpPr>
        <p:spPr>
          <a:xfrm>
            <a:off x="9766241" y="0"/>
            <a:ext cx="2425759"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Tree>
    <p:extLst>
      <p:ext uri="{BB962C8B-B14F-4D97-AF65-F5344CB8AC3E}">
        <p14:creationId xmlns:p14="http://schemas.microsoft.com/office/powerpoint/2010/main" val="18510123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64</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8" name="Rectangle 7"/>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1" name="Rectangle 10"/>
          <p:cNvSpPr/>
          <p:nvPr/>
        </p:nvSpPr>
        <p:spPr>
          <a:xfrm>
            <a:off x="297287" y="866277"/>
            <a:ext cx="11412360" cy="2646878"/>
          </a:xfrm>
          <a:prstGeom prst="rect">
            <a:avLst/>
          </a:prstGeom>
        </p:spPr>
        <p:txBody>
          <a:bodyPr wrap="square">
            <a:spAutoFit/>
          </a:bodyPr>
          <a:lstStyle/>
          <a:p>
            <a:pPr algn="just">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Organisation de travail</a:t>
            </a:r>
            <a:r>
              <a:rPr lang="fr-FR" b="1" u="sng" dirty="0">
                <a:latin typeface="Verdana" panose="020B0604030504040204" pitchFamily="34" charset="0"/>
                <a:ea typeface="Verdana" panose="020B0604030504040204" pitchFamily="34" charset="0"/>
                <a:cs typeface="Times New Roman" panose="02020603050405020304" pitchFamily="18" charset="0"/>
              </a:rPr>
              <a:t>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Réunion de travail avec la chargée de projet </a:t>
            </a:r>
            <a:r>
              <a:rPr lang="fr-FR" dirty="0" err="1"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RAMs</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Réunions de travail régulières avec le service application de la DSI en charge de la partie technique de l’appel d’offres.</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Réunion de travail avec le service des archives de la commune de Cherbourg-en-Cotentin.</a:t>
            </a:r>
          </a:p>
          <a:p>
            <a:pPr marL="285750" indent="-285750" algn="just">
              <a:spcBef>
                <a:spcPts val="600"/>
              </a:spcBef>
              <a:spcAft>
                <a:spcPts val="600"/>
              </a:spcAft>
              <a:buFontTx/>
              <a:buChar char="-"/>
            </a:pP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Entretien téléphonique et échange de mails avec certains animateurs </a:t>
            </a:r>
            <a:r>
              <a:rPr lang="fr-FR" dirty="0" err="1"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RAMs</a:t>
            </a:r>
            <a:r>
              <a:rPr lang="fr-FR" dirty="0" smtClean="0">
                <a:solidFill>
                  <a:srgbClr val="002060"/>
                </a:solidFill>
                <a:latin typeface="Verdana" panose="020B0604030504040204" pitchFamily="34" charset="0"/>
                <a:ea typeface="Verdana" panose="020B0604030504040204" pitchFamily="34" charset="0"/>
                <a:cs typeface="Times New Roman" panose="02020603050405020304" pitchFamily="18" charset="0"/>
              </a:rPr>
              <a:t> concernant les documents à remettre aux familles.</a:t>
            </a:r>
          </a:p>
        </p:txBody>
      </p:sp>
      <p:sp>
        <p:nvSpPr>
          <p:cNvPr id="14" name="Rectangle 13"/>
          <p:cNvSpPr/>
          <p:nvPr/>
        </p:nvSpPr>
        <p:spPr>
          <a:xfrm>
            <a:off x="297287" y="3657631"/>
            <a:ext cx="7754760" cy="1231106"/>
          </a:xfrm>
          <a:prstGeom prst="rect">
            <a:avLst/>
          </a:prstGeom>
        </p:spPr>
        <p:txBody>
          <a:bodyPr wrap="square">
            <a:spAutoFit/>
          </a:bodyPr>
          <a:lstStyle/>
          <a:p>
            <a:pPr algn="just">
              <a:spcBef>
                <a:spcPts val="600"/>
              </a:spcBef>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Problématiques rencontrées</a:t>
            </a:r>
            <a:r>
              <a:rPr lang="fr-FR" b="1" u="sng" dirty="0">
                <a:latin typeface="Verdana" panose="020B0604030504040204" pitchFamily="34" charset="0"/>
                <a:ea typeface="Verdana" panose="020B0604030504040204" pitchFamily="34" charset="0"/>
                <a:cs typeface="Times New Roman" panose="02020603050405020304" pitchFamily="18" charset="0"/>
              </a:rPr>
              <a:t> :</a:t>
            </a:r>
            <a:r>
              <a:rPr lang="fr-FR" u="sng" dirty="0">
                <a:latin typeface="Verdana" panose="020B0604030504040204" pitchFamily="34" charset="0"/>
                <a:ea typeface="Verdana" panose="020B0604030504040204" pitchFamily="34" charset="0"/>
                <a:cs typeface="Times New Roman" panose="02020603050405020304" pitchFamily="18" charset="0"/>
              </a:rPr>
              <a:t> </a:t>
            </a:r>
            <a:endParaRPr lang="fr-FR" u="sng" dirty="0" smtClean="0">
              <a:latin typeface="Verdana" panose="020B0604030504040204" pitchFamily="34" charset="0"/>
              <a:ea typeface="Verdana" panose="020B0604030504040204" pitchFamily="34" charset="0"/>
              <a:cs typeface="Times New Roman" panose="02020603050405020304" pitchFamily="18" charset="0"/>
            </a:endParaRP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Le projet a pris du retard</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Les attentes ne sont pas les mêmes en fonction des </a:t>
            </a:r>
            <a:r>
              <a:rPr lang="fr-FR" dirty="0" err="1" smtClean="0">
                <a:latin typeface="Verdana" panose="020B0604030504040204" pitchFamily="34" charset="0"/>
                <a:ea typeface="Verdana" panose="020B0604030504040204" pitchFamily="34" charset="0"/>
                <a:cs typeface="Times New Roman" panose="02020603050405020304" pitchFamily="18" charset="0"/>
              </a:rPr>
              <a:t>RAMs</a:t>
            </a:r>
            <a:r>
              <a:rPr lang="fr-FR" dirty="0" smtClean="0">
                <a:latin typeface="Verdana" panose="020B0604030504040204" pitchFamily="34" charset="0"/>
                <a:ea typeface="Verdana" panose="020B0604030504040204" pitchFamily="34" charset="0"/>
                <a:cs typeface="Times New Roman" panose="02020603050405020304" pitchFamily="18" charset="0"/>
              </a:rPr>
              <a:t> </a:t>
            </a:r>
          </a:p>
        </p:txBody>
      </p:sp>
      <p:sp>
        <p:nvSpPr>
          <p:cNvPr id="2" name="Rectangle 1"/>
          <p:cNvSpPr/>
          <p:nvPr/>
        </p:nvSpPr>
        <p:spPr>
          <a:xfrm>
            <a:off x="297287" y="5549509"/>
            <a:ext cx="9113043" cy="1077218"/>
          </a:xfrm>
          <a:prstGeom prst="rect">
            <a:avLst/>
          </a:prstGeom>
        </p:spPr>
        <p:txBody>
          <a:bodyPr wrap="square">
            <a:spAutoFit/>
          </a:bodyPr>
          <a:lstStyle/>
          <a:p>
            <a:pPr marL="285750" indent="-285750" algn="just">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Travail en trinôme : Chargée de projet SIRAM / Animateurs RAM / DPO</a:t>
            </a:r>
          </a:p>
          <a:p>
            <a:pPr marL="285750" indent="-285750" algn="just">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Travail en trinôme : Service Applis / Service Archives / DPO</a:t>
            </a:r>
          </a:p>
          <a:p>
            <a:pPr marL="285750" indent="-285750" algn="just">
              <a:spcAft>
                <a:spcPts val="600"/>
              </a:spcAft>
              <a:buFontTx/>
              <a:buChar char="-"/>
            </a:pPr>
            <a:r>
              <a:rPr lang="fr-FR" dirty="0" smtClean="0">
                <a:latin typeface="Verdana" panose="020B0604030504040204" pitchFamily="34" charset="0"/>
                <a:ea typeface="Verdana" panose="020B0604030504040204" pitchFamily="34" charset="0"/>
                <a:cs typeface="Times New Roman" panose="02020603050405020304" pitchFamily="18" charset="0"/>
              </a:rPr>
              <a:t>Utilisation commune du </a:t>
            </a:r>
            <a:r>
              <a:rPr lang="fr-FR" dirty="0">
                <a:latin typeface="Verdana" panose="020B0604030504040204" pitchFamily="34" charset="0"/>
                <a:ea typeface="Verdana" panose="020B0604030504040204" pitchFamily="34" charset="0"/>
                <a:cs typeface="Times New Roman" panose="02020603050405020304" pitchFamily="18" charset="0"/>
              </a:rPr>
              <a:t>document de travail </a:t>
            </a:r>
            <a:r>
              <a:rPr lang="fr-FR" dirty="0" smtClean="0">
                <a:latin typeface="Verdana" panose="020B0604030504040204" pitchFamily="34" charset="0"/>
                <a:ea typeface="Verdana" panose="020B0604030504040204" pitchFamily="34" charset="0"/>
                <a:cs typeface="Times New Roman" panose="02020603050405020304" pitchFamily="18" charset="0"/>
              </a:rPr>
              <a:t>d’analyse RGPD</a:t>
            </a:r>
          </a:p>
        </p:txBody>
      </p:sp>
      <p:sp>
        <p:nvSpPr>
          <p:cNvPr id="12" name="Rectangle 11"/>
          <p:cNvSpPr/>
          <p:nvPr/>
        </p:nvSpPr>
        <p:spPr>
          <a:xfrm>
            <a:off x="297287" y="5089739"/>
            <a:ext cx="3283271" cy="369332"/>
          </a:xfrm>
          <a:prstGeom prst="rect">
            <a:avLst/>
          </a:prstGeom>
        </p:spPr>
        <p:txBody>
          <a:bodyPr wrap="none">
            <a:spAutoFit/>
          </a:bodyPr>
          <a:lstStyle/>
          <a:p>
            <a:pPr algn="just">
              <a:spcAft>
                <a:spcPts val="600"/>
              </a:spcAft>
            </a:pPr>
            <a:r>
              <a:rPr lang="fr-FR" b="1" u="sng" dirty="0" smtClean="0">
                <a:latin typeface="Verdana" panose="020B0604030504040204" pitchFamily="34" charset="0"/>
                <a:ea typeface="Verdana" panose="020B0604030504040204" pitchFamily="34" charset="0"/>
                <a:cs typeface="Times New Roman" panose="02020603050405020304" pitchFamily="18" charset="0"/>
              </a:rPr>
              <a:t>Avantages rencontrés</a:t>
            </a:r>
            <a:r>
              <a:rPr lang="fr-FR" b="1" u="sng" dirty="0">
                <a:latin typeface="Verdana" panose="020B0604030504040204" pitchFamily="34" charset="0"/>
                <a:ea typeface="Verdana" panose="020B0604030504040204" pitchFamily="34" charset="0"/>
                <a:cs typeface="Times New Roman" panose="02020603050405020304" pitchFamily="18" charset="0"/>
              </a:rPr>
              <a:t> :</a:t>
            </a:r>
            <a:r>
              <a:rPr lang="fr-FR" u="sng" dirty="0">
                <a:latin typeface="Verdana" panose="020B0604030504040204" pitchFamily="34" charset="0"/>
                <a:ea typeface="Verdana" panose="020B0604030504040204" pitchFamily="34" charset="0"/>
                <a:cs typeface="Times New Roman" panose="02020603050405020304" pitchFamily="18" charset="0"/>
              </a:rPr>
              <a:t> </a:t>
            </a:r>
          </a:p>
        </p:txBody>
      </p:sp>
      <p:sp>
        <p:nvSpPr>
          <p:cNvPr id="13" name="Titre 1"/>
          <p:cNvSpPr txBox="1">
            <a:spLocks/>
          </p:cNvSpPr>
          <p:nvPr/>
        </p:nvSpPr>
        <p:spPr>
          <a:xfrm>
            <a:off x="167851" y="126836"/>
            <a:ext cx="5237998"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a:t>
            </a:r>
            <a:endParaRPr lang="fr-FR" sz="1800" u="sng" dirty="0">
              <a:solidFill>
                <a:srgbClr val="7030A0"/>
              </a:solidFill>
            </a:endParaRPr>
          </a:p>
        </p:txBody>
      </p:sp>
    </p:spTree>
    <p:extLst>
      <p:ext uri="{BB962C8B-B14F-4D97-AF65-F5344CB8AC3E}">
        <p14:creationId xmlns:p14="http://schemas.microsoft.com/office/powerpoint/2010/main" val="284058248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65</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6" name="Rectangle 15"/>
          <p:cNvSpPr/>
          <p:nvPr/>
        </p:nvSpPr>
        <p:spPr>
          <a:xfrm>
            <a:off x="474791" y="829978"/>
            <a:ext cx="5961520"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Analyse de la coresponsabilité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2" name="Rectangle 1"/>
          <p:cNvSpPr/>
          <p:nvPr/>
        </p:nvSpPr>
        <p:spPr>
          <a:xfrm>
            <a:off x="474792" y="1846103"/>
            <a:ext cx="11208222" cy="3785652"/>
          </a:xfrm>
          <a:prstGeom prst="rect">
            <a:avLst/>
          </a:prstGeom>
        </p:spPr>
        <p:txBody>
          <a:bodyPr wrap="square">
            <a:spAutoFit/>
          </a:bodyPr>
          <a:lstStyle/>
          <a:p>
            <a:pPr algn="just">
              <a:spcBef>
                <a:spcPts val="1200"/>
              </a:spcBef>
              <a:spcAft>
                <a:spcPts val="1200"/>
              </a:spcAft>
            </a:pPr>
            <a:r>
              <a:rPr lang="fr-FR" u="sng" dirty="0">
                <a:solidFill>
                  <a:srgbClr val="002060"/>
                </a:solidFill>
                <a:latin typeface="Verdana" panose="020B0604030504040204" pitchFamily="34" charset="0"/>
                <a:ea typeface="Calibri" panose="020F0502020204030204" pitchFamily="34" charset="0"/>
                <a:cs typeface="Times New Roman" panose="02020603050405020304" pitchFamily="18" charset="0"/>
              </a:rPr>
              <a:t>Responsabilité conjointe pour l’acquisition de la solution logicielle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fr-FR" dirty="0">
                <a:latin typeface="Verdana" panose="020B0604030504040204" pitchFamily="34" charset="0"/>
                <a:ea typeface="Calibri" panose="020F0502020204030204" pitchFamily="34" charset="0"/>
                <a:cs typeface="Times New Roman" panose="02020603050405020304" pitchFamily="18" charset="0"/>
              </a:rPr>
              <a:t>La commune de Cherbourg-en-Cotentin, représentée par son maire, Benoît Arrivé, la Communauté d’Agglomération Le Cotentin, représentée par son président, David Margueritte et la commune de La Hague, représentée par sa maire Manuela </a:t>
            </a:r>
            <a:r>
              <a:rPr lang="fr-FR" dirty="0" err="1">
                <a:latin typeface="Verdana" panose="020B0604030504040204" pitchFamily="34" charset="0"/>
                <a:ea typeface="Calibri" panose="020F0502020204030204" pitchFamily="34" charset="0"/>
                <a:cs typeface="Times New Roman" panose="02020603050405020304" pitchFamily="18" charset="0"/>
              </a:rPr>
              <a:t>Mahier</a:t>
            </a:r>
            <a:r>
              <a:rPr lang="fr-FR" dirty="0">
                <a:latin typeface="Verdana" panose="020B0604030504040204" pitchFamily="34" charset="0"/>
                <a:ea typeface="Calibri" panose="020F0502020204030204" pitchFamily="34" charset="0"/>
                <a:cs typeface="Times New Roman" panose="02020603050405020304" pitchFamily="18" charset="0"/>
              </a:rPr>
              <a:t>.</a:t>
            </a:r>
          </a:p>
          <a:p>
            <a:pPr algn="just">
              <a:spcBef>
                <a:spcPts val="1200"/>
              </a:spcBef>
              <a:spcAft>
                <a:spcPts val="1200"/>
              </a:spcAft>
            </a:pPr>
            <a:r>
              <a:rPr lang="fr-FR" u="sng" dirty="0">
                <a:solidFill>
                  <a:srgbClr val="002060"/>
                </a:solidFill>
                <a:latin typeface="Verdana" panose="020B0604030504040204" pitchFamily="34" charset="0"/>
                <a:ea typeface="Calibri" panose="020F0502020204030204" pitchFamily="34" charset="0"/>
                <a:cs typeface="Times New Roman" panose="02020603050405020304" pitchFamily="18" charset="0"/>
              </a:rPr>
              <a:t>Pour les données RPE de la Communauté d’Agglomération Le Cotentin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fr-FR" dirty="0">
                <a:latin typeface="Verdana" panose="020B0604030504040204" pitchFamily="34" charset="0"/>
                <a:ea typeface="Calibri" panose="020F0502020204030204" pitchFamily="34" charset="0"/>
                <a:cs typeface="Times New Roman" panose="02020603050405020304" pitchFamily="18" charset="0"/>
              </a:rPr>
              <a:t>la Communauté d’Agglomération Le Cotentin, représentée par son président, David Margueritte.</a:t>
            </a:r>
          </a:p>
          <a:p>
            <a:pPr algn="just">
              <a:spcBef>
                <a:spcPts val="1200"/>
              </a:spcBef>
              <a:spcAft>
                <a:spcPts val="1200"/>
              </a:spcAft>
            </a:pPr>
            <a:r>
              <a:rPr lang="fr-FR" u="sng" dirty="0">
                <a:solidFill>
                  <a:srgbClr val="002060"/>
                </a:solidFill>
                <a:latin typeface="Verdana" panose="020B0604030504040204" pitchFamily="34" charset="0"/>
                <a:ea typeface="Calibri" panose="020F0502020204030204" pitchFamily="34" charset="0"/>
                <a:cs typeface="Times New Roman" panose="02020603050405020304" pitchFamily="18" charset="0"/>
              </a:rPr>
              <a:t>Pour les données RPE de la Commune de Cherbourg-en-Cotentin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fr-FR" dirty="0">
                <a:latin typeface="Verdana" panose="020B0604030504040204" pitchFamily="34" charset="0"/>
                <a:ea typeface="Calibri" panose="020F0502020204030204" pitchFamily="34" charset="0"/>
                <a:cs typeface="Times New Roman" panose="02020603050405020304" pitchFamily="18" charset="0"/>
              </a:rPr>
              <a:t>La commune de Cherbourg-en-Cotentin, représentée par son maire, Benoît Arrivé.</a:t>
            </a:r>
          </a:p>
          <a:p>
            <a:pPr>
              <a:spcBef>
                <a:spcPts val="1200"/>
              </a:spcBef>
              <a:spcAft>
                <a:spcPts val="1200"/>
              </a:spcAft>
            </a:pPr>
            <a:r>
              <a:rPr lang="fr-FR" u="sng" dirty="0">
                <a:solidFill>
                  <a:srgbClr val="002060"/>
                </a:solidFill>
                <a:latin typeface="Verdana" panose="020B0604030504040204" pitchFamily="34" charset="0"/>
                <a:ea typeface="Calibri" panose="020F0502020204030204" pitchFamily="34" charset="0"/>
                <a:cs typeface="Times New Roman" panose="02020603050405020304" pitchFamily="18" charset="0"/>
              </a:rPr>
              <a:t>Pour les données RPE de la Commune de La Hague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 </a:t>
            </a:r>
            <a:r>
              <a:rPr lang="fr-FR" dirty="0">
                <a:latin typeface="Verdana" panose="020B0604030504040204" pitchFamily="34" charset="0"/>
                <a:ea typeface="Calibri" panose="020F0502020204030204" pitchFamily="34" charset="0"/>
                <a:cs typeface="Times New Roman" panose="02020603050405020304" pitchFamily="18" charset="0"/>
              </a:rPr>
              <a:t>La commune de La Hague, représentée par sa maire Manuela </a:t>
            </a:r>
            <a:r>
              <a:rPr lang="fr-FR" dirty="0" err="1">
                <a:latin typeface="Verdana" panose="020B0604030504040204" pitchFamily="34" charset="0"/>
                <a:ea typeface="Calibri" panose="020F0502020204030204" pitchFamily="34" charset="0"/>
                <a:cs typeface="Times New Roman" panose="02020603050405020304" pitchFamily="18" charset="0"/>
              </a:rPr>
              <a:t>Mahier</a:t>
            </a:r>
            <a:endParaRPr lang="fr-FR" dirty="0"/>
          </a:p>
        </p:txBody>
      </p:sp>
    </p:spTree>
    <p:extLst>
      <p:ext uri="{BB962C8B-B14F-4D97-AF65-F5344CB8AC3E}">
        <p14:creationId xmlns:p14="http://schemas.microsoft.com/office/powerpoint/2010/main" val="6869558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66</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6" name="Rectangle 15"/>
          <p:cNvSpPr/>
          <p:nvPr/>
        </p:nvSpPr>
        <p:spPr>
          <a:xfrm>
            <a:off x="474791" y="829978"/>
            <a:ext cx="8207570"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Analyse de la finalité principale et des sous-finalités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Rectangle 17"/>
          <p:cNvSpPr/>
          <p:nvPr/>
        </p:nvSpPr>
        <p:spPr>
          <a:xfrm rot="19857337">
            <a:off x="738708" y="4320042"/>
            <a:ext cx="2568520" cy="707886"/>
          </a:xfrm>
          <a:prstGeom prst="rect">
            <a:avLst/>
          </a:prstGeom>
          <a:noFill/>
        </p:spPr>
        <p:txBody>
          <a:bodyPr wrap="square" lIns="91440" tIns="45720" rIns="91440" bIns="45720">
            <a:spAutoFit/>
          </a:bodyPr>
          <a:lstStyle/>
          <a:p>
            <a:pPr algn="ctr"/>
            <a:r>
              <a:rPr lang="fr-FR" sz="2000" b="1" cap="none" spc="0" dirty="0" smtClean="0">
                <a:ln w="3175">
                  <a:solidFill>
                    <a:schemeClr val="tx1"/>
                  </a:solidFill>
                  <a:prstDash val="solid"/>
                </a:ln>
                <a:solidFill>
                  <a:srgbClr val="C00000"/>
                </a:solidFill>
                <a:effectLst/>
              </a:rPr>
              <a:t>Les sous-finalités définies</a:t>
            </a:r>
            <a:endParaRPr lang="fr-FR" sz="2000" b="1" cap="none" spc="0" dirty="0">
              <a:ln w="3175">
                <a:solidFill>
                  <a:schemeClr val="tx1"/>
                </a:solidFill>
                <a:prstDash val="solid"/>
              </a:ln>
              <a:solidFill>
                <a:srgbClr val="C00000"/>
              </a:solidFill>
              <a:effectLst/>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graphicFrame>
        <p:nvGraphicFramePr>
          <p:cNvPr id="3" name="Tableau 2"/>
          <p:cNvGraphicFramePr>
            <a:graphicFrameLocks noGrp="1"/>
          </p:cNvGraphicFramePr>
          <p:nvPr>
            <p:extLst>
              <p:ext uri="{D42A27DB-BD31-4B8C-83A1-F6EECF244321}">
                <p14:modId xmlns:p14="http://schemas.microsoft.com/office/powerpoint/2010/main" val="3411529421"/>
              </p:ext>
            </p:extLst>
          </p:nvPr>
        </p:nvGraphicFramePr>
        <p:xfrm>
          <a:off x="3755254" y="1754747"/>
          <a:ext cx="8105313" cy="684848"/>
        </p:xfrm>
        <a:graphic>
          <a:graphicData uri="http://schemas.openxmlformats.org/drawingml/2006/table">
            <a:tbl>
              <a:tblPr/>
              <a:tblGrid>
                <a:gridCol w="8105313"/>
              </a:tblGrid>
              <a:tr h="264795">
                <a:tc>
                  <a:txBody>
                    <a:bodyPr/>
                    <a:lstStyle/>
                    <a:p>
                      <a:pPr algn="just">
                        <a:lnSpc>
                          <a:spcPct val="107000"/>
                        </a:lnSpc>
                        <a:spcAft>
                          <a:spcPts val="0"/>
                        </a:spcAft>
                      </a:pPr>
                      <a:r>
                        <a:rPr lang="fr-FR" sz="14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Assurer le suivi et la gestion des RAM de Cherbourg-en-Cotentin, de la CA Le Cotentin et de la commune de la Hague, dans le cadre de leurs diverses missions </a:t>
                      </a:r>
                      <a:r>
                        <a:rPr lang="fr-FR" sz="1400" dirty="0">
                          <a:solidFill>
                            <a:srgbClr val="002060"/>
                          </a:solidFill>
                          <a:effectLst/>
                          <a:latin typeface="Verdana" panose="020B0604030504040204" pitchFamily="34" charset="0"/>
                          <a:ea typeface="Calibri" panose="020F0502020204030204" pitchFamily="34" charset="0"/>
                          <a:cs typeface="Arial" panose="020B0604020202020204" pitchFamily="34" charset="0"/>
                        </a:rPr>
                        <a:t>au travers de l’acquisition d’une solution unique de type SIRAM.</a:t>
                      </a:r>
                      <a:endParaRPr lang="fr-FR" sz="14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11"/>
          <p:cNvSpPr/>
          <p:nvPr/>
        </p:nvSpPr>
        <p:spPr>
          <a:xfrm>
            <a:off x="891108" y="1897116"/>
            <a:ext cx="2568520" cy="400110"/>
          </a:xfrm>
          <a:prstGeom prst="rect">
            <a:avLst/>
          </a:prstGeom>
          <a:noFill/>
        </p:spPr>
        <p:txBody>
          <a:bodyPr wrap="square" lIns="91440" tIns="45720" rIns="91440" bIns="45720">
            <a:spAutoFit/>
          </a:bodyPr>
          <a:lstStyle/>
          <a:p>
            <a:pPr algn="ctr"/>
            <a:r>
              <a:rPr lang="fr-FR" sz="2000" b="1" cap="none" spc="0" dirty="0" smtClean="0">
                <a:ln w="3175">
                  <a:solidFill>
                    <a:schemeClr val="tx1"/>
                  </a:solidFill>
                  <a:prstDash val="solid"/>
                </a:ln>
                <a:solidFill>
                  <a:srgbClr val="C00000"/>
                </a:solidFill>
                <a:effectLst/>
              </a:rPr>
              <a:t>Finalité principale</a:t>
            </a:r>
            <a:endParaRPr lang="fr-FR" sz="2000" b="1" cap="none" spc="0" dirty="0">
              <a:ln w="3175">
                <a:solidFill>
                  <a:schemeClr val="tx1"/>
                </a:solidFill>
                <a:prstDash val="solid"/>
              </a:ln>
              <a:solidFill>
                <a:srgbClr val="C00000"/>
              </a:solidFill>
              <a:effectLst/>
            </a:endParaRPr>
          </a:p>
        </p:txBody>
      </p:sp>
      <p:graphicFrame>
        <p:nvGraphicFramePr>
          <p:cNvPr id="7" name="Tableau 6"/>
          <p:cNvGraphicFramePr>
            <a:graphicFrameLocks noGrp="1"/>
          </p:cNvGraphicFramePr>
          <p:nvPr>
            <p:extLst>
              <p:ext uri="{D42A27DB-BD31-4B8C-83A1-F6EECF244321}">
                <p14:modId xmlns:p14="http://schemas.microsoft.com/office/powerpoint/2010/main" val="240934735"/>
              </p:ext>
            </p:extLst>
          </p:nvPr>
        </p:nvGraphicFramePr>
        <p:xfrm>
          <a:off x="3816537" y="3201626"/>
          <a:ext cx="7814631" cy="3003670"/>
        </p:xfrm>
        <a:graphic>
          <a:graphicData uri="http://schemas.openxmlformats.org/drawingml/2006/table">
            <a:tbl>
              <a:tblPr/>
              <a:tblGrid>
                <a:gridCol w="7814631"/>
              </a:tblGrid>
              <a:tr h="371763">
                <a:tc>
                  <a:txBody>
                    <a:bodyPr/>
                    <a:lstStyle/>
                    <a:p>
                      <a:pPr marL="88900" indent="0" algn="just">
                        <a:lnSpc>
                          <a:spcPct val="107000"/>
                        </a:lnSpc>
                        <a:spcBef>
                          <a:spcPts val="300"/>
                        </a:spcBef>
                        <a:spcAft>
                          <a:spcPts val="300"/>
                        </a:spcAft>
                      </a:pPr>
                      <a:r>
                        <a:rPr lang="fr-FR" sz="1200" dirty="0">
                          <a:solidFill>
                            <a:srgbClr val="002060"/>
                          </a:solidFill>
                          <a:effectLst/>
                          <a:latin typeface="Verdana" panose="020B0604030504040204" pitchFamily="34" charset="0"/>
                          <a:ea typeface="Calibri" panose="020F0502020204030204" pitchFamily="34" charset="0"/>
                          <a:cs typeface="Arial" panose="020B0604020202020204" pitchFamily="34" charset="0"/>
                        </a:rPr>
                        <a:t>Informer, accompagner et suivre les familles et leurs demandes, au travers notamment de la mise en place d’un référentiel famille.</a:t>
                      </a:r>
                      <a:endParaRPr lang="fr-FR" sz="1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240">
                <a:tc>
                  <a:txBody>
                    <a:bodyPr/>
                    <a:lstStyle/>
                    <a:p>
                      <a:pPr marL="88900" indent="0" algn="just">
                        <a:lnSpc>
                          <a:spcPct val="107000"/>
                        </a:lnSpc>
                        <a:spcBef>
                          <a:spcPts val="300"/>
                        </a:spcBef>
                        <a:spcAft>
                          <a:spcPts val="300"/>
                        </a:spcAft>
                      </a:pPr>
                      <a:r>
                        <a:rPr lang="fr-FR"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Informer, accompagner et suivre les professionnels actuels et futurs de la petite enfance et leurs demandes, </a:t>
                      </a:r>
                      <a:r>
                        <a:rPr lang="fr-FR" sz="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au travers notamment</a:t>
                      </a:r>
                      <a:r>
                        <a:rPr lang="fr-FR"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de la mise en place d’un référentiel assistant maternel.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763">
                <a:tc>
                  <a:txBody>
                    <a:bodyPr/>
                    <a:lstStyle/>
                    <a:p>
                      <a:pPr marL="88900" indent="0" algn="just">
                        <a:lnSpc>
                          <a:spcPct val="107000"/>
                        </a:lnSpc>
                        <a:spcBef>
                          <a:spcPts val="300"/>
                        </a:spcBef>
                        <a:spcAft>
                          <a:spcPts val="300"/>
                        </a:spcAft>
                      </a:pPr>
                      <a:r>
                        <a:rPr lang="fr-FR" sz="1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Informer, accompagner et suivre les gardes à domicile et leurs demandes, </a:t>
                      </a:r>
                      <a:r>
                        <a:rPr lang="fr-FR" sz="1200" dirty="0">
                          <a:solidFill>
                            <a:srgbClr val="002060"/>
                          </a:solidFill>
                          <a:effectLst/>
                          <a:latin typeface="Verdana" panose="020B0604030504040204" pitchFamily="34" charset="0"/>
                          <a:ea typeface="Calibri" panose="020F0502020204030204" pitchFamily="34" charset="0"/>
                          <a:cs typeface="Arial" panose="020B0604020202020204" pitchFamily="34" charset="0"/>
                        </a:rPr>
                        <a:t>au travers notamment</a:t>
                      </a:r>
                      <a:r>
                        <a:rPr lang="fr-FR" sz="1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 de la mise en place d’un référentiel gardes à domicile.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1763">
                <a:tc>
                  <a:txBody>
                    <a:bodyPr/>
                    <a:lstStyle/>
                    <a:p>
                      <a:pPr marL="88900" indent="0" algn="just">
                        <a:lnSpc>
                          <a:spcPct val="107000"/>
                        </a:lnSpc>
                        <a:spcBef>
                          <a:spcPts val="300"/>
                        </a:spcBef>
                        <a:spcAft>
                          <a:spcPts val="300"/>
                        </a:spcAft>
                      </a:pPr>
                      <a:r>
                        <a:rPr lang="fr-FR"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Gérer et suivre les partenaires des RAM et leurs demandes, </a:t>
                      </a:r>
                      <a:r>
                        <a:rPr lang="fr-FR" sz="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au travers notamment</a:t>
                      </a:r>
                      <a:r>
                        <a:rPr lang="fr-FR"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 d’un référentiel partenaires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97">
                <a:tc>
                  <a:txBody>
                    <a:bodyPr/>
                    <a:lstStyle/>
                    <a:p>
                      <a:pPr marL="88900" indent="0" algn="just">
                        <a:lnSpc>
                          <a:spcPct val="107000"/>
                        </a:lnSpc>
                        <a:spcBef>
                          <a:spcPts val="300"/>
                        </a:spcBef>
                        <a:spcAft>
                          <a:spcPts val="300"/>
                        </a:spcAft>
                      </a:pPr>
                      <a:r>
                        <a:rPr lang="fr-FR" sz="1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Gérer et suivre les accueils et les différents contacts (Rendez-vous,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97">
                <a:tc>
                  <a:txBody>
                    <a:bodyPr/>
                    <a:lstStyle/>
                    <a:p>
                      <a:pPr marL="88900" indent="0" algn="just">
                        <a:lnSpc>
                          <a:spcPct val="107000"/>
                        </a:lnSpc>
                        <a:spcBef>
                          <a:spcPts val="300"/>
                        </a:spcBef>
                        <a:spcAft>
                          <a:spcPts val="300"/>
                        </a:spcAft>
                      </a:pPr>
                      <a:r>
                        <a:rPr lang="fr-FR"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Gérer et suivre les temps collectifs et de professionnalisation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97">
                <a:tc>
                  <a:txBody>
                    <a:bodyPr/>
                    <a:lstStyle/>
                    <a:p>
                      <a:pPr marL="88900" indent="0" algn="just">
                        <a:lnSpc>
                          <a:spcPct val="107000"/>
                        </a:lnSpc>
                        <a:spcBef>
                          <a:spcPts val="300"/>
                        </a:spcBef>
                        <a:spcAft>
                          <a:spcPts val="300"/>
                        </a:spcAft>
                      </a:pPr>
                      <a:r>
                        <a:rPr lang="fr-FR" sz="12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rPr>
                        <a:t>Mise en place et suivi de statistiques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97">
                <a:tc>
                  <a:txBody>
                    <a:bodyPr/>
                    <a:lstStyle/>
                    <a:p>
                      <a:pPr marL="88900" indent="0" algn="just">
                        <a:lnSpc>
                          <a:spcPct val="107000"/>
                        </a:lnSpc>
                        <a:spcBef>
                          <a:spcPts val="300"/>
                        </a:spcBef>
                        <a:spcAft>
                          <a:spcPts val="300"/>
                        </a:spcAft>
                      </a:pPr>
                      <a:r>
                        <a:rPr lang="fr-FR" sz="1200" dirty="0">
                          <a:solidFill>
                            <a:schemeClr val="tx1"/>
                          </a:solidFill>
                          <a:effectLst/>
                          <a:latin typeface="Verdana" panose="020B0604030504040204" pitchFamily="34" charset="0"/>
                          <a:ea typeface="Calibri" panose="020F0502020204030204" pitchFamily="34" charset="0"/>
                          <a:cs typeface="Times New Roman" panose="02020603050405020304" pitchFamily="18" charset="0"/>
                        </a:rPr>
                        <a:t>Gestion et suivi d’un portail internet RAM (si mise en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94298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67</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6" name="Rectangle 15"/>
          <p:cNvSpPr/>
          <p:nvPr/>
        </p:nvSpPr>
        <p:spPr>
          <a:xfrm>
            <a:off x="474791" y="829978"/>
            <a:ext cx="11376898"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Analyse de données personnelles mises à disposition pour le futur titulaire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4" name="Rectangle 3"/>
          <p:cNvSpPr/>
          <p:nvPr/>
        </p:nvSpPr>
        <p:spPr>
          <a:xfrm>
            <a:off x="474791" y="1487619"/>
            <a:ext cx="11083935" cy="4955203"/>
          </a:xfrm>
          <a:prstGeom prst="rect">
            <a:avLst/>
          </a:prstGeom>
        </p:spPr>
        <p:txBody>
          <a:bodyPr wrap="square">
            <a:spAutoFit/>
          </a:bodyPr>
          <a:lstStyle/>
          <a:p>
            <a:pPr marL="342900" lvl="0" indent="-342900" algn="just">
              <a:spcBef>
                <a:spcPts val="300"/>
              </a:spcBef>
              <a:spcAft>
                <a:spcPts val="300"/>
              </a:spcAft>
              <a:buFont typeface="Wingdings" panose="05000000000000000000" pitchFamily="2" charset="2"/>
              <a:buChar char=""/>
            </a:pPr>
            <a:r>
              <a:rPr lang="fr-FR" sz="11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Référentiel </a:t>
            </a:r>
            <a:r>
              <a:rPr lang="fr-FR" sz="1100" b="1" u="sng" dirty="0">
                <a:solidFill>
                  <a:srgbClr val="002060"/>
                </a:solidFill>
                <a:latin typeface="Verdana" panose="020B0604030504040204" pitchFamily="34" charset="0"/>
                <a:ea typeface="Verdana" panose="020B0604030504040204" pitchFamily="34" charset="0"/>
                <a:cs typeface="Verdana" panose="020B0604030504040204" pitchFamily="34" charset="0"/>
              </a:rPr>
              <a:t>familles :</a:t>
            </a:r>
            <a:endParaRPr lang="fr-FR"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algn="just">
              <a:spcBef>
                <a:spcPts val="300"/>
              </a:spcBef>
              <a:spcAft>
                <a:spcPts val="300"/>
              </a:spcAft>
            </a:pPr>
            <a:r>
              <a:rPr lang="fr-FR" sz="1100" u="sng" dirty="0">
                <a:latin typeface="Verdana" panose="020B0604030504040204" pitchFamily="34" charset="0"/>
                <a:ea typeface="Verdana" panose="020B0604030504040204" pitchFamily="34" charset="0"/>
                <a:cs typeface="Verdana" panose="020B0604030504040204" pitchFamily="34" charset="0"/>
              </a:rPr>
              <a:t>Parents</a:t>
            </a:r>
            <a:r>
              <a:rPr lang="fr-FR" sz="1100" dirty="0">
                <a:latin typeface="Verdana" panose="020B0604030504040204" pitchFamily="34" charset="0"/>
                <a:ea typeface="Verdana" panose="020B0604030504040204" pitchFamily="34" charset="0"/>
                <a:cs typeface="Verdana" panose="020B0604030504040204" pitchFamily="34" charset="0"/>
              </a:rPr>
              <a:t> : Nom, prénom, adresse postale, adresse mail, coordonnées téléphoniques (2 téléphones), emploi et lieu de travail, date de création de la fiche, auteur de la création de la fiche, auteur de la dernière MAJ fiche, horaires et type d’accueil</a:t>
            </a:r>
          </a:p>
          <a:p>
            <a:pPr marL="457200" algn="just">
              <a:spcBef>
                <a:spcPts val="300"/>
              </a:spcBef>
              <a:spcAft>
                <a:spcPts val="600"/>
              </a:spcAft>
            </a:pPr>
            <a:r>
              <a:rPr lang="fr-FR" sz="1100" u="sng" dirty="0">
                <a:latin typeface="Verdana" panose="020B0604030504040204" pitchFamily="34" charset="0"/>
                <a:ea typeface="Verdana" panose="020B0604030504040204" pitchFamily="34" charset="0"/>
                <a:cs typeface="Verdana" panose="020B0604030504040204" pitchFamily="34" charset="0"/>
              </a:rPr>
              <a:t>Enfant(s)</a:t>
            </a:r>
            <a:r>
              <a:rPr lang="fr-FR" sz="1100" dirty="0">
                <a:latin typeface="Verdana" panose="020B0604030504040204" pitchFamily="34" charset="0"/>
                <a:ea typeface="Verdana" panose="020B0604030504040204" pitchFamily="34" charset="0"/>
                <a:cs typeface="Verdana" panose="020B0604030504040204" pitchFamily="34" charset="0"/>
              </a:rPr>
              <a:t> : Nom, prénom, adresse postale, date de naissance, date de naissance prévue, date d’accueil souhaitée, droit à l’image, autorisations, observations, situation de handicap (O/N), date de création de la fiche, auteur de la création de la fiche, auteur de la dernière MAJ fiche.</a:t>
            </a:r>
          </a:p>
          <a:p>
            <a:pPr marL="342900" lvl="0" indent="-342900" algn="just">
              <a:spcBef>
                <a:spcPts val="300"/>
              </a:spcBef>
              <a:spcAft>
                <a:spcPts val="300"/>
              </a:spcAft>
              <a:buFont typeface="Wingdings" panose="05000000000000000000" pitchFamily="2" charset="2"/>
              <a:buChar char=""/>
            </a:pPr>
            <a:r>
              <a:rPr lang="fr-FR" sz="1100" b="1" u="sng" dirty="0">
                <a:solidFill>
                  <a:srgbClr val="002060"/>
                </a:solidFill>
                <a:latin typeface="Verdana" panose="020B0604030504040204" pitchFamily="34" charset="0"/>
                <a:ea typeface="Verdana" panose="020B0604030504040204" pitchFamily="34" charset="0"/>
                <a:cs typeface="Verdana" panose="020B0604030504040204" pitchFamily="34" charset="0"/>
              </a:rPr>
              <a:t>Référentiel assistants maternels et gardes à domicile :</a:t>
            </a:r>
            <a:endParaRPr lang="fr-FR"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4500" algn="just">
              <a:spcBef>
                <a:spcPts val="300"/>
              </a:spcBef>
              <a:spcAft>
                <a:spcPts val="600"/>
              </a:spcAft>
            </a:pPr>
            <a:r>
              <a:rPr lang="fr-FR" sz="1100" u="sng" dirty="0">
                <a:latin typeface="Verdana" panose="020B0604030504040204" pitchFamily="34" charset="0"/>
                <a:ea typeface="Verdana" panose="020B0604030504040204" pitchFamily="34" charset="0"/>
                <a:cs typeface="Verdana" panose="020B0604030504040204" pitchFamily="34" charset="0"/>
              </a:rPr>
              <a:t>Assistants maternels et gardes à domicile</a:t>
            </a:r>
            <a:r>
              <a:rPr lang="fr-FR" sz="1100" dirty="0">
                <a:latin typeface="Verdana" panose="020B0604030504040204" pitchFamily="34" charset="0"/>
                <a:ea typeface="Verdana" panose="020B0604030504040204" pitchFamily="34" charset="0"/>
                <a:cs typeface="Verdana" panose="020B0604030504040204" pitchFamily="34" charset="0"/>
              </a:rPr>
              <a:t> : Noms d’usage et de naissance, prénom, sexe, adresse, noms, prénoms et date de naissance des enfants de l’AM, coordonnées (téléphones et mails</a:t>
            </a:r>
            <a:r>
              <a:rPr lang="fr-FR" sz="1100" b="1" dirty="0">
                <a:latin typeface="Verdana" panose="020B0604030504040204" pitchFamily="34" charset="0"/>
                <a:ea typeface="Verdana" panose="020B0604030504040204" pitchFamily="34" charset="0"/>
                <a:cs typeface="Verdana" panose="020B0604030504040204" pitchFamily="34" charset="0"/>
              </a:rPr>
              <a:t>), </a:t>
            </a:r>
            <a:r>
              <a:rPr lang="fr-FR" sz="1100" dirty="0">
                <a:latin typeface="Verdana" panose="020B0604030504040204" pitchFamily="34" charset="0"/>
                <a:ea typeface="Verdana" panose="020B0604030504040204" pitchFamily="34" charset="0"/>
                <a:cs typeface="Verdana" panose="020B0604030504040204" pitchFamily="34" charset="0"/>
              </a:rPr>
              <a:t>secteurs/commune de l’AM, secteurs scolaires, école fréquentée, statut, date des agréments (Début/fin/renouvellement), date de naissance AM, nom puéricultrice référente, date de création de la fiche, auteur de la création de la fiche, auteur de la dernière MAJ fiche, observations</a:t>
            </a:r>
          </a:p>
          <a:p>
            <a:pPr marL="342900" lvl="0" indent="-342900" algn="just">
              <a:spcBef>
                <a:spcPts val="300"/>
              </a:spcBef>
              <a:spcAft>
                <a:spcPts val="300"/>
              </a:spcAft>
              <a:buFont typeface="Wingdings" panose="05000000000000000000" pitchFamily="2" charset="2"/>
              <a:buChar char=""/>
            </a:pPr>
            <a:r>
              <a:rPr lang="fr-FR" sz="1100" b="1" u="sng" dirty="0">
                <a:solidFill>
                  <a:srgbClr val="002060"/>
                </a:solidFill>
                <a:latin typeface="Verdana" panose="020B0604030504040204" pitchFamily="34" charset="0"/>
                <a:ea typeface="Verdana" panose="020B0604030504040204" pitchFamily="34" charset="0"/>
                <a:cs typeface="Verdana" panose="020B0604030504040204" pitchFamily="34" charset="0"/>
              </a:rPr>
              <a:t>Référentiel partenaires </a:t>
            </a:r>
            <a:endParaRPr lang="fr-FR"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algn="just">
              <a:spcBef>
                <a:spcPts val="300"/>
              </a:spcBef>
              <a:spcAft>
                <a:spcPts val="300"/>
              </a:spcAft>
            </a:pPr>
            <a:r>
              <a:rPr lang="fr-FR" sz="1100" u="sng" dirty="0">
                <a:latin typeface="Verdana" panose="020B0604030504040204" pitchFamily="34" charset="0"/>
                <a:ea typeface="Verdana" panose="020B0604030504040204" pitchFamily="34" charset="0"/>
                <a:cs typeface="Verdana" panose="020B0604030504040204" pitchFamily="34" charset="0"/>
              </a:rPr>
              <a:t>Partenaire</a:t>
            </a:r>
            <a:r>
              <a:rPr lang="fr-FR" sz="1100" dirty="0">
                <a:latin typeface="Verdana" panose="020B0604030504040204" pitchFamily="34" charset="0"/>
                <a:ea typeface="Verdana" panose="020B0604030504040204" pitchFamily="34" charset="0"/>
                <a:cs typeface="Verdana" panose="020B0604030504040204" pitchFamily="34" charset="0"/>
              </a:rPr>
              <a:t> : Nom de l’interlocuteur, téléphone, courriel, </a:t>
            </a:r>
          </a:p>
          <a:p>
            <a:pPr marL="457200" algn="just">
              <a:spcBef>
                <a:spcPts val="300"/>
              </a:spcBef>
              <a:spcAft>
                <a:spcPts val="300"/>
              </a:spcAft>
            </a:pPr>
            <a:r>
              <a:rPr lang="fr-FR" sz="1100" u="sng" dirty="0">
                <a:latin typeface="Verdana" panose="020B0604030504040204" pitchFamily="34" charset="0"/>
                <a:ea typeface="Verdana" panose="020B0604030504040204" pitchFamily="34" charset="0"/>
                <a:cs typeface="Verdana" panose="020B0604030504040204" pitchFamily="34" charset="0"/>
              </a:rPr>
              <a:t>Candidats à l’agrément</a:t>
            </a:r>
            <a:r>
              <a:rPr lang="fr-FR" sz="1100" dirty="0">
                <a:latin typeface="Verdana" panose="020B0604030504040204" pitchFamily="34" charset="0"/>
                <a:ea typeface="Verdana" panose="020B0604030504040204" pitchFamily="34" charset="0"/>
                <a:cs typeface="Verdana" panose="020B0604030504040204" pitchFamily="34" charset="0"/>
              </a:rPr>
              <a:t> : Nom, prénom, téléphone, courriel, adresse, observations, type d’agréments</a:t>
            </a:r>
          </a:p>
          <a:p>
            <a:pPr marL="457200" algn="just">
              <a:spcBef>
                <a:spcPts val="300"/>
              </a:spcBef>
              <a:spcAft>
                <a:spcPts val="600"/>
              </a:spcAft>
            </a:pPr>
            <a:r>
              <a:rPr lang="fr-FR" sz="1100" u="sng" dirty="0">
                <a:latin typeface="Verdana" panose="020B0604030504040204" pitchFamily="34" charset="0"/>
                <a:ea typeface="Verdana" panose="020B0604030504040204" pitchFamily="34" charset="0"/>
                <a:cs typeface="Verdana" panose="020B0604030504040204" pitchFamily="34" charset="0"/>
              </a:rPr>
              <a:t>Les MAM</a:t>
            </a:r>
            <a:r>
              <a:rPr lang="fr-FR" sz="1100" dirty="0">
                <a:latin typeface="Verdana" panose="020B0604030504040204" pitchFamily="34" charset="0"/>
                <a:ea typeface="Verdana" panose="020B0604030504040204" pitchFamily="34" charset="0"/>
                <a:cs typeface="Verdana" panose="020B0604030504040204" pitchFamily="34" charset="0"/>
              </a:rPr>
              <a:t> : </a:t>
            </a:r>
            <a:r>
              <a:rPr lang="fr-FR" sz="1100" b="1" dirty="0">
                <a:latin typeface="Verdana" panose="020B0604030504040204" pitchFamily="34" charset="0"/>
                <a:ea typeface="Verdana" panose="020B0604030504040204" pitchFamily="34" charset="0"/>
                <a:cs typeface="Verdana" panose="020B0604030504040204" pitchFamily="34" charset="0"/>
              </a:rPr>
              <a:t>Nom de la structure,</a:t>
            </a:r>
            <a:r>
              <a:rPr lang="fr-FR" sz="1100" dirty="0">
                <a:latin typeface="Verdana" panose="020B0604030504040204" pitchFamily="34" charset="0"/>
                <a:ea typeface="Verdana" panose="020B0604030504040204" pitchFamily="34" charset="0"/>
                <a:cs typeface="Verdana" panose="020B0604030504040204" pitchFamily="34" charset="0"/>
              </a:rPr>
              <a:t> téléphone, courriel, </a:t>
            </a:r>
          </a:p>
          <a:p>
            <a:pPr marL="342900" lvl="0" indent="-342900" algn="just">
              <a:spcBef>
                <a:spcPts val="300"/>
              </a:spcBef>
              <a:spcAft>
                <a:spcPts val="300"/>
              </a:spcAft>
              <a:buFont typeface="Wingdings" panose="05000000000000000000" pitchFamily="2" charset="2"/>
              <a:buChar char=""/>
            </a:pPr>
            <a:r>
              <a:rPr lang="fr-FR" sz="1100" b="1" u="sng" dirty="0">
                <a:solidFill>
                  <a:srgbClr val="002060"/>
                </a:solidFill>
                <a:latin typeface="Verdana" panose="020B0604030504040204" pitchFamily="34" charset="0"/>
                <a:ea typeface="Verdana" panose="020B0604030504040204" pitchFamily="34" charset="0"/>
                <a:cs typeface="Verdana" panose="020B0604030504040204" pitchFamily="34" charset="0"/>
              </a:rPr>
              <a:t>Gestion des accueils et des contacts (Prise de rendez-vous) :</a:t>
            </a:r>
            <a:endParaRPr lang="fr-FR"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algn="just">
              <a:spcBef>
                <a:spcPts val="300"/>
              </a:spcBef>
              <a:spcAft>
                <a:spcPts val="600"/>
              </a:spcAft>
            </a:pPr>
            <a:r>
              <a:rPr lang="fr-FR" sz="1100" dirty="0">
                <a:latin typeface="Verdana" panose="020B0604030504040204" pitchFamily="34" charset="0"/>
                <a:ea typeface="Verdana" panose="020B0604030504040204" pitchFamily="34" charset="0"/>
                <a:cs typeface="Verdana" panose="020B0604030504040204" pitchFamily="34" charset="0"/>
              </a:rPr>
              <a:t>Nom, prénom, coordonnées (Téléphone / mail), motif, renseignements, commentaires, type, date du contact</a:t>
            </a:r>
          </a:p>
          <a:p>
            <a:pPr marL="342900" lvl="0" indent="-342900" algn="just">
              <a:spcBef>
                <a:spcPts val="300"/>
              </a:spcBef>
              <a:spcAft>
                <a:spcPts val="300"/>
              </a:spcAft>
              <a:buFont typeface="Wingdings" panose="05000000000000000000" pitchFamily="2" charset="2"/>
              <a:buChar char=""/>
            </a:pPr>
            <a:r>
              <a:rPr lang="fr-FR" sz="1100" b="1" u="sng" dirty="0">
                <a:solidFill>
                  <a:srgbClr val="002060"/>
                </a:solidFill>
                <a:latin typeface="Verdana" panose="020B0604030504040204" pitchFamily="34" charset="0"/>
                <a:ea typeface="Verdana" panose="020B0604030504040204" pitchFamily="34" charset="0"/>
                <a:cs typeface="Verdana" panose="020B0604030504040204" pitchFamily="34" charset="0"/>
              </a:rPr>
              <a:t>Gestion des temps collectifs et de professionnalisation :</a:t>
            </a:r>
            <a:endParaRPr lang="fr-FR"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57200" algn="just">
              <a:spcBef>
                <a:spcPts val="300"/>
              </a:spcBef>
              <a:spcAft>
                <a:spcPts val="300"/>
              </a:spcAft>
            </a:pPr>
            <a:r>
              <a:rPr lang="fr-FR" sz="1100" u="sng" dirty="0">
                <a:latin typeface="Verdana" panose="020B0604030504040204" pitchFamily="34" charset="0"/>
                <a:ea typeface="Verdana" panose="020B0604030504040204" pitchFamily="34" charset="0"/>
                <a:cs typeface="Verdana" panose="020B0604030504040204" pitchFamily="34" charset="0"/>
              </a:rPr>
              <a:t>Temps</a:t>
            </a:r>
            <a:r>
              <a:rPr lang="fr-FR" sz="1100" dirty="0">
                <a:latin typeface="Verdana" panose="020B0604030504040204" pitchFamily="34" charset="0"/>
                <a:ea typeface="Verdana" panose="020B0604030504040204" pitchFamily="34" charset="0"/>
                <a:cs typeface="Verdana" panose="020B0604030504040204" pitchFamily="34" charset="0"/>
              </a:rPr>
              <a:t> : Type, lieu, date, …</a:t>
            </a:r>
          </a:p>
          <a:p>
            <a:pPr marL="457200" algn="just">
              <a:spcBef>
                <a:spcPts val="300"/>
              </a:spcBef>
              <a:spcAft>
                <a:spcPts val="600"/>
              </a:spcAft>
            </a:pPr>
            <a:r>
              <a:rPr lang="fr-FR" sz="1100" u="sng" dirty="0">
                <a:latin typeface="Verdana" panose="020B0604030504040204" pitchFamily="34" charset="0"/>
                <a:ea typeface="Verdana" panose="020B0604030504040204" pitchFamily="34" charset="0"/>
                <a:cs typeface="Verdana" panose="020B0604030504040204" pitchFamily="34" charset="0"/>
              </a:rPr>
              <a:t>Animateur / Intervenant</a:t>
            </a:r>
            <a:r>
              <a:rPr lang="fr-FR" sz="1100" dirty="0">
                <a:latin typeface="Verdana" panose="020B0604030504040204" pitchFamily="34" charset="0"/>
                <a:ea typeface="Verdana" panose="020B0604030504040204" pitchFamily="34" charset="0"/>
                <a:cs typeface="Verdana" panose="020B0604030504040204" pitchFamily="34" charset="0"/>
              </a:rPr>
              <a:t> : nom, prénom, coordonnées, Nom du lieu, date, horaire</a:t>
            </a:r>
          </a:p>
          <a:p>
            <a:pPr marL="342900" lvl="0" indent="-342900" algn="just">
              <a:spcBef>
                <a:spcPts val="300"/>
              </a:spcBef>
              <a:spcAft>
                <a:spcPts val="300"/>
              </a:spcAft>
              <a:buFont typeface="Wingdings" panose="05000000000000000000" pitchFamily="2" charset="2"/>
              <a:buChar char=""/>
            </a:pPr>
            <a:r>
              <a:rPr lang="fr-FR" sz="1100" b="1" u="sng" dirty="0">
                <a:solidFill>
                  <a:srgbClr val="002060"/>
                </a:solidFill>
                <a:latin typeface="Verdana" panose="020B0604030504040204" pitchFamily="34" charset="0"/>
                <a:ea typeface="Verdana" panose="020B0604030504040204" pitchFamily="34" charset="0"/>
                <a:cs typeface="Verdana" panose="020B0604030504040204" pitchFamily="34" charset="0"/>
              </a:rPr>
              <a:t>Portail internet :</a:t>
            </a:r>
            <a:endParaRPr lang="fr-FR" sz="11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444500">
              <a:spcBef>
                <a:spcPts val="300"/>
              </a:spcBef>
              <a:spcAft>
                <a:spcPts val="300"/>
              </a:spcAft>
            </a:pPr>
            <a:r>
              <a:rPr lang="fr-FR" sz="1100" u="sng" dirty="0">
                <a:latin typeface="Verdana" panose="020B0604030504040204" pitchFamily="34" charset="0"/>
                <a:ea typeface="Verdana" panose="020B0604030504040204" pitchFamily="34" charset="0"/>
                <a:cs typeface="Verdana" panose="020B0604030504040204" pitchFamily="34" charset="0"/>
              </a:rPr>
              <a:t>Connexion</a:t>
            </a:r>
            <a:r>
              <a:rPr lang="fr-FR" sz="1100" dirty="0">
                <a:latin typeface="Verdana" panose="020B0604030504040204" pitchFamily="34" charset="0"/>
                <a:ea typeface="Verdana" panose="020B0604030504040204" pitchFamily="34" charset="0"/>
                <a:cs typeface="Verdana" panose="020B0604030504040204" pitchFamily="34" charset="0"/>
              </a:rPr>
              <a:t> : identifiant et mot de passe</a:t>
            </a:r>
          </a:p>
        </p:txBody>
      </p:sp>
    </p:spTree>
    <p:extLst>
      <p:ext uri="{BB962C8B-B14F-4D97-AF65-F5344CB8AC3E}">
        <p14:creationId xmlns:p14="http://schemas.microsoft.com/office/powerpoint/2010/main" val="24067984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68</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6" name="Rectangle 15"/>
          <p:cNvSpPr/>
          <p:nvPr/>
        </p:nvSpPr>
        <p:spPr>
          <a:xfrm>
            <a:off x="474791" y="829978"/>
            <a:ext cx="4070576"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Annexe RGPD au CCTP</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pic>
        <p:nvPicPr>
          <p:cNvPr id="2" name="Image 1"/>
          <p:cNvPicPr>
            <a:picLocks noChangeAspect="1"/>
          </p:cNvPicPr>
          <p:nvPr/>
        </p:nvPicPr>
        <p:blipFill rotWithShape="1">
          <a:blip r:embed="rId3"/>
          <a:srcRect l="34005" t="18511" r="33447" b="7573"/>
          <a:stretch/>
        </p:blipFill>
        <p:spPr>
          <a:xfrm>
            <a:off x="1118586" y="1386196"/>
            <a:ext cx="3968318" cy="5069150"/>
          </a:xfrm>
          <a:prstGeom prst="rect">
            <a:avLst/>
          </a:prstGeom>
        </p:spPr>
      </p:pic>
      <p:pic>
        <p:nvPicPr>
          <p:cNvPr id="3" name="Image 2"/>
          <p:cNvPicPr>
            <a:picLocks noChangeAspect="1"/>
          </p:cNvPicPr>
          <p:nvPr/>
        </p:nvPicPr>
        <p:blipFill rotWithShape="1">
          <a:blip r:embed="rId4"/>
          <a:srcRect l="33933" t="18640" r="33519" b="6926"/>
          <a:stretch/>
        </p:blipFill>
        <p:spPr>
          <a:xfrm>
            <a:off x="5738126" y="1386196"/>
            <a:ext cx="3968319" cy="5104661"/>
          </a:xfrm>
          <a:prstGeom prst="rect">
            <a:avLst/>
          </a:prstGeom>
        </p:spPr>
      </p:pic>
      <p:sp>
        <p:nvSpPr>
          <p:cNvPr id="4" name="Bouton d'action : Informations 3">
            <a:hlinkClick r:id="rId5" action="ppaction://hlinkfile" highlightClick="1"/>
          </p:cNvPr>
          <p:cNvSpPr/>
          <p:nvPr/>
        </p:nvSpPr>
        <p:spPr>
          <a:xfrm>
            <a:off x="10407192" y="4760536"/>
            <a:ext cx="518474" cy="490194"/>
          </a:xfrm>
          <a:prstGeom prst="actionButtonInformati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46872010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69</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6" name="Rectangle 15"/>
          <p:cNvSpPr/>
          <p:nvPr/>
        </p:nvSpPr>
        <p:spPr>
          <a:xfrm>
            <a:off x="474791" y="829978"/>
            <a:ext cx="4070576"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Analyse finale RGPD</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pic>
        <p:nvPicPr>
          <p:cNvPr id="4" name="Image 3"/>
          <p:cNvPicPr>
            <a:picLocks noChangeAspect="1"/>
          </p:cNvPicPr>
          <p:nvPr/>
        </p:nvPicPr>
        <p:blipFill rotWithShape="1">
          <a:blip r:embed="rId3"/>
          <a:srcRect l="35680" t="33139" r="35267" b="18706"/>
          <a:stretch/>
        </p:blipFill>
        <p:spPr>
          <a:xfrm>
            <a:off x="474791" y="1615734"/>
            <a:ext cx="3818330" cy="3559948"/>
          </a:xfrm>
          <a:prstGeom prst="rect">
            <a:avLst/>
          </a:prstGeom>
        </p:spPr>
      </p:pic>
      <p:pic>
        <p:nvPicPr>
          <p:cNvPr id="8" name="Image 7"/>
          <p:cNvPicPr>
            <a:picLocks noChangeAspect="1"/>
          </p:cNvPicPr>
          <p:nvPr/>
        </p:nvPicPr>
        <p:blipFill rotWithShape="1">
          <a:blip r:embed="rId4"/>
          <a:srcRect l="35680" t="19288" r="35121" b="8090"/>
          <a:stretch/>
        </p:blipFill>
        <p:spPr>
          <a:xfrm>
            <a:off x="4350058" y="1322773"/>
            <a:ext cx="3559946" cy="4980374"/>
          </a:xfrm>
          <a:prstGeom prst="rect">
            <a:avLst/>
          </a:prstGeom>
        </p:spPr>
      </p:pic>
      <p:pic>
        <p:nvPicPr>
          <p:cNvPr id="9" name="Image 8"/>
          <p:cNvPicPr>
            <a:picLocks noChangeAspect="1"/>
          </p:cNvPicPr>
          <p:nvPr/>
        </p:nvPicPr>
        <p:blipFill rotWithShape="1">
          <a:blip r:embed="rId5"/>
          <a:srcRect l="35607" t="34693" r="34830" b="50162"/>
          <a:stretch/>
        </p:blipFill>
        <p:spPr>
          <a:xfrm>
            <a:off x="8114190" y="1322773"/>
            <a:ext cx="3604334" cy="1038687"/>
          </a:xfrm>
          <a:prstGeom prst="rect">
            <a:avLst/>
          </a:prstGeom>
        </p:spPr>
      </p:pic>
      <p:sp>
        <p:nvSpPr>
          <p:cNvPr id="3" name="Bouton d'action : Informations 2">
            <a:hlinkClick r:id="rId6" action="ppaction://hlinkfile" highlightClick="1"/>
          </p:cNvPr>
          <p:cNvSpPr/>
          <p:nvPr/>
        </p:nvSpPr>
        <p:spPr>
          <a:xfrm>
            <a:off x="10086680" y="4619134"/>
            <a:ext cx="471341" cy="424206"/>
          </a:xfrm>
          <a:prstGeom prst="actionButtonInformati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56443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pPr algn="ctr"/>
            <a:r>
              <a:rPr lang="fr-FR" dirty="0" smtClean="0"/>
              <a:t>Les collectivités et le RGPD</a:t>
            </a:r>
            <a:endParaRPr lang="fr-FR"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30732552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70</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3" name="Rectangle 12"/>
          <p:cNvSpPr/>
          <p:nvPr/>
        </p:nvSpPr>
        <p:spPr>
          <a:xfrm>
            <a:off x="288360" y="798157"/>
            <a:ext cx="3227197"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Question pratique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2" name="Rectangle 1"/>
          <p:cNvSpPr/>
          <p:nvPr/>
        </p:nvSpPr>
        <p:spPr>
          <a:xfrm>
            <a:off x="288360" y="4640346"/>
            <a:ext cx="11363418" cy="923330"/>
          </a:xfrm>
          <a:prstGeom prst="rect">
            <a:avLst/>
          </a:prstGeom>
        </p:spPr>
        <p:txBody>
          <a:bodyPr wrap="square">
            <a:spAutoFit/>
          </a:bodyPr>
          <a:lstStyle/>
          <a:p>
            <a:pPr marR="36195" algn="just">
              <a:spcBef>
                <a:spcPts val="600"/>
              </a:spcBef>
              <a:spcAft>
                <a:spcPts val="1200"/>
              </a:spcAft>
            </a:pPr>
            <a:r>
              <a:rPr lang="fr-FR" dirty="0" smtClean="0">
                <a:latin typeface="Verdana" panose="020B0604030504040204" pitchFamily="34" charset="0"/>
                <a:ea typeface="Calibri" panose="020F0502020204030204" pitchFamily="34" charset="0"/>
                <a:cs typeface="Times New Roman" panose="02020603050405020304" pitchFamily="18" charset="0"/>
              </a:rPr>
              <a:t>L'enregistrement </a:t>
            </a:r>
            <a:r>
              <a:rPr lang="fr-FR" dirty="0">
                <a:latin typeface="Verdana" panose="020B0604030504040204" pitchFamily="34" charset="0"/>
                <a:ea typeface="Calibri" panose="020F0502020204030204" pitchFamily="34" charset="0"/>
                <a:cs typeface="Times New Roman" panose="02020603050405020304" pitchFamily="18" charset="0"/>
              </a:rPr>
              <a:t>des enfants permet de mettre à jour la liste des assistantes maternelles, et d'établir tous les calculs nécessaire pour leurs bilans (par exemple : nombre d'enfants différents fréquentant les matinées d'éveil).</a:t>
            </a:r>
            <a:endParaRPr lang="fr-FR"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715655" y="1524851"/>
            <a:ext cx="11047258" cy="646331"/>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fr-FR" dirty="0">
                <a:latin typeface="Verdana" panose="020B0604030504040204" pitchFamily="34" charset="0"/>
                <a:ea typeface="Calibri" panose="020F0502020204030204" pitchFamily="34" charset="0"/>
                <a:cs typeface="Times New Roman" panose="02020603050405020304" pitchFamily="18" charset="0"/>
              </a:rPr>
              <a:t>Un Relais Petite Enfance (=RAM) souhaite </a:t>
            </a:r>
            <a:r>
              <a:rPr lang="fr-FR"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transmettre une fiche famille </a:t>
            </a:r>
            <a:r>
              <a:rPr lang="fr-FR" dirty="0">
                <a:latin typeface="Verdana" panose="020B0604030504040204" pitchFamily="34" charset="0"/>
                <a:ea typeface="Calibri" panose="020F0502020204030204" pitchFamily="34" charset="0"/>
                <a:cs typeface="Times New Roman" panose="02020603050405020304" pitchFamily="18" charset="0"/>
              </a:rPr>
              <a:t>aux familles dont les enfants sont accueillis chez une </a:t>
            </a:r>
            <a:r>
              <a:rPr lang="fr-FR"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assistante maternelle.</a:t>
            </a:r>
          </a:p>
        </p:txBody>
      </p:sp>
      <p:sp>
        <p:nvSpPr>
          <p:cNvPr id="14" name="Rectangle 13"/>
          <p:cNvSpPr/>
          <p:nvPr/>
        </p:nvSpPr>
        <p:spPr>
          <a:xfrm>
            <a:off x="288360" y="2484248"/>
            <a:ext cx="11363418" cy="1785104"/>
          </a:xfrm>
          <a:prstGeom prst="rect">
            <a:avLst/>
          </a:prstGeom>
        </p:spPr>
        <p:txBody>
          <a:bodyPr wrap="square">
            <a:spAutoFit/>
          </a:bodyPr>
          <a:lstStyle/>
          <a:p>
            <a:pPr algn="just">
              <a:spcBef>
                <a:spcPts val="600"/>
              </a:spcBef>
              <a:spcAft>
                <a:spcPts val="600"/>
              </a:spcAft>
            </a:pPr>
            <a:r>
              <a:rPr lang="fr-FR" dirty="0">
                <a:latin typeface="Verdana" panose="020B0604030504040204" pitchFamily="34" charset="0"/>
                <a:ea typeface="Calibri" panose="020F0502020204030204" pitchFamily="34" charset="0"/>
                <a:cs typeface="Times New Roman" panose="02020603050405020304" pitchFamily="18" charset="0"/>
              </a:rPr>
              <a:t>L</a:t>
            </a:r>
            <a:r>
              <a:rPr lang="fr-FR" dirty="0" smtClean="0">
                <a:latin typeface="Verdana" panose="020B0604030504040204" pitchFamily="34" charset="0"/>
                <a:ea typeface="Calibri" panose="020F0502020204030204" pitchFamily="34" charset="0"/>
                <a:cs typeface="Times New Roman" panose="02020603050405020304" pitchFamily="18" charset="0"/>
              </a:rPr>
              <a:t>es </a:t>
            </a:r>
            <a:r>
              <a:rPr lang="fr-FR" dirty="0">
                <a:latin typeface="Verdana" panose="020B0604030504040204" pitchFamily="34" charset="0"/>
                <a:ea typeface="Calibri" panose="020F0502020204030204" pitchFamily="34" charset="0"/>
                <a:cs typeface="Times New Roman" panose="02020603050405020304" pitchFamily="18" charset="0"/>
              </a:rPr>
              <a:t>données recueillies leur permettront de compléter le logiciel </a:t>
            </a:r>
            <a:r>
              <a:rPr lang="fr-FR" dirty="0" smtClean="0">
                <a:latin typeface="Verdana" panose="020B0604030504040204" pitchFamily="34" charset="0"/>
                <a:ea typeface="Calibri" panose="020F0502020204030204" pitchFamily="34" charset="0"/>
                <a:cs typeface="Times New Roman" panose="02020603050405020304" pitchFamily="18" charset="0"/>
              </a:rPr>
              <a:t>choisi (Concerto) </a:t>
            </a:r>
            <a:r>
              <a:rPr lang="fr-FR" dirty="0">
                <a:latin typeface="Verdana" panose="020B0604030504040204" pitchFamily="34" charset="0"/>
                <a:ea typeface="Calibri" panose="020F0502020204030204" pitchFamily="34" charset="0"/>
                <a:cs typeface="Times New Roman" panose="02020603050405020304" pitchFamily="18" charset="0"/>
              </a:rPr>
              <a:t>afin de pouvoir enregistrer les enfants qui sont accueillis chez une </a:t>
            </a:r>
            <a:r>
              <a:rPr lang="fr-FR" dirty="0" smtClean="0">
                <a:latin typeface="Verdana" panose="020B0604030504040204" pitchFamily="34" charset="0"/>
                <a:ea typeface="Calibri" panose="020F0502020204030204" pitchFamily="34" charset="0"/>
                <a:cs typeface="Times New Roman" panose="02020603050405020304" pitchFamily="18" charset="0"/>
              </a:rPr>
              <a:t>assistante maternelle. </a:t>
            </a:r>
          </a:p>
          <a:p>
            <a:pPr marL="631825" indent="-285750" algn="just">
              <a:spcBef>
                <a:spcPts val="600"/>
              </a:spcBef>
              <a:spcAft>
                <a:spcPts val="600"/>
              </a:spcAft>
              <a:buFont typeface="Wingdings" panose="05000000000000000000" pitchFamily="2" charset="2"/>
              <a:buChar char="§"/>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En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effet, le logiciel impose, pour mettre les enfants accueillis dans la fiche de l'assistante maternelle, de les enregistrer au préalable dans une famille. </a:t>
            </a:r>
            <a:endPar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endParaRPr>
          </a:p>
          <a:p>
            <a:pPr marL="631825" indent="-285750" algn="just">
              <a:spcBef>
                <a:spcPts val="600"/>
              </a:spcBef>
              <a:spcAft>
                <a:spcPts val="600"/>
              </a:spcAft>
              <a:buFont typeface="Wingdings" panose="05000000000000000000" pitchFamily="2" charset="2"/>
              <a:buChar char="§"/>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Cette </a:t>
            </a:r>
            <a:r>
              <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rPr>
              <a:t>fiche famille permet d'obtenir les informations indispensables pour le logiciel</a:t>
            </a: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a:t>
            </a:r>
            <a:endParaRPr lang="fr-FR" dirty="0">
              <a:solidFill>
                <a:srgbClr val="002060"/>
              </a:solidFill>
              <a:latin typeface="Verdana" panose="020B060403050404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947387" y="5872284"/>
            <a:ext cx="8107532" cy="369332"/>
          </a:xfrm>
          <a:prstGeom prst="rect">
            <a:avLst/>
          </a:prstGeom>
          <a:solidFill>
            <a:schemeClr val="bg1"/>
          </a:solidFill>
          <a:ln w="19050">
            <a:solidFill>
              <a:srgbClr val="C00000"/>
            </a:solidFill>
          </a:ln>
        </p:spPr>
        <p:txBody>
          <a:bodyPr wrap="square">
            <a:spAutoFit/>
          </a:bodyPr>
          <a:lstStyle/>
          <a:p>
            <a:pPr algn="just">
              <a:spcBef>
                <a:spcPts val="600"/>
              </a:spcBef>
              <a:spcAft>
                <a:spcPts val="1800"/>
              </a:spcAft>
            </a:pPr>
            <a:r>
              <a:rPr lang="fr-FR" dirty="0" smtClean="0">
                <a:solidFill>
                  <a:srgbClr val="002060"/>
                </a:solidFill>
                <a:latin typeface="Verdana" panose="020B0604030504040204" pitchFamily="34" charset="0"/>
                <a:ea typeface="Calibri" panose="020F0502020204030204" pitchFamily="34" charset="0"/>
                <a:cs typeface="Times New Roman" panose="02020603050405020304" pitchFamily="18" charset="0"/>
              </a:rPr>
              <a:t>Quel est le niveau d’information à fournir pour être en conformité ?</a:t>
            </a:r>
            <a:endParaRPr lang="fr-FR"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690316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71</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3" name="Rectangle 12"/>
          <p:cNvSpPr/>
          <p:nvPr/>
        </p:nvSpPr>
        <p:spPr>
          <a:xfrm>
            <a:off x="288360" y="798157"/>
            <a:ext cx="3227197"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Réponse apportée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3" name="Rectangle 2"/>
          <p:cNvSpPr/>
          <p:nvPr/>
        </p:nvSpPr>
        <p:spPr>
          <a:xfrm>
            <a:off x="697900" y="1381494"/>
            <a:ext cx="11047258" cy="1077218"/>
          </a:xfrm>
          <a:prstGeom prst="rect">
            <a:avLst/>
          </a:prstGeom>
        </p:spPr>
        <p:txBody>
          <a:bodyPr wrap="square">
            <a:spAutoFit/>
          </a:bodyPr>
          <a:lstStyle/>
          <a:p>
            <a:pPr marL="285750" indent="-285750" algn="just">
              <a:spcBef>
                <a:spcPts val="600"/>
              </a:spcBef>
              <a:spcAft>
                <a:spcPts val="600"/>
              </a:spcAft>
              <a:buFont typeface="Wingdings" panose="05000000000000000000" pitchFamily="2" charset="2"/>
              <a:buChar char="Ø"/>
            </a:pPr>
            <a:r>
              <a:rPr lang="fr-FR" dirty="0">
                <a:latin typeface="Verdana" panose="020B0604030504040204" pitchFamily="34" charset="0"/>
                <a:ea typeface="Verdana" panose="020B0604030504040204" pitchFamily="34" charset="0"/>
                <a:cs typeface="Verdana" panose="020B0604030504040204" pitchFamily="34" charset="0"/>
              </a:rPr>
              <a:t>Il s’agit de réfléchir en termes </a:t>
            </a:r>
            <a:r>
              <a:rPr lang="fr-FR" b="1" dirty="0">
                <a:solidFill>
                  <a:srgbClr val="C00000"/>
                </a:solidFill>
                <a:latin typeface="Verdana" panose="020B0604030504040204" pitchFamily="34" charset="0"/>
                <a:ea typeface="Verdana" panose="020B0604030504040204" pitchFamily="34" charset="0"/>
                <a:cs typeface="Verdana" panose="020B0604030504040204" pitchFamily="34" charset="0"/>
              </a:rPr>
              <a:t>de traitements </a:t>
            </a:r>
            <a:r>
              <a:rPr lang="fr-FR" dirty="0">
                <a:latin typeface="Verdana" panose="020B0604030504040204" pitchFamily="34" charset="0"/>
                <a:ea typeface="Verdana" panose="020B0604030504040204" pitchFamily="34" charset="0"/>
                <a:cs typeface="Verdana" panose="020B0604030504040204" pitchFamily="34" charset="0"/>
              </a:rPr>
              <a:t>et non pas de fiches. </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spcBef>
                <a:spcPts val="600"/>
              </a:spcBef>
              <a:spcAft>
                <a:spcPts val="600"/>
              </a:spcAft>
              <a:buFont typeface="Wingdings" panose="05000000000000000000" pitchFamily="2" charset="2"/>
              <a:buChar char="Ø"/>
            </a:pPr>
            <a:r>
              <a:rPr lang="fr-FR" dirty="0" smtClean="0">
                <a:latin typeface="Verdana" panose="020B0604030504040204" pitchFamily="34" charset="0"/>
                <a:ea typeface="Verdana" panose="020B0604030504040204" pitchFamily="34" charset="0"/>
                <a:cs typeface="Verdana" panose="020B0604030504040204" pitchFamily="34" charset="0"/>
              </a:rPr>
              <a:t>Pour </a:t>
            </a:r>
            <a:r>
              <a:rPr lang="fr-FR" dirty="0">
                <a:latin typeface="Verdana" panose="020B0604030504040204" pitchFamily="34" charset="0"/>
                <a:ea typeface="Verdana" panose="020B0604030504040204" pitchFamily="34" charset="0"/>
                <a:cs typeface="Verdana" panose="020B0604030504040204" pitchFamily="34" charset="0"/>
              </a:rPr>
              <a:t>ce faire, on s’appuie sur l’analyse RGPD faite lors du marché public pour l’acquisition du logiciel</a:t>
            </a:r>
          </a:p>
        </p:txBody>
      </p:sp>
      <p:graphicFrame>
        <p:nvGraphicFramePr>
          <p:cNvPr id="4" name="Tableau 3"/>
          <p:cNvGraphicFramePr>
            <a:graphicFrameLocks noGrp="1"/>
          </p:cNvGraphicFramePr>
          <p:nvPr>
            <p:extLst>
              <p:ext uri="{D42A27DB-BD31-4B8C-83A1-F6EECF244321}">
                <p14:modId xmlns:p14="http://schemas.microsoft.com/office/powerpoint/2010/main" val="881925192"/>
              </p:ext>
            </p:extLst>
          </p:nvPr>
        </p:nvGraphicFramePr>
        <p:xfrm>
          <a:off x="1585002" y="2604913"/>
          <a:ext cx="5916295" cy="4015359"/>
        </p:xfrm>
        <a:graphic>
          <a:graphicData uri="http://schemas.openxmlformats.org/drawingml/2006/table">
            <a:tbl>
              <a:tblPr/>
              <a:tblGrid>
                <a:gridCol w="1595755"/>
                <a:gridCol w="4320540"/>
              </a:tblGrid>
              <a:tr h="264795">
                <a:tc>
                  <a:txBody>
                    <a:bodyPr/>
                    <a:lstStyle/>
                    <a:p>
                      <a:pPr algn="just">
                        <a:lnSpc>
                          <a:spcPct val="107000"/>
                        </a:lnSpc>
                        <a:spcAft>
                          <a:spcPts val="0"/>
                        </a:spcAft>
                      </a:pPr>
                      <a:r>
                        <a:rPr lang="fr-FR" sz="1000" b="1" dirty="0">
                          <a:solidFill>
                            <a:srgbClr val="000000"/>
                          </a:solidFill>
                          <a:effectLst/>
                          <a:latin typeface="Verdana" panose="020B0604030504040204" pitchFamily="34" charset="0"/>
                          <a:ea typeface="Calibri" panose="020F0502020204030204" pitchFamily="34" charset="0"/>
                          <a:cs typeface="Arial" panose="020B0604020202020204" pitchFamily="34" charset="0"/>
                        </a:rPr>
                        <a:t>Finalité principale du traitement </a:t>
                      </a:r>
                      <a:endParaRPr lang="fr-FR"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000">
                          <a:effectLst/>
                          <a:latin typeface="Verdana" panose="020B0604030504040204" pitchFamily="34" charset="0"/>
                          <a:ea typeface="Calibri" panose="020F0502020204030204" pitchFamily="34" charset="0"/>
                          <a:cs typeface="Times New Roman" panose="02020603050405020304" pitchFamily="18" charset="0"/>
                        </a:rPr>
                        <a:t>Assurer le suivi et la gestion des RAM de Cherbourg-en-Cotentin, de la CA Le Cotentin et de la commune de la Hague, dans le cadre de leurs diverses missions </a:t>
                      </a:r>
                      <a:r>
                        <a:rPr lang="fr-FR" sz="1000">
                          <a:effectLst/>
                          <a:latin typeface="Verdana" panose="020B0604030504040204" pitchFamily="34" charset="0"/>
                          <a:ea typeface="Calibri" panose="020F0502020204030204" pitchFamily="34" charset="0"/>
                          <a:cs typeface="Arial" panose="020B0604020202020204" pitchFamily="34" charset="0"/>
                        </a:rPr>
                        <a:t>au travers de l’acquisition d’une solution unique de type SIRAM.</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dirty="0">
                          <a:solidFill>
                            <a:srgbClr val="C00000"/>
                          </a:solidFill>
                          <a:effectLst/>
                          <a:latin typeface="Verdana" panose="020B0604030504040204" pitchFamily="34" charset="0"/>
                          <a:ea typeface="Calibri" panose="020F0502020204030204" pitchFamily="34" charset="0"/>
                          <a:cs typeface="Arial" panose="020B0604020202020204" pitchFamily="34" charset="0"/>
                        </a:rPr>
                        <a:t>Sous-finalité 1</a:t>
                      </a:r>
                      <a:endParaRPr lang="fr-FR" sz="1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a:solidFill>
                            <a:srgbClr val="C00000"/>
                          </a:solidFill>
                          <a:effectLst/>
                          <a:latin typeface="Verdana" panose="020B0604030504040204" pitchFamily="34" charset="0"/>
                          <a:ea typeface="Calibri" panose="020F0502020204030204" pitchFamily="34" charset="0"/>
                          <a:cs typeface="Arial" panose="020B0604020202020204" pitchFamily="34" charset="0"/>
                        </a:rPr>
                        <a:t>Informer, accompagner et suivre les familles et leurs demandes, au travers notamment de la mise en place d’un référentiel famille.</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dirty="0">
                          <a:solidFill>
                            <a:srgbClr val="C00000"/>
                          </a:solidFill>
                          <a:effectLst/>
                          <a:latin typeface="Verdana" panose="020B0604030504040204" pitchFamily="34" charset="0"/>
                          <a:ea typeface="Calibri" panose="020F0502020204030204" pitchFamily="34" charset="0"/>
                          <a:cs typeface="Arial" panose="020B0604020202020204" pitchFamily="34" charset="0"/>
                        </a:rPr>
                        <a:t>Sous-finalité 2</a:t>
                      </a:r>
                      <a:endParaRPr lang="fr-FR" sz="1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Informer, accompagner et suivre les professionnels actuels et futurs de la petite enfance et leurs demandes, </a:t>
                      </a:r>
                      <a:r>
                        <a:rPr lang="fr-FR" sz="1000" dirty="0">
                          <a:solidFill>
                            <a:srgbClr val="C00000"/>
                          </a:solidFill>
                          <a:effectLst/>
                          <a:latin typeface="Verdana" panose="020B0604030504040204" pitchFamily="34" charset="0"/>
                          <a:ea typeface="Calibri" panose="020F0502020204030204" pitchFamily="34" charset="0"/>
                          <a:cs typeface="Arial" panose="020B0604020202020204" pitchFamily="34" charset="0"/>
                        </a:rPr>
                        <a:t>au travers notamment</a:t>
                      </a:r>
                      <a:r>
                        <a:rPr lang="fr-FR" sz="1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de la mise en place d’un référentiel assistant maternel.</a:t>
                      </a:r>
                      <a:endParaRPr lang="fr-FR" sz="1000" dirty="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dirty="0">
                          <a:solidFill>
                            <a:srgbClr val="C00000"/>
                          </a:solidFill>
                          <a:effectLst/>
                          <a:latin typeface="Verdana" panose="020B0604030504040204" pitchFamily="34" charset="0"/>
                          <a:ea typeface="Calibri" panose="020F0502020204030204" pitchFamily="34" charset="0"/>
                          <a:cs typeface="Arial" panose="020B0604020202020204" pitchFamily="34" charset="0"/>
                        </a:rPr>
                        <a:t>Sous-finalité 3</a:t>
                      </a:r>
                      <a:endParaRPr lang="fr-FR" sz="1000"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Informer, accompagner et suivre les gardes à domicile et leurs demandes, </a:t>
                      </a:r>
                      <a:r>
                        <a:rPr lang="fr-FR" sz="1000">
                          <a:solidFill>
                            <a:srgbClr val="C00000"/>
                          </a:solidFill>
                          <a:effectLst/>
                          <a:latin typeface="Verdana" panose="020B0604030504040204" pitchFamily="34" charset="0"/>
                          <a:ea typeface="Calibri" panose="020F0502020204030204" pitchFamily="34" charset="0"/>
                          <a:cs typeface="Arial" panose="020B0604020202020204" pitchFamily="34" charset="0"/>
                        </a:rPr>
                        <a:t>au travers notamment</a:t>
                      </a:r>
                      <a:r>
                        <a:rPr lang="fr-FR" sz="100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de la mise en place d’un référentiel gardes à domicile.</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Sous-finalité 4</a:t>
                      </a:r>
                      <a:endParaRPr lang="fr-FR" sz="10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Gérer et suivre les partenaires des RAM et leurs demandes, </a:t>
                      </a:r>
                      <a:r>
                        <a:rPr lang="fr-FR" sz="1000">
                          <a:solidFill>
                            <a:srgbClr val="00B050"/>
                          </a:solidFill>
                          <a:effectLst/>
                          <a:latin typeface="Verdana" panose="020B0604030504040204" pitchFamily="34" charset="0"/>
                          <a:ea typeface="Calibri" panose="020F0502020204030204" pitchFamily="34" charset="0"/>
                          <a:cs typeface="Arial" panose="020B0604020202020204" pitchFamily="34" charset="0"/>
                        </a:rPr>
                        <a:t>au travers notamment</a:t>
                      </a:r>
                      <a:r>
                        <a:rPr lang="fr-FR" sz="100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 d’un référentiel partenaires </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Sous-finalité 5</a:t>
                      </a:r>
                      <a:endParaRPr lang="fr-FR" sz="10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Gérer et suivre les accueils et les différents contacts (Rendez-vous, …)</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dirty="0">
                          <a:solidFill>
                            <a:srgbClr val="00B050"/>
                          </a:solidFill>
                          <a:effectLst/>
                          <a:latin typeface="Verdana" panose="020B0604030504040204" pitchFamily="34" charset="0"/>
                          <a:ea typeface="Calibri" panose="020F0502020204030204" pitchFamily="34" charset="0"/>
                          <a:cs typeface="Arial" panose="020B0604020202020204" pitchFamily="34" charset="0"/>
                        </a:rPr>
                        <a:t>Sous-finalité 6</a:t>
                      </a:r>
                      <a:endParaRPr lang="fr-FR" sz="1000" dirty="0">
                        <a:solidFill>
                          <a:srgbClr val="00B050"/>
                        </a:solidFill>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a:solidFill>
                            <a:srgbClr val="00B050"/>
                          </a:solidFill>
                          <a:effectLst/>
                          <a:latin typeface="Verdana" panose="020B0604030504040204" pitchFamily="34" charset="0"/>
                          <a:ea typeface="Calibri" panose="020F0502020204030204" pitchFamily="34" charset="0"/>
                          <a:cs typeface="Times New Roman" panose="02020603050405020304" pitchFamily="18" charset="0"/>
                        </a:rPr>
                        <a:t>Gérer et suivre les temps collectifs et de professionnalisation</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a:solidFill>
                            <a:srgbClr val="000000"/>
                          </a:solidFill>
                          <a:effectLst/>
                          <a:latin typeface="Verdana" panose="020B0604030504040204" pitchFamily="34" charset="0"/>
                          <a:ea typeface="Calibri" panose="020F0502020204030204" pitchFamily="34" charset="0"/>
                          <a:cs typeface="Arial" panose="020B0604020202020204" pitchFamily="34" charset="0"/>
                        </a:rPr>
                        <a:t>Sous-finalité 7</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a:effectLst/>
                          <a:latin typeface="Verdana" panose="020B0604030504040204" pitchFamily="34" charset="0"/>
                          <a:ea typeface="Calibri" panose="020F0502020204030204" pitchFamily="34" charset="0"/>
                          <a:cs typeface="Times New Roman" panose="02020603050405020304" pitchFamily="18" charset="0"/>
                        </a:rPr>
                        <a:t>Mise en place et suivi de statistiques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795">
                <a:tc>
                  <a:txBody>
                    <a:bodyPr/>
                    <a:lstStyle/>
                    <a:p>
                      <a:pPr algn="r">
                        <a:lnSpc>
                          <a:spcPct val="107000"/>
                        </a:lnSpc>
                        <a:spcAft>
                          <a:spcPts val="0"/>
                        </a:spcAft>
                      </a:pPr>
                      <a:r>
                        <a:rPr lang="fr-FR" sz="1000" b="1">
                          <a:solidFill>
                            <a:srgbClr val="000000"/>
                          </a:solidFill>
                          <a:effectLst/>
                          <a:latin typeface="Verdana" panose="020B0604030504040204" pitchFamily="34" charset="0"/>
                          <a:ea typeface="Calibri" panose="020F0502020204030204" pitchFamily="34" charset="0"/>
                          <a:cs typeface="Arial" panose="020B0604020202020204" pitchFamily="34" charset="0"/>
                        </a:rPr>
                        <a:t>Sous-finalité 8</a:t>
                      </a:r>
                      <a:endParaRPr lang="fr-FR" sz="1000">
                        <a:effectLst/>
                        <a:latin typeface="Verdana" panose="020B060403050404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lnSpc>
                          <a:spcPct val="107000"/>
                        </a:lnSpc>
                        <a:spcBef>
                          <a:spcPts val="300"/>
                        </a:spcBef>
                        <a:spcAft>
                          <a:spcPts val="300"/>
                        </a:spcAft>
                      </a:pPr>
                      <a:r>
                        <a:rPr lang="fr-FR" sz="1000" dirty="0">
                          <a:effectLst/>
                          <a:latin typeface="Verdana" panose="020B0604030504040204" pitchFamily="34" charset="0"/>
                          <a:ea typeface="Calibri" panose="020F0502020204030204" pitchFamily="34" charset="0"/>
                          <a:cs typeface="Times New Roman" panose="02020603050405020304" pitchFamily="18" charset="0"/>
                        </a:rPr>
                        <a:t>Gestion et suivi d’un portail internet RAM (si mise en place)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Parenthèse fermante 6"/>
          <p:cNvSpPr/>
          <p:nvPr/>
        </p:nvSpPr>
        <p:spPr>
          <a:xfrm>
            <a:off x="7638413" y="3329127"/>
            <a:ext cx="159798" cy="154471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Parenthèse fermante 15"/>
          <p:cNvSpPr/>
          <p:nvPr/>
        </p:nvSpPr>
        <p:spPr>
          <a:xfrm>
            <a:off x="7602103" y="4910632"/>
            <a:ext cx="196108" cy="1090673"/>
          </a:xfrm>
          <a:prstGeom prst="rightBracket">
            <a:avLst/>
          </a:prstGeom>
          <a:ln>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 name="Rectangle 7"/>
          <p:cNvSpPr/>
          <p:nvPr/>
        </p:nvSpPr>
        <p:spPr>
          <a:xfrm>
            <a:off x="7935327" y="3901429"/>
            <a:ext cx="4152997" cy="400110"/>
          </a:xfrm>
          <a:prstGeom prst="rect">
            <a:avLst/>
          </a:prstGeom>
          <a:ln>
            <a:solidFill>
              <a:srgbClr val="DC4B24"/>
            </a:solidFill>
          </a:ln>
        </p:spPr>
        <p:txBody>
          <a:bodyPr wrap="square">
            <a:spAutoFit/>
          </a:bodyPr>
          <a:lstStyle/>
          <a:p>
            <a:r>
              <a:rPr lang="fr-FR" sz="1000" dirty="0" smtClean="0">
                <a:latin typeface="Verdana" panose="020B0604030504040204" pitchFamily="34" charset="0"/>
                <a:ea typeface="Calibri" panose="020F0502020204030204" pitchFamily="34" charset="0"/>
                <a:cs typeface="Times New Roman" panose="02020603050405020304" pitchFamily="18" charset="0"/>
              </a:rPr>
              <a:t>Traitements </a:t>
            </a:r>
            <a:r>
              <a:rPr lang="fr-FR" sz="1000" dirty="0">
                <a:latin typeface="Verdana" panose="020B0604030504040204" pitchFamily="34" charset="0"/>
                <a:ea typeface="Calibri" panose="020F0502020204030204" pitchFamily="34" charset="0"/>
                <a:cs typeface="Times New Roman" panose="02020603050405020304" pitchFamily="18" charset="0"/>
              </a:rPr>
              <a:t>qui </a:t>
            </a:r>
            <a:r>
              <a:rPr lang="fr-FR" sz="10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vont nécessiter</a:t>
            </a:r>
            <a:r>
              <a:rPr lang="fr-FR" sz="1000" dirty="0">
                <a:latin typeface="Verdana" panose="020B0604030504040204" pitchFamily="34" charset="0"/>
                <a:ea typeface="Calibri" panose="020F0502020204030204" pitchFamily="34" charset="0"/>
                <a:cs typeface="Times New Roman" panose="02020603050405020304" pitchFamily="18" charset="0"/>
              </a:rPr>
              <a:t> </a:t>
            </a:r>
            <a:r>
              <a:rPr lang="fr-FR" sz="10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la remise ou l’envoi d’un document</a:t>
            </a:r>
            <a:r>
              <a:rPr lang="fr-FR" sz="1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 </a:t>
            </a:r>
            <a:r>
              <a:rPr lang="fr-FR" sz="1000" dirty="0">
                <a:latin typeface="Verdana" panose="020B0604030504040204" pitchFamily="34" charset="0"/>
                <a:ea typeface="Calibri" panose="020F0502020204030204" pitchFamily="34" charset="0"/>
                <a:cs typeface="Times New Roman" panose="02020603050405020304" pitchFamily="18" charset="0"/>
              </a:rPr>
              <a:t>à une tierce personne</a:t>
            </a:r>
            <a:endParaRPr lang="fr-FR" sz="1000" dirty="0"/>
          </a:p>
        </p:txBody>
      </p:sp>
      <p:sp>
        <p:nvSpPr>
          <p:cNvPr id="9" name="Rectangle 8"/>
          <p:cNvSpPr/>
          <p:nvPr/>
        </p:nvSpPr>
        <p:spPr>
          <a:xfrm>
            <a:off x="7935326" y="5255913"/>
            <a:ext cx="4152997" cy="400110"/>
          </a:xfrm>
          <a:prstGeom prst="rect">
            <a:avLst/>
          </a:prstGeom>
          <a:ln>
            <a:solidFill>
              <a:srgbClr val="00B050"/>
            </a:solidFill>
          </a:ln>
        </p:spPr>
        <p:txBody>
          <a:bodyPr wrap="square">
            <a:spAutoFit/>
          </a:bodyPr>
          <a:lstStyle/>
          <a:p>
            <a:pPr algn="just"/>
            <a:r>
              <a:rPr lang="fr-FR" sz="1000" dirty="0" smtClean="0">
                <a:latin typeface="Verdana" panose="020B0604030504040204" pitchFamily="34" charset="0"/>
                <a:ea typeface="Calibri" panose="020F0502020204030204" pitchFamily="34" charset="0"/>
                <a:cs typeface="Times New Roman" panose="02020603050405020304" pitchFamily="18" charset="0"/>
              </a:rPr>
              <a:t>Traitements </a:t>
            </a:r>
            <a:r>
              <a:rPr lang="fr-FR" sz="1000" b="1" dirty="0">
                <a:solidFill>
                  <a:srgbClr val="00B050"/>
                </a:solidFill>
                <a:latin typeface="Verdana" panose="020B0604030504040204" pitchFamily="34" charset="0"/>
                <a:ea typeface="Calibri" panose="020F0502020204030204" pitchFamily="34" charset="0"/>
                <a:cs typeface="Times New Roman" panose="02020603050405020304" pitchFamily="18" charset="0"/>
              </a:rPr>
              <a:t>qui ne vont pas nécessiter</a:t>
            </a:r>
            <a:r>
              <a:rPr lang="fr-FR" sz="10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r>
              <a:rPr lang="fr-FR" sz="1000" b="1" dirty="0">
                <a:solidFill>
                  <a:srgbClr val="00B050"/>
                </a:solidFill>
                <a:latin typeface="Verdana" panose="020B0604030504040204" pitchFamily="34" charset="0"/>
                <a:ea typeface="Calibri" panose="020F0502020204030204" pitchFamily="34" charset="0"/>
                <a:cs typeface="Times New Roman" panose="02020603050405020304" pitchFamily="18" charset="0"/>
              </a:rPr>
              <a:t>la remise ou l’envoi d’un document</a:t>
            </a:r>
            <a:r>
              <a:rPr lang="fr-FR" sz="10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r>
              <a:rPr lang="fr-FR" sz="1000" dirty="0">
                <a:latin typeface="Verdana" panose="020B0604030504040204" pitchFamily="34" charset="0"/>
                <a:ea typeface="Calibri" panose="020F0502020204030204" pitchFamily="34" charset="0"/>
                <a:cs typeface="Times New Roman" panose="02020603050405020304" pitchFamily="18" charset="0"/>
              </a:rPr>
              <a:t>à une tierce personne </a:t>
            </a:r>
            <a:endParaRPr lang="fr-FR" sz="1000" dirty="0"/>
          </a:p>
        </p:txBody>
      </p:sp>
    </p:spTree>
    <p:extLst>
      <p:ext uri="{BB962C8B-B14F-4D97-AF65-F5344CB8AC3E}">
        <p14:creationId xmlns:p14="http://schemas.microsoft.com/office/powerpoint/2010/main" val="30821429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72</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3" name="Rectangle 12"/>
          <p:cNvSpPr/>
          <p:nvPr/>
        </p:nvSpPr>
        <p:spPr>
          <a:xfrm>
            <a:off x="288361" y="798157"/>
            <a:ext cx="4381294"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Réponse apportée (Suite)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8" name="Rectangle 7"/>
          <p:cNvSpPr/>
          <p:nvPr/>
        </p:nvSpPr>
        <p:spPr>
          <a:xfrm>
            <a:off x="698703" y="1531034"/>
            <a:ext cx="10995052" cy="338554"/>
          </a:xfrm>
          <a:prstGeom prst="rect">
            <a:avLst/>
          </a:prstGeom>
          <a:ln>
            <a:noFill/>
          </a:ln>
        </p:spPr>
        <p:txBody>
          <a:bodyPr wrap="square">
            <a:spAutoFit/>
          </a:bodyPr>
          <a:lstStyle/>
          <a:p>
            <a:r>
              <a:rPr lang="fr-FR" sz="1600" dirty="0" smtClean="0">
                <a:latin typeface="Verdana" panose="020B0604030504040204" pitchFamily="34" charset="0"/>
                <a:ea typeface="Calibri" panose="020F0502020204030204" pitchFamily="34" charset="0"/>
                <a:cs typeface="Times New Roman" panose="02020603050405020304" pitchFamily="18" charset="0"/>
              </a:rPr>
              <a:t>Pour les traitements </a:t>
            </a:r>
            <a:r>
              <a:rPr lang="fr-FR" sz="1600" dirty="0">
                <a:latin typeface="Verdana" panose="020B0604030504040204" pitchFamily="34" charset="0"/>
                <a:ea typeface="Calibri" panose="020F0502020204030204" pitchFamily="34" charset="0"/>
                <a:cs typeface="Times New Roman" panose="02020603050405020304" pitchFamily="18" charset="0"/>
              </a:rPr>
              <a:t>qui </a:t>
            </a:r>
            <a:r>
              <a:rPr lang="fr-FR" sz="16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vont nécessiter</a:t>
            </a:r>
            <a:r>
              <a:rPr lang="fr-FR" sz="1600" dirty="0">
                <a:latin typeface="Verdana" panose="020B0604030504040204" pitchFamily="34" charset="0"/>
                <a:ea typeface="Calibri" panose="020F0502020204030204" pitchFamily="34" charset="0"/>
                <a:cs typeface="Times New Roman" panose="02020603050405020304" pitchFamily="18" charset="0"/>
              </a:rPr>
              <a:t> </a:t>
            </a:r>
            <a:r>
              <a:rPr lang="fr-FR" sz="1600" b="1" dirty="0">
                <a:solidFill>
                  <a:srgbClr val="C00000"/>
                </a:solidFill>
                <a:latin typeface="Verdana" panose="020B0604030504040204" pitchFamily="34" charset="0"/>
                <a:ea typeface="Calibri" panose="020F0502020204030204" pitchFamily="34" charset="0"/>
                <a:cs typeface="Times New Roman" panose="02020603050405020304" pitchFamily="18" charset="0"/>
              </a:rPr>
              <a:t>la remise ou l’envoi d’un document</a:t>
            </a:r>
            <a:r>
              <a:rPr lang="fr-FR" sz="1600" dirty="0">
                <a:solidFill>
                  <a:srgbClr val="C00000"/>
                </a:solidFill>
                <a:latin typeface="Verdana" panose="020B0604030504040204" pitchFamily="34" charset="0"/>
                <a:ea typeface="Calibri" panose="020F0502020204030204" pitchFamily="34" charset="0"/>
                <a:cs typeface="Times New Roman" panose="02020603050405020304" pitchFamily="18" charset="0"/>
              </a:rPr>
              <a:t> </a:t>
            </a:r>
            <a:r>
              <a:rPr lang="fr-FR" sz="1600" dirty="0">
                <a:latin typeface="Verdana" panose="020B0604030504040204" pitchFamily="34" charset="0"/>
                <a:ea typeface="Calibri" panose="020F0502020204030204" pitchFamily="34" charset="0"/>
                <a:cs typeface="Times New Roman" panose="02020603050405020304" pitchFamily="18" charset="0"/>
              </a:rPr>
              <a:t>à une tierce personne</a:t>
            </a:r>
            <a:endParaRPr lang="fr-FR" sz="1600" dirty="0"/>
          </a:p>
        </p:txBody>
      </p:sp>
      <p:sp>
        <p:nvSpPr>
          <p:cNvPr id="9" name="Rectangle 8"/>
          <p:cNvSpPr/>
          <p:nvPr/>
        </p:nvSpPr>
        <p:spPr>
          <a:xfrm>
            <a:off x="774163" y="4148484"/>
            <a:ext cx="10919592" cy="584775"/>
          </a:xfrm>
          <a:prstGeom prst="rect">
            <a:avLst/>
          </a:prstGeom>
          <a:ln>
            <a:noFill/>
          </a:ln>
        </p:spPr>
        <p:txBody>
          <a:bodyPr wrap="square">
            <a:spAutoFit/>
          </a:bodyPr>
          <a:lstStyle/>
          <a:p>
            <a:pPr algn="just"/>
            <a:r>
              <a:rPr lang="fr-FR" sz="1600" dirty="0" smtClean="0">
                <a:latin typeface="Verdana" panose="020B0604030504040204" pitchFamily="34" charset="0"/>
                <a:ea typeface="Calibri" panose="020F0502020204030204" pitchFamily="34" charset="0"/>
                <a:cs typeface="Times New Roman" panose="02020603050405020304" pitchFamily="18" charset="0"/>
              </a:rPr>
              <a:t>Pour les traitements </a:t>
            </a:r>
            <a:r>
              <a:rPr lang="fr-FR" sz="1600" b="1" dirty="0">
                <a:solidFill>
                  <a:srgbClr val="00B050"/>
                </a:solidFill>
                <a:latin typeface="Verdana" panose="020B0604030504040204" pitchFamily="34" charset="0"/>
                <a:ea typeface="Calibri" panose="020F0502020204030204" pitchFamily="34" charset="0"/>
                <a:cs typeface="Times New Roman" panose="02020603050405020304" pitchFamily="18" charset="0"/>
              </a:rPr>
              <a:t>qui ne vont pas nécessiter</a:t>
            </a:r>
            <a:r>
              <a:rPr lang="fr-FR" sz="16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r>
              <a:rPr lang="fr-FR" sz="1600" b="1" dirty="0">
                <a:solidFill>
                  <a:srgbClr val="00B050"/>
                </a:solidFill>
                <a:latin typeface="Verdana" panose="020B0604030504040204" pitchFamily="34" charset="0"/>
                <a:ea typeface="Calibri" panose="020F0502020204030204" pitchFamily="34" charset="0"/>
                <a:cs typeface="Times New Roman" panose="02020603050405020304" pitchFamily="18" charset="0"/>
              </a:rPr>
              <a:t>la remise ou l’envoi d’un document</a:t>
            </a:r>
            <a:r>
              <a:rPr lang="fr-FR" sz="1600" dirty="0">
                <a:solidFill>
                  <a:srgbClr val="00B050"/>
                </a:solidFill>
                <a:latin typeface="Verdana" panose="020B0604030504040204" pitchFamily="34" charset="0"/>
                <a:ea typeface="Calibri" panose="020F0502020204030204" pitchFamily="34" charset="0"/>
                <a:cs typeface="Times New Roman" panose="02020603050405020304" pitchFamily="18" charset="0"/>
              </a:rPr>
              <a:t> </a:t>
            </a:r>
            <a:r>
              <a:rPr lang="fr-FR" sz="1600" dirty="0">
                <a:latin typeface="Verdana" panose="020B0604030504040204" pitchFamily="34" charset="0"/>
                <a:ea typeface="Calibri" panose="020F0502020204030204" pitchFamily="34" charset="0"/>
                <a:cs typeface="Times New Roman" panose="02020603050405020304" pitchFamily="18" charset="0"/>
              </a:rPr>
              <a:t>à une tierce personne </a:t>
            </a:r>
            <a:endParaRPr lang="fr-FR" sz="1600" dirty="0"/>
          </a:p>
        </p:txBody>
      </p:sp>
      <p:sp>
        <p:nvSpPr>
          <p:cNvPr id="2" name="Rectangle 1"/>
          <p:cNvSpPr/>
          <p:nvPr/>
        </p:nvSpPr>
        <p:spPr>
          <a:xfrm>
            <a:off x="2111718" y="2121500"/>
            <a:ext cx="9582037" cy="584775"/>
          </a:xfrm>
          <a:prstGeom prst="rect">
            <a:avLst/>
          </a:prstGeom>
        </p:spPr>
        <p:txBody>
          <a:bodyPr wrap="square">
            <a:spAutoFit/>
          </a:bodyPr>
          <a:lstStyle/>
          <a:p>
            <a:pPr algn="just"/>
            <a:r>
              <a:rPr lang="fr-FR" sz="1600" dirty="0" smtClean="0">
                <a:latin typeface="Verdana" panose="020B0604030504040204" pitchFamily="34" charset="0"/>
                <a:ea typeface="Calibri" panose="020F0502020204030204" pitchFamily="34" charset="0"/>
                <a:cs typeface="Times New Roman" panose="02020603050405020304" pitchFamily="18" charset="0"/>
              </a:rPr>
              <a:t>Ils permettront de </a:t>
            </a:r>
            <a:r>
              <a:rPr lang="fr-FR" sz="1600" dirty="0">
                <a:latin typeface="Verdana" panose="020B0604030504040204" pitchFamily="34" charset="0"/>
                <a:ea typeface="Calibri" panose="020F0502020204030204" pitchFamily="34" charset="0"/>
                <a:cs typeface="Times New Roman" panose="02020603050405020304" pitchFamily="18" charset="0"/>
              </a:rPr>
              <a:t>constituer un référentiel Famille, un référentiel Assistant Maternel ou un référentiel Garde à </a:t>
            </a:r>
            <a:r>
              <a:rPr lang="fr-FR" sz="1600" dirty="0" smtClean="0">
                <a:latin typeface="Verdana" panose="020B0604030504040204" pitchFamily="34" charset="0"/>
                <a:ea typeface="Calibri" panose="020F0502020204030204" pitchFamily="34" charset="0"/>
                <a:cs typeface="Times New Roman" panose="02020603050405020304" pitchFamily="18" charset="0"/>
              </a:rPr>
              <a:t>Domicile.</a:t>
            </a:r>
            <a:endParaRPr lang="fr-FR" sz="1600" dirty="0"/>
          </a:p>
        </p:txBody>
      </p:sp>
      <p:cxnSp>
        <p:nvCxnSpPr>
          <p:cNvPr id="14" name="Connecteur en angle 13"/>
          <p:cNvCxnSpPr/>
          <p:nvPr/>
        </p:nvCxnSpPr>
        <p:spPr>
          <a:xfrm>
            <a:off x="1278385" y="1889805"/>
            <a:ext cx="719091" cy="515252"/>
          </a:xfrm>
          <a:prstGeom prst="bentConnector3">
            <a:avLst>
              <a:gd name="adj1" fmla="val -617"/>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093937" y="2879022"/>
            <a:ext cx="8697991" cy="830997"/>
          </a:xfrm>
          <a:prstGeom prst="rect">
            <a:avLst/>
          </a:prstGeom>
          <a:ln w="19050">
            <a:solidFill>
              <a:srgbClr val="C00000"/>
            </a:solidFill>
          </a:ln>
        </p:spPr>
        <p:txBody>
          <a:bodyPr wrap="square">
            <a:spAutoFit/>
          </a:bodyPr>
          <a:lstStyle/>
          <a:p>
            <a:pPr algn="just"/>
            <a:r>
              <a:rPr lang="fr-FR" sz="1600" dirty="0">
                <a:solidFill>
                  <a:srgbClr val="002060"/>
                </a:solidFill>
                <a:latin typeface="Verdana" panose="020B0604030504040204" pitchFamily="34" charset="0"/>
                <a:ea typeface="Verdana" panose="020B0604030504040204" pitchFamily="34" charset="0"/>
                <a:cs typeface="Verdana" panose="020B0604030504040204" pitchFamily="34" charset="0"/>
              </a:rPr>
              <a:t>Dans ce cas, des mentions légales RGPD simplifiées devront être affichées sur ces documents </a:t>
            </a:r>
            <a:r>
              <a:rPr lang="fr-FR" sz="1600" b="1" dirty="0">
                <a:solidFill>
                  <a:srgbClr val="C00000"/>
                </a:solidFill>
                <a:latin typeface="Verdana" panose="020B0604030504040204" pitchFamily="34" charset="0"/>
                <a:ea typeface="Verdana" panose="020B0604030504040204" pitchFamily="34" charset="0"/>
                <a:cs typeface="Verdana" panose="020B0604030504040204" pitchFamily="34" charset="0"/>
              </a:rPr>
              <a:t>ET</a:t>
            </a:r>
            <a:r>
              <a:rPr lang="fr-FR" sz="1600" dirty="0">
                <a:solidFill>
                  <a:srgbClr val="002060"/>
                </a:solidFill>
                <a:latin typeface="Verdana" panose="020B0604030504040204" pitchFamily="34" charset="0"/>
                <a:ea typeface="Verdana" panose="020B0604030504040204" pitchFamily="34" charset="0"/>
                <a:cs typeface="Verdana" panose="020B0604030504040204" pitchFamily="34" charset="0"/>
              </a:rPr>
              <a:t> une page d’information complète au RGPD devra être disponible sur les différents sites RPE.</a:t>
            </a:r>
          </a:p>
        </p:txBody>
      </p:sp>
      <p:cxnSp>
        <p:nvCxnSpPr>
          <p:cNvPr id="19" name="Connecteur en angle 18"/>
          <p:cNvCxnSpPr/>
          <p:nvPr/>
        </p:nvCxnSpPr>
        <p:spPr>
          <a:xfrm>
            <a:off x="1103625" y="4733259"/>
            <a:ext cx="719091" cy="515252"/>
          </a:xfrm>
          <a:prstGeom prst="bentConnector3">
            <a:avLst>
              <a:gd name="adj1" fmla="val -617"/>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997476" y="5079234"/>
            <a:ext cx="5626669" cy="338554"/>
          </a:xfrm>
          <a:prstGeom prst="rect">
            <a:avLst/>
          </a:prstGeom>
        </p:spPr>
        <p:txBody>
          <a:bodyPr wrap="none">
            <a:spAutoFit/>
          </a:bodyPr>
          <a:lstStyle/>
          <a:p>
            <a:pPr lvl="0" algn="just">
              <a:spcBef>
                <a:spcPts val="600"/>
              </a:spcBef>
              <a:spcAft>
                <a:spcPts val="1800"/>
              </a:spcAft>
            </a:pPr>
            <a:r>
              <a:rPr lang="fr-FR" sz="1600" dirty="0" smtClean="0">
                <a:latin typeface="Verdana" panose="020B0604030504040204" pitchFamily="34" charset="0"/>
                <a:ea typeface="Calibri" panose="020F0502020204030204" pitchFamily="34" charset="0"/>
                <a:cs typeface="Times New Roman" panose="02020603050405020304" pitchFamily="18" charset="0"/>
              </a:rPr>
              <a:t>Ils donneront </a:t>
            </a:r>
            <a:r>
              <a:rPr lang="fr-FR" sz="1600" dirty="0">
                <a:latin typeface="Verdana" panose="020B0604030504040204" pitchFamily="34" charset="0"/>
                <a:ea typeface="Calibri" panose="020F0502020204030204" pitchFamily="34" charset="0"/>
                <a:cs typeface="Times New Roman" panose="02020603050405020304" pitchFamily="18" charset="0"/>
              </a:rPr>
              <a:t>lieu à un fichier, un tableau de suivi, …</a:t>
            </a:r>
            <a:endParaRPr lang="fr-FR" sz="1600"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3093937" y="5491929"/>
            <a:ext cx="8697990" cy="584775"/>
          </a:xfrm>
          <a:prstGeom prst="rect">
            <a:avLst/>
          </a:prstGeom>
          <a:ln w="19050">
            <a:solidFill>
              <a:srgbClr val="C00000"/>
            </a:solidFill>
          </a:ln>
        </p:spPr>
        <p:txBody>
          <a:bodyPr wrap="square">
            <a:spAutoFit/>
          </a:bodyPr>
          <a:lstStyle/>
          <a:p>
            <a:pPr algn="just">
              <a:spcBef>
                <a:spcPts val="600"/>
              </a:spcBef>
              <a:spcAft>
                <a:spcPts val="1800"/>
              </a:spcAft>
            </a:pPr>
            <a:r>
              <a:rPr lang="fr-FR" sz="1600" dirty="0">
                <a:solidFill>
                  <a:srgbClr val="002060"/>
                </a:solidFill>
                <a:latin typeface="Verdana" panose="020B0604030504040204" pitchFamily="34" charset="0"/>
                <a:ea typeface="Calibri" panose="020F0502020204030204" pitchFamily="34" charset="0"/>
                <a:cs typeface="Times New Roman" panose="02020603050405020304" pitchFamily="18" charset="0"/>
              </a:rPr>
              <a:t>Dans ce cas, une page d’information complète au RGPD devra être disponible sur les différents sites RPE.</a:t>
            </a:r>
            <a:endParaRPr lang="fr-FR" sz="1600" dirty="0">
              <a:solidFill>
                <a:srgbClr val="002060"/>
              </a:solidFill>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4880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73</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
        <p:nvSpPr>
          <p:cNvPr id="10"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13" name="Rectangle 12"/>
          <p:cNvSpPr/>
          <p:nvPr/>
        </p:nvSpPr>
        <p:spPr>
          <a:xfrm>
            <a:off x="288360" y="716802"/>
            <a:ext cx="5153652"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Conformité des documents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pic>
        <p:nvPicPr>
          <p:cNvPr id="2" name="Image 1"/>
          <p:cNvPicPr>
            <a:picLocks noChangeAspect="1"/>
          </p:cNvPicPr>
          <p:nvPr/>
        </p:nvPicPr>
        <p:blipFill rotWithShape="1">
          <a:blip r:embed="rId3"/>
          <a:srcRect l="34879" t="18641" r="34393" b="7184"/>
          <a:stretch/>
        </p:blipFill>
        <p:spPr>
          <a:xfrm>
            <a:off x="991997" y="1444003"/>
            <a:ext cx="3746377" cy="5086905"/>
          </a:xfrm>
          <a:prstGeom prst="rect">
            <a:avLst/>
          </a:prstGeom>
        </p:spPr>
      </p:pic>
      <p:sp>
        <p:nvSpPr>
          <p:cNvPr id="9" name="Flèche droite 8"/>
          <p:cNvSpPr/>
          <p:nvPr/>
        </p:nvSpPr>
        <p:spPr>
          <a:xfrm rot="19289974">
            <a:off x="4880404" y="5725421"/>
            <a:ext cx="506784" cy="353115"/>
          </a:xfrm>
          <a:prstGeom prst="rightArrow">
            <a:avLst>
              <a:gd name="adj1" fmla="val 36155"/>
              <a:gd name="adj2" fmla="val 50438"/>
            </a:avLst>
          </a:prstGeom>
          <a:solidFill>
            <a:schemeClr val="bg1">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5535168" y="1310091"/>
            <a:ext cx="6416040" cy="4708981"/>
          </a:xfrm>
          <a:prstGeom prst="rect">
            <a:avLst/>
          </a:prstGeom>
        </p:spPr>
        <p:txBody>
          <a:bodyPr wrap="square">
            <a:spAutoFit/>
          </a:bodyPr>
          <a:lstStyle/>
          <a:p>
            <a:pPr algn="just">
              <a:lnSpc>
                <a:spcPct val="150000"/>
              </a:lnSpc>
            </a:pPr>
            <a:r>
              <a:rPr lang="fr-FR" sz="1000" u="sng" dirty="0">
                <a:latin typeface="Verdana" panose="020B0604030504040204" pitchFamily="34" charset="0"/>
                <a:ea typeface="Calibri" panose="020F0502020204030204" pitchFamily="34" charset="0"/>
                <a:cs typeface="Times New Roman" panose="02020603050405020304" pitchFamily="18" charset="0"/>
              </a:rPr>
              <a:t>Collecte de données personnelles :</a:t>
            </a:r>
            <a:r>
              <a:rPr lang="fr-FR" sz="1000" dirty="0">
                <a:latin typeface="Verdana" panose="020B0604030504040204" pitchFamily="34" charset="0"/>
                <a:ea typeface="Calibri" panose="020F0502020204030204" pitchFamily="34" charset="0"/>
                <a:cs typeface="Times New Roman" panose="02020603050405020304" pitchFamily="18" charset="0"/>
              </a:rPr>
              <a:t> Les informations recueillies au travers de cette fiche sont enregistrées dans un fichier informatisé par les animateurs du Relais Petite Enfance de la Communauté d’Agglomération Le Cotentin, </a:t>
            </a:r>
            <a:r>
              <a:rPr lang="fr-FR" sz="1000" b="1" dirty="0">
                <a:solidFill>
                  <a:srgbClr val="00B050"/>
                </a:solidFill>
                <a:latin typeface="Verdana" panose="020B0604030504040204" pitchFamily="34" charset="0"/>
                <a:ea typeface="Verdana" panose="020B0604030504040204" pitchFamily="34" charset="0"/>
                <a:cs typeface="Verdana" panose="020B0604030504040204" pitchFamily="34" charset="0"/>
              </a:rPr>
              <a:t>ceci afin de vous informer, vous accompagner et suivre vos différentes demandes en lien avec le RPE</a:t>
            </a:r>
            <a:r>
              <a:rPr lang="fr-FR" sz="1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 </a:t>
            </a:r>
            <a:r>
              <a:rPr lang="fr-FR" sz="1000" b="1" dirty="0">
                <a:solidFill>
                  <a:srgbClr val="C00000"/>
                </a:solidFill>
                <a:latin typeface="Verdana" panose="020B0604030504040204" pitchFamily="34" charset="0"/>
                <a:ea typeface="Verdana" panose="020B0604030504040204" pitchFamily="34" charset="0"/>
                <a:cs typeface="Verdana" panose="020B0604030504040204" pitchFamily="34" charset="0"/>
              </a:rPr>
              <a:t>Le responsable de traitement est la Communauté d’Agglomération Le Cotentin représentée par son Président, David Margueritte. </a:t>
            </a:r>
            <a:r>
              <a:rPr lang="fr-FR" sz="1000" dirty="0">
                <a:latin typeface="Verdana" panose="020B0604030504040204" pitchFamily="34" charset="0"/>
                <a:ea typeface="Calibri" panose="020F0502020204030204" pitchFamily="34" charset="0"/>
                <a:cs typeface="Times New Roman" panose="02020603050405020304" pitchFamily="18" charset="0"/>
              </a:rPr>
              <a:t>Base légale du traitement : </a:t>
            </a:r>
            <a:r>
              <a:rPr lang="fr-FR" sz="1000" b="1" dirty="0">
                <a:solidFill>
                  <a:srgbClr val="92D050"/>
                </a:solidFill>
                <a:latin typeface="Verdana" panose="020B0604030504040204" pitchFamily="34" charset="0"/>
                <a:ea typeface="Verdana" panose="020B0604030504040204" pitchFamily="34" charset="0"/>
                <a:cs typeface="Verdana" panose="020B0604030504040204" pitchFamily="34" charset="0"/>
              </a:rPr>
              <a:t>Les traitements sont nécessaires à l’exécution d’une mission d’intérêt public. </a:t>
            </a:r>
            <a:r>
              <a:rPr lang="fr-FR" sz="1000" b="1" dirty="0">
                <a:solidFill>
                  <a:srgbClr val="FFC000"/>
                </a:solidFill>
                <a:latin typeface="Verdana" panose="020B0604030504040204" pitchFamily="34" charset="0"/>
                <a:ea typeface="Verdana" panose="020B0604030504040204" pitchFamily="34" charset="0"/>
                <a:cs typeface="Verdana" panose="020B0604030504040204" pitchFamily="34" charset="0"/>
              </a:rPr>
              <a:t>Vos données personnelles ne sont conservées que pour la durée strictement nécessaire à l’accomplissement des finalités pour lesquelles elles sont collectées et traitées (Sauf durée plus importante lorsque les obligations légales et réglementaires l’imposent). Dans tous les cas, au maximum 5 ans après le dernier échange avec votre Relais Petite Enfance. </a:t>
            </a:r>
            <a:r>
              <a:rPr lang="fr-FR" sz="1000" b="1" dirty="0">
                <a:solidFill>
                  <a:schemeClr val="accent2"/>
                </a:solidFill>
                <a:latin typeface="Verdana" panose="020B0604030504040204" pitchFamily="34" charset="0"/>
                <a:ea typeface="Calibri" panose="020F0502020204030204" pitchFamily="34" charset="0"/>
                <a:cs typeface="Times New Roman" panose="02020603050405020304" pitchFamily="18" charset="0"/>
              </a:rPr>
              <a:t>Vos données personnelles sont destinées, pour tout ou partie, </a:t>
            </a:r>
            <a:r>
              <a:rPr lang="fr-FR" sz="1000" b="1" dirty="0">
                <a:solidFill>
                  <a:schemeClr val="accent2"/>
                </a:solidFill>
                <a:latin typeface="Verdana" panose="020B0604030504040204" pitchFamily="34" charset="0"/>
                <a:ea typeface="Calibri" panose="020F0502020204030204" pitchFamily="34" charset="0"/>
                <a:cs typeface="Arial" panose="020B0604020202020204" pitchFamily="34" charset="0"/>
              </a:rPr>
              <a:t>aux animateurs des Relais Petite Enfance de la Communauté d’Agglomération Le Cotentin et à leurs supérieurs hiérarchiques, ainsi qu’aux techniciens informatiques (Prestataire et DSI) en charge du suivi logiciel</a:t>
            </a:r>
            <a:r>
              <a:rPr lang="fr-FR" sz="1000" b="1" dirty="0">
                <a:solidFill>
                  <a:schemeClr val="accent2"/>
                </a:solidFill>
                <a:latin typeface="Verdana" panose="020B0604030504040204" pitchFamily="34" charset="0"/>
                <a:ea typeface="Calibri" panose="020F0502020204030204" pitchFamily="34" charset="0"/>
                <a:cs typeface="Times New Roman" panose="02020603050405020304" pitchFamily="18" charset="0"/>
              </a:rPr>
              <a:t>.</a:t>
            </a:r>
            <a:r>
              <a:rPr lang="fr-FR" sz="1000" dirty="0">
                <a:solidFill>
                  <a:srgbClr val="C00000"/>
                </a:solidFill>
                <a:latin typeface="Verdana" panose="020B0604030504040204" pitchFamily="34" charset="0"/>
                <a:ea typeface="Calibri" panose="020F0502020204030204" pitchFamily="34" charset="0"/>
                <a:cs typeface="Times New Roman" panose="02020603050405020304" pitchFamily="18" charset="0"/>
              </a:rPr>
              <a:t> </a:t>
            </a:r>
            <a:r>
              <a:rPr lang="fr-FR" sz="1000" dirty="0">
                <a:latin typeface="Verdana" panose="020B0604030504040204" pitchFamily="34" charset="0"/>
                <a:ea typeface="Calibri" panose="020F0502020204030204" pitchFamily="34" charset="0"/>
                <a:cs typeface="Times New Roman" panose="02020603050405020304" pitchFamily="18" charset="0"/>
              </a:rPr>
              <a:t>Ces données font l’objet d’un traitement informatique et n’ont pas pour finalité une prise de décision automatisée. Conformément aux lois « Informatique &amp; Liberté » et « RGPD », vous pouvez exercer vos droits d'accès aux données, de rectification, de limitation de traitement et d’opposition en adressant un courrier par voie postale à la Communauté d’Agglomération Le Cotentin- Délégué à la Protection des Données – Hôtel Atlantique – Boulevard Félix Amiot - 50102 Cherbourg-en-Cotentin ou en envoyant un mail à </a:t>
            </a:r>
            <a:r>
              <a:rPr lang="fr-FR" sz="1000" u="sng" dirty="0">
                <a:solidFill>
                  <a:srgbClr val="002060"/>
                </a:solidFill>
                <a:latin typeface="Verdana" panose="020B0604030504040204" pitchFamily="34" charset="0"/>
                <a:ea typeface="Calibri" panose="020F0502020204030204" pitchFamily="34" charset="0"/>
                <a:cs typeface="Arial" panose="020B0604020202020204" pitchFamily="34" charset="0"/>
              </a:rPr>
              <a:t>dpd@cherbourg.fr</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2048439" y="1706879"/>
            <a:ext cx="1431608" cy="77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66033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D57F1E4F-1CFF-5643-939E-217C01CDF565}" type="slidenum">
              <a:rPr lang="en-US" smtClean="0"/>
              <a:pPr/>
              <a:t>74</a:t>
            </a:fld>
            <a:endParaRPr lang="en-US" dirty="0"/>
          </a:p>
        </p:txBody>
      </p:sp>
      <p:pic>
        <p:nvPicPr>
          <p:cNvPr id="6" name="Image 5"/>
          <p:cNvPicPr>
            <a:picLocks noChangeAspect="1"/>
          </p:cNvPicPr>
          <p:nvPr/>
        </p:nvPicPr>
        <p:blipFill>
          <a:blip r:embed="rId2"/>
          <a:stretch>
            <a:fillRect/>
          </a:stretch>
        </p:blipFill>
        <p:spPr>
          <a:xfrm>
            <a:off x="0" y="0"/>
            <a:ext cx="3691467" cy="6858000"/>
          </a:xfrm>
          <a:prstGeom prst="rect">
            <a:avLst/>
          </a:prstGeom>
        </p:spPr>
      </p:pic>
      <p:sp>
        <p:nvSpPr>
          <p:cNvPr id="15" name="Espace réservé du pied de page 3"/>
          <p:cNvSpPr>
            <a:spLocks noGrp="1"/>
          </p:cNvSpPr>
          <p:nvPr>
            <p:ph type="ftr" sz="quarter" idx="11"/>
          </p:nvPr>
        </p:nvSpPr>
        <p:spPr>
          <a:xfrm>
            <a:off x="10560965" y="6179556"/>
            <a:ext cx="750163" cy="551579"/>
          </a:xfrm>
        </p:spPr>
        <p:txBody>
          <a:bodyPr/>
          <a:lstStyle/>
          <a:p>
            <a:pPr>
              <a:tabLst>
                <a:tab pos="8248650" algn="l"/>
              </a:tabLst>
            </a:pPr>
            <a:r>
              <a:rPr lang="fr-FR" dirty="0" err="1" smtClean="0"/>
              <a:t>Idéalco</a:t>
            </a:r>
            <a:endParaRPr lang="en-US" dirty="0"/>
          </a:p>
        </p:txBody>
      </p:sp>
      <p:sp>
        <p:nvSpPr>
          <p:cNvPr id="23" name="Rectangle 22"/>
          <p:cNvSpPr/>
          <p:nvPr/>
        </p:nvSpPr>
        <p:spPr>
          <a:xfrm>
            <a:off x="455687" y="1492464"/>
            <a:ext cx="11307742" cy="2215991"/>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Elle a abouti à la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mise en place d’une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annexe RGPD au CCTP et d’une analyse complète.</a:t>
            </a:r>
            <a:endParaRPr lang="fr-FR" dirty="0" smtClean="0">
              <a:latin typeface="Verdana" panose="020B0604030504040204" pitchFamily="34" charset="0"/>
              <a:ea typeface="Verdana" panose="020B0604030504040204" pitchFamily="34" charset="0"/>
              <a:cs typeface="Verdana" panose="020B0604030504040204" pitchFamily="34" charset="0"/>
            </a:endParaRP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Chaque document nécessitant une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mention d’information spécifique </a:t>
            </a:r>
            <a:r>
              <a:rPr lang="fr-FR" dirty="0" smtClean="0">
                <a:latin typeface="Verdana" panose="020B0604030504040204" pitchFamily="34" charset="0"/>
                <a:ea typeface="Verdana" panose="020B0604030504040204" pitchFamily="34" charset="0"/>
                <a:cs typeface="Verdana" panose="020B0604030504040204" pitchFamily="34" charset="0"/>
              </a:rPr>
              <a:t>en est pourvu. </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L’ensemble des documents ne nécessite pas de mise à jour particulière, sauf évolution (Loi, logiciel, modification de traitement, …) et peut donc être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réutilisé chaque année</a:t>
            </a:r>
            <a:r>
              <a:rPr lang="fr-FR" dirty="0" smtClean="0">
                <a:latin typeface="Verdana" panose="020B0604030504040204" pitchFamily="34" charset="0"/>
                <a:ea typeface="Verdana" panose="020B0604030504040204" pitchFamily="34" charset="0"/>
                <a:cs typeface="Verdana" panose="020B0604030504040204" pitchFamily="34" charset="0"/>
              </a:rPr>
              <a:t>.</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Un </a:t>
            </a:r>
            <a:r>
              <a:rPr lang="fr-FR" b="1" dirty="0">
                <a:solidFill>
                  <a:srgbClr val="002060"/>
                </a:solidFill>
                <a:latin typeface="Verdana" panose="020B0604030504040204" pitchFamily="34" charset="0"/>
                <a:ea typeface="Verdana" panose="020B0604030504040204" pitchFamily="34" charset="0"/>
                <a:cs typeface="Verdana" panose="020B0604030504040204" pitchFamily="34" charset="0"/>
              </a:rPr>
              <a:t>document RGPD </a:t>
            </a:r>
            <a:r>
              <a:rPr lang="fr-FR"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à destination des RPE </a:t>
            </a:r>
            <a:r>
              <a:rPr lang="fr-FR" dirty="0" smtClean="0">
                <a:latin typeface="Verdana" panose="020B0604030504040204" pitchFamily="34" charset="0"/>
                <a:ea typeface="Verdana" panose="020B0604030504040204" pitchFamily="34" charset="0"/>
                <a:cs typeface="Verdana" panose="020B0604030504040204" pitchFamily="34" charset="0"/>
              </a:rPr>
              <a:t>est affiché sur chaque site.</a:t>
            </a:r>
          </a:p>
        </p:txBody>
      </p:sp>
      <p:sp>
        <p:nvSpPr>
          <p:cNvPr id="12" name="Rectangle 11"/>
          <p:cNvSpPr/>
          <p:nvPr/>
        </p:nvSpPr>
        <p:spPr>
          <a:xfrm>
            <a:off x="563566" y="786660"/>
            <a:ext cx="5200419"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Mise en conformité RGPD finale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tangle 1"/>
          <p:cNvSpPr/>
          <p:nvPr/>
        </p:nvSpPr>
        <p:spPr>
          <a:xfrm>
            <a:off x="520083" y="4654114"/>
            <a:ext cx="11243345" cy="1785104"/>
          </a:xfrm>
          <a:prstGeom prst="rect">
            <a:avLst/>
          </a:prstGeom>
        </p:spPr>
        <p:txBody>
          <a:bodyPr wrap="square">
            <a:spAutoFit/>
          </a:bodyPr>
          <a:lstStyle/>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Le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contrat RGPD </a:t>
            </a:r>
            <a:r>
              <a:rPr lang="fr-FR" dirty="0" smtClean="0">
                <a:latin typeface="Verdana" panose="020B0604030504040204" pitchFamily="34" charset="0"/>
                <a:ea typeface="Verdana" panose="020B0604030504040204" pitchFamily="34" charset="0"/>
                <a:cs typeface="Verdana" panose="020B0604030504040204" pitchFamily="34" charset="0"/>
              </a:rPr>
              <a:t>du prestataire est conforme (Suivi possible grâce à </a:t>
            </a:r>
            <a:r>
              <a:rPr lang="fr-FR" b="1" dirty="0" smtClean="0">
                <a:latin typeface="Verdana" panose="020B0604030504040204" pitchFamily="34" charset="0"/>
                <a:ea typeface="Verdana" panose="020B0604030504040204" pitchFamily="34" charset="0"/>
                <a:cs typeface="Verdana" panose="020B0604030504040204" pitchFamily="34" charset="0"/>
              </a:rPr>
              <a:t>un outil </a:t>
            </a:r>
            <a:r>
              <a:rPr lang="fr-FR" dirty="0" smtClean="0">
                <a:latin typeface="Verdana" panose="020B0604030504040204" pitchFamily="34" charset="0"/>
                <a:ea typeface="Verdana" panose="020B0604030504040204" pitchFamily="34" charset="0"/>
                <a:cs typeface="Verdana" panose="020B0604030504040204" pitchFamily="34" charset="0"/>
              </a:rPr>
              <a:t>mis en place avec le réseau DPO du Grand Ouest),</a:t>
            </a:r>
          </a:p>
          <a:p>
            <a:pPr marL="285750" indent="-285750" algn="just">
              <a:spcBef>
                <a:spcPts val="600"/>
              </a:spcBef>
              <a:spcAft>
                <a:spcPts val="600"/>
              </a:spcAft>
              <a:buFontTx/>
              <a:buChar char="-"/>
            </a:pP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 DPO du prestataire est connu,</a:t>
            </a:r>
          </a:p>
          <a:p>
            <a:pPr marL="285750" indent="-285750" algn="just">
              <a:spcBef>
                <a:spcPts val="600"/>
              </a:spcBef>
              <a:spcAft>
                <a:spcPts val="600"/>
              </a:spcAft>
              <a:buFontTx/>
              <a:buChar char="-"/>
            </a:pPr>
            <a:r>
              <a:rPr lang="fr-FR" dirty="0" smtClean="0">
                <a:latin typeface="Verdana" panose="020B0604030504040204" pitchFamily="34" charset="0"/>
                <a:ea typeface="Verdana" panose="020B0604030504040204" pitchFamily="34" charset="0"/>
                <a:cs typeface="Verdana" panose="020B0604030504040204" pitchFamily="34" charset="0"/>
              </a:rPr>
              <a:t>Ces informations sont saisies dans un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fichier commun </a:t>
            </a:r>
            <a:r>
              <a:rPr lang="fr-FR" dirty="0" smtClean="0">
                <a:latin typeface="Verdana" panose="020B0604030504040204" pitchFamily="34" charset="0"/>
                <a:ea typeface="Verdana" panose="020B0604030504040204" pitchFamily="34" charset="0"/>
                <a:cs typeface="Verdana" panose="020B0604030504040204" pitchFamily="34" charset="0"/>
              </a:rPr>
              <a:t>à l’agent administratif en charge du suivi des contrats et à la DPO.</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563566" y="4160776"/>
            <a:ext cx="1683831" cy="400110"/>
          </a:xfrm>
          <a:prstGeom prst="rect">
            <a:avLst/>
          </a:prstGeom>
          <a:ln w="28575">
            <a:solidFill>
              <a:srgbClr val="00206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fr-FR" sz="2000" b="1" u="sng" dirty="0" smtClean="0">
                <a:solidFill>
                  <a:srgbClr val="000000"/>
                </a:solidFill>
                <a:latin typeface="Verdana" panose="020B0604030504040204" pitchFamily="34" charset="0"/>
                <a:ea typeface="Verdana" panose="020B0604030504040204" pitchFamily="34" charset="0"/>
                <a:cs typeface="Verdana" panose="020B0604030504040204" pitchFamily="34" charset="0"/>
              </a:rPr>
              <a:t>Suivi :</a:t>
            </a:r>
            <a:endParaRPr lang="fr-FR" sz="2000" b="1" u="sng"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Rectangle 12"/>
          <p:cNvSpPr/>
          <p:nvPr/>
        </p:nvSpPr>
        <p:spPr>
          <a:xfrm>
            <a:off x="9614647" y="0"/>
            <a:ext cx="2577353" cy="338554"/>
          </a:xfrm>
          <a:prstGeom prst="rect">
            <a:avLst/>
          </a:prstGeom>
        </p:spPr>
        <p:txBody>
          <a:bodyPr wrap="square">
            <a:spAutoFit/>
          </a:bodyPr>
          <a:lstStyle/>
          <a:p>
            <a:pPr algn="ctr">
              <a:tabLst>
                <a:tab pos="8248650" algn="l"/>
              </a:tabLst>
            </a:pPr>
            <a:r>
              <a:rPr lang="fr-FR" sz="1600" dirty="0" smtClean="0"/>
              <a:t>RGPD - SIRAM</a:t>
            </a:r>
            <a:endParaRPr lang="en-US" sz="1600" dirty="0"/>
          </a:p>
        </p:txBody>
      </p:sp>
      <p:sp>
        <p:nvSpPr>
          <p:cNvPr id="14" name="Titre 1"/>
          <p:cNvSpPr txBox="1">
            <a:spLocks/>
          </p:cNvSpPr>
          <p:nvPr/>
        </p:nvSpPr>
        <p:spPr>
          <a:xfrm>
            <a:off x="167850" y="126836"/>
            <a:ext cx="10148001" cy="705804"/>
          </a:xfrm>
          <a:prstGeom prst="rect">
            <a:avLst/>
          </a:prstGeom>
          <a:ln w="28575">
            <a:noFill/>
          </a:ln>
        </p:spPr>
        <p:txBody>
          <a:bodyPr vert="horz" lIns="91440" tIns="45720" rIns="91440" bIns="45720" rtlCol="0" anchor="ctr">
            <a:normAutofit/>
          </a:bodyPr>
          <a:lstStyle>
            <a:lvl1pPr algn="just" defTabSz="914400">
              <a:lnSpc>
                <a:spcPct val="90000"/>
              </a:lnSpc>
              <a:spcBef>
                <a:spcPct val="0"/>
              </a:spcBef>
              <a:buNone/>
              <a:defRPr sz="2000" b="1" cap="all"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pPr>
              <a:lnSpc>
                <a:spcPct val="110000"/>
              </a:lnSpc>
              <a:spcBef>
                <a:spcPts val="600"/>
              </a:spcBef>
              <a:spcAft>
                <a:spcPts val="600"/>
              </a:spcAft>
            </a:pPr>
            <a:r>
              <a:rPr lang="fr-FR" sz="1800" u="sng" dirty="0" smtClean="0">
                <a:solidFill>
                  <a:srgbClr val="7030A0"/>
                </a:solidFill>
              </a:rPr>
              <a:t>III. La Mission ENFANCE SIRAM – déroulé de mise en conformité</a:t>
            </a:r>
            <a:endParaRPr lang="fr-FR" sz="1800" u="sng" dirty="0">
              <a:solidFill>
                <a:srgbClr val="7030A0"/>
              </a:solidFill>
            </a:endParaRPr>
          </a:p>
        </p:txBody>
      </p:sp>
      <p:sp>
        <p:nvSpPr>
          <p:cNvPr id="3" name="Bouton d'action : Informations 2">
            <a:hlinkClick r:id="rId3" action="ppaction://hlinkfile" highlightClick="1"/>
          </p:cNvPr>
          <p:cNvSpPr/>
          <p:nvPr/>
        </p:nvSpPr>
        <p:spPr>
          <a:xfrm>
            <a:off x="10681522" y="3241746"/>
            <a:ext cx="509047" cy="461913"/>
          </a:xfrm>
          <a:prstGeom prst="actionButtonInformati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Bouton d'action : Informations 3">
            <a:hlinkClick r:id="rId4" action="ppaction://hlinkfile" highlightClick="1"/>
          </p:cNvPr>
          <p:cNvSpPr/>
          <p:nvPr/>
        </p:nvSpPr>
        <p:spPr>
          <a:xfrm>
            <a:off x="9964132" y="5233897"/>
            <a:ext cx="499621" cy="450466"/>
          </a:xfrm>
          <a:prstGeom prst="actionButtonInformation">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158027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6302" y="2247785"/>
            <a:ext cx="11135638" cy="1220417"/>
          </a:xfrm>
        </p:spPr>
        <p:txBody>
          <a:bodyPr>
            <a:noAutofit/>
          </a:bodyPr>
          <a:lstStyle/>
          <a:p>
            <a:pPr algn="ctr"/>
            <a:r>
              <a:rPr lang="fr-FR" dirty="0" smtClean="0">
                <a:ea typeface="Verdana" panose="020B0604030504040204" pitchFamily="34" charset="0"/>
                <a:cs typeface="Verdana" panose="020B0604030504040204" pitchFamily="34" charset="0"/>
              </a:rPr>
              <a:t>CONCLUSION / QUESTIONS</a:t>
            </a:r>
            <a:endParaRPr lang="fr-FR" dirty="0">
              <a:ea typeface="Verdana" panose="020B0604030504040204" pitchFamily="34" charset="0"/>
              <a:cs typeface="Verdana" panose="020B060403050404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75</a:t>
            </a:fld>
            <a:endParaRPr lang="en-US" dirty="0"/>
          </a:p>
        </p:txBody>
      </p:sp>
    </p:spTree>
    <p:extLst>
      <p:ext uri="{BB962C8B-B14F-4D97-AF65-F5344CB8AC3E}">
        <p14:creationId xmlns:p14="http://schemas.microsoft.com/office/powerpoint/2010/main" val="234390166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26302" y="2247785"/>
            <a:ext cx="11135638" cy="1220417"/>
          </a:xfrm>
        </p:spPr>
        <p:txBody>
          <a:bodyPr>
            <a:noAutofit/>
          </a:bodyPr>
          <a:lstStyle/>
          <a:p>
            <a:pPr algn="ctr"/>
            <a:r>
              <a:rPr lang="fr-FR" dirty="0" smtClean="0">
                <a:ea typeface="Verdana" panose="020B0604030504040204" pitchFamily="34" charset="0"/>
                <a:cs typeface="Verdana" panose="020B0604030504040204" pitchFamily="34" charset="0"/>
              </a:rPr>
              <a:t>Merci </a:t>
            </a:r>
            <a:br>
              <a:rPr lang="fr-FR" dirty="0" smtClean="0">
                <a:ea typeface="Verdana" panose="020B0604030504040204" pitchFamily="34" charset="0"/>
                <a:cs typeface="Verdana" panose="020B0604030504040204" pitchFamily="34" charset="0"/>
              </a:rPr>
            </a:br>
            <a:r>
              <a:rPr lang="fr-FR" dirty="0" smtClean="0">
                <a:ea typeface="Verdana" panose="020B0604030504040204" pitchFamily="34" charset="0"/>
                <a:cs typeface="Verdana" panose="020B0604030504040204" pitchFamily="34" charset="0"/>
              </a:rPr>
              <a:t>de votre attention</a:t>
            </a:r>
            <a:endParaRPr lang="fr-FR" dirty="0">
              <a:ea typeface="Verdana" panose="020B0604030504040204" pitchFamily="34" charset="0"/>
              <a:cs typeface="Verdana" panose="020B0604030504040204" pitchFamily="34" charset="0"/>
            </a:endParaRPr>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76</a:t>
            </a:fld>
            <a:endParaRPr lang="en-US" dirty="0"/>
          </a:p>
        </p:txBody>
      </p:sp>
    </p:spTree>
    <p:extLst>
      <p:ext uri="{BB962C8B-B14F-4D97-AF65-F5344CB8AC3E}">
        <p14:creationId xmlns:p14="http://schemas.microsoft.com/office/powerpoint/2010/main" val="70870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8</a:t>
            </a:fld>
            <a:endParaRPr lang="en-US" dirty="0"/>
          </a:p>
        </p:txBody>
      </p:sp>
      <p:sp>
        <p:nvSpPr>
          <p:cNvPr id="11" name="Espace réservé du contenu 2"/>
          <p:cNvSpPr txBox="1">
            <a:spLocks/>
          </p:cNvSpPr>
          <p:nvPr/>
        </p:nvSpPr>
        <p:spPr>
          <a:xfrm>
            <a:off x="165114" y="1660945"/>
            <a:ext cx="5910154" cy="83600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Elles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recourent</a:t>
            </a:r>
            <a:r>
              <a:rPr lang="fr-FR" sz="2000" dirty="0" smtClean="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de plus en plus aux technologies et usages </a:t>
            </a:r>
            <a:r>
              <a:rPr lang="fr-FR" sz="2000" dirty="0" smtClean="0">
                <a:latin typeface="Verdana" panose="020B0604030504040204" pitchFamily="34" charset="0"/>
                <a:ea typeface="Verdana" panose="020B0604030504040204" pitchFamily="34" charset="0"/>
                <a:cs typeface="Verdana" panose="020B0604030504040204" pitchFamily="34" charset="0"/>
              </a:rPr>
              <a:t>numériques</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14" name="Espace réservé du contenu 2"/>
          <p:cNvSpPr txBox="1">
            <a:spLocks/>
          </p:cNvSpPr>
          <p:nvPr/>
        </p:nvSpPr>
        <p:spPr>
          <a:xfrm>
            <a:off x="178560" y="4699949"/>
            <a:ext cx="7631628" cy="46535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Le nombre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de</a:t>
            </a:r>
            <a:r>
              <a:rPr lang="fr-FR" sz="20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cyberattaques</a:t>
            </a:r>
            <a:r>
              <a:rPr lang="fr-FR" sz="2000" dirty="0">
                <a:latin typeface="Verdana" panose="020B0604030504040204" pitchFamily="34" charset="0"/>
                <a:ea typeface="Verdana" panose="020B0604030504040204" pitchFamily="34" charset="0"/>
                <a:cs typeface="Verdana" panose="020B0604030504040204" pitchFamily="34" charset="0"/>
              </a:rPr>
              <a:t> ne cesse </a:t>
            </a:r>
            <a:r>
              <a:rPr lang="fr-FR" sz="2000" dirty="0" smtClean="0">
                <a:latin typeface="Verdana" panose="020B0604030504040204" pitchFamily="34" charset="0"/>
                <a:ea typeface="Verdana" panose="020B0604030504040204" pitchFamily="34" charset="0"/>
                <a:cs typeface="Verdana" panose="020B0604030504040204" pitchFamily="34" charset="0"/>
              </a:rPr>
              <a:t>d’augmenter</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2" name="Titre 1"/>
          <p:cNvSpPr>
            <a:spLocks noGrp="1"/>
          </p:cNvSpPr>
          <p:nvPr>
            <p:ph type="title"/>
          </p:nvPr>
        </p:nvSpPr>
        <p:spPr>
          <a:xfrm>
            <a:off x="165113" y="403835"/>
            <a:ext cx="10217425" cy="587747"/>
          </a:xfrm>
        </p:spPr>
        <p:txBody>
          <a:bodyPr>
            <a:normAutofit fontScale="90000"/>
          </a:bodyPr>
          <a:lstStyle/>
          <a:p>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 En </a:t>
            </a:r>
            <a:r>
              <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rPr>
              <a:t>quoi </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les collectivités sont-elles concernées par le </a:t>
            </a:r>
            <a:r>
              <a:rPr lang="fr-FR" sz="2000" b="1" u="sng"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rgpd</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Arrondir un rectangle avec un coin diagonal 18"/>
          <p:cNvSpPr/>
          <p:nvPr/>
        </p:nvSpPr>
        <p:spPr>
          <a:xfrm>
            <a:off x="7983507" y="2796716"/>
            <a:ext cx="4091951" cy="646986"/>
          </a:xfrm>
          <a:prstGeom prst="round2DiagRect">
            <a:avLst/>
          </a:prstGeom>
          <a:solidFill>
            <a:schemeClr val="accent6">
              <a:lumMod val="75000"/>
            </a:schemeClr>
          </a:solidFill>
        </p:spPr>
        <p:txBody>
          <a:bodyPr wrap="square">
            <a:spAutoFit/>
          </a:bodyPr>
          <a:lstStyle/>
          <a:p>
            <a:r>
              <a:rPr lang="fr-FR" sz="1600" b="1" dirty="0">
                <a:solidFill>
                  <a:schemeClr val="bg1"/>
                </a:solidFill>
                <a:latin typeface="Verdana" panose="020B0604030504040204" pitchFamily="34" charset="0"/>
                <a:ea typeface="Verdana" panose="020B0604030504040204" pitchFamily="34" charset="0"/>
                <a:cs typeface="Verdana" panose="020B0604030504040204" pitchFamily="34" charset="0"/>
              </a:rPr>
              <a:t>lecture automatique </a:t>
            </a:r>
            <a:endParaRPr lang="fr-FR"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fr-FR"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fr-FR" sz="1600" b="1" dirty="0">
                <a:solidFill>
                  <a:schemeClr val="bg1"/>
                </a:solidFill>
                <a:latin typeface="Verdana" panose="020B0604030504040204" pitchFamily="34" charset="0"/>
                <a:ea typeface="Verdana" panose="020B0604030504040204" pitchFamily="34" charset="0"/>
                <a:cs typeface="Verdana" panose="020B0604030504040204" pitchFamily="34" charset="0"/>
              </a:rPr>
              <a:t>plaques </a:t>
            </a:r>
            <a:r>
              <a:rPr lang="fr-FR"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d’immatriculation, </a:t>
            </a:r>
            <a:r>
              <a:rPr lang="fr-FR" sz="1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etc</a:t>
            </a:r>
            <a:endParaRPr lang="fr-FR" sz="1600" b="1" dirty="0">
              <a:solidFill>
                <a:schemeClr val="bg1"/>
              </a:solidFill>
            </a:endParaRPr>
          </a:p>
        </p:txBody>
      </p:sp>
      <p:sp>
        <p:nvSpPr>
          <p:cNvPr id="20" name="Étoile à 7 branches 19"/>
          <p:cNvSpPr/>
          <p:nvPr/>
        </p:nvSpPr>
        <p:spPr>
          <a:xfrm>
            <a:off x="6579640" y="1243645"/>
            <a:ext cx="1120552" cy="914011"/>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latin typeface="Verdana" panose="020B0604030504040204" pitchFamily="34" charset="0"/>
                <a:ea typeface="Verdana" panose="020B0604030504040204" pitchFamily="34" charset="0"/>
                <a:cs typeface="Verdana" panose="020B0604030504040204" pitchFamily="34" charset="0"/>
              </a:rPr>
              <a:t>SIG</a:t>
            </a:r>
            <a:endParaRPr lang="fr-FR" sz="1600" dirty="0"/>
          </a:p>
        </p:txBody>
      </p:sp>
      <p:sp>
        <p:nvSpPr>
          <p:cNvPr id="21" name="Hexagone 20"/>
          <p:cNvSpPr/>
          <p:nvPr/>
        </p:nvSpPr>
        <p:spPr>
          <a:xfrm>
            <a:off x="10647611" y="993549"/>
            <a:ext cx="1281300" cy="797839"/>
          </a:xfrm>
          <a:prstGeom prst="hexag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latin typeface="Verdana" panose="020B0604030504040204" pitchFamily="34" charset="0"/>
                <a:ea typeface="Verdana" panose="020B0604030504040204" pitchFamily="34" charset="0"/>
                <a:cs typeface="Verdana" panose="020B0604030504040204" pitchFamily="34" charset="0"/>
              </a:rPr>
              <a:t>Open Data</a:t>
            </a:r>
            <a:endParaRPr lang="fr-FR" sz="1600" dirty="0"/>
          </a:p>
        </p:txBody>
      </p:sp>
      <p:sp>
        <p:nvSpPr>
          <p:cNvPr id="23" name="Espace réservé du contenu 2"/>
          <p:cNvSpPr txBox="1">
            <a:spLocks/>
          </p:cNvSpPr>
          <p:nvPr/>
        </p:nvSpPr>
        <p:spPr>
          <a:xfrm>
            <a:off x="3120191" y="3588524"/>
            <a:ext cx="6874947" cy="705590"/>
          </a:xfrm>
          <a:prstGeom prst="rect">
            <a:avLst/>
          </a:prstGeom>
          <a:ln w="28575">
            <a:solidFill>
              <a:schemeClr val="tx1"/>
            </a:solidFill>
          </a:ln>
        </p:spPr>
        <p:txBody>
          <a:bodyPr vert="horz" lIns="91440" tIns="45720" rIns="91440" bIns="45720" rtlCol="0" anchor="ct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00"/>
              </a:spcBef>
              <a:spcAft>
                <a:spcPts val="600"/>
              </a:spcAft>
              <a:buNone/>
            </a:pPr>
            <a:r>
              <a:rPr lang="fr-F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C’est le développement de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l’e-administration</a:t>
            </a:r>
            <a:endPar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ogner et arrondir un rectangle à un seul coin 23"/>
          <p:cNvSpPr/>
          <p:nvPr/>
        </p:nvSpPr>
        <p:spPr>
          <a:xfrm>
            <a:off x="5930161" y="2514485"/>
            <a:ext cx="1598030" cy="677896"/>
          </a:xfrm>
          <a:prstGeom prst="snipRoundRect">
            <a:avLst>
              <a:gd name="adj1" fmla="val 0"/>
              <a:gd name="adj2" fmla="val 16667"/>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latin typeface="Verdana" panose="020B0604030504040204" pitchFamily="34" charset="0"/>
                <a:ea typeface="Verdana" panose="020B0604030504040204" pitchFamily="34" charset="0"/>
                <a:cs typeface="Verdana" panose="020B0604030504040204" pitchFamily="34" charset="0"/>
              </a:rPr>
              <a:t>Réseaux Sociaux</a:t>
            </a:r>
            <a:endParaRPr lang="fr-FR" sz="1600" dirty="0"/>
          </a:p>
        </p:txBody>
      </p:sp>
      <p:sp>
        <p:nvSpPr>
          <p:cNvPr id="25" name="Organigramme : Terminateur 24"/>
          <p:cNvSpPr/>
          <p:nvPr/>
        </p:nvSpPr>
        <p:spPr>
          <a:xfrm>
            <a:off x="8366018" y="1879294"/>
            <a:ext cx="2016521" cy="561243"/>
          </a:xfrm>
          <a:prstGeom prst="flowChartTermina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err="1" smtClean="0">
                <a:latin typeface="Verdana" panose="020B0604030504040204" pitchFamily="34" charset="0"/>
                <a:ea typeface="Verdana" panose="020B0604030504040204" pitchFamily="34" charset="0"/>
                <a:cs typeface="Verdana" panose="020B0604030504040204" pitchFamily="34" charset="0"/>
              </a:rPr>
              <a:t>Téléservices</a:t>
            </a:r>
            <a:endParaRPr lang="fr-FR" sz="1600" dirty="0"/>
          </a:p>
        </p:txBody>
      </p:sp>
      <p:sp>
        <p:nvSpPr>
          <p:cNvPr id="28" name="Rectangle 27"/>
          <p:cNvSpPr/>
          <p:nvPr/>
        </p:nvSpPr>
        <p:spPr>
          <a:xfrm>
            <a:off x="104459" y="5416626"/>
            <a:ext cx="11824451" cy="1015663"/>
          </a:xfrm>
          <a:prstGeom prst="rect">
            <a:avLst/>
          </a:prstGeom>
        </p:spPr>
        <p:txBody>
          <a:bodyPr wrap="square">
            <a:spAutoFit/>
          </a:bodyPr>
          <a:lstStyle/>
          <a:p>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Les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nouveaux services numériques</a:t>
            </a:r>
            <a:r>
              <a:rPr lang="fr-FR" sz="2000" dirty="0">
                <a:latin typeface="Verdana" panose="020B0604030504040204" pitchFamily="34" charset="0"/>
                <a:ea typeface="Verdana" panose="020B0604030504040204" pitchFamily="34" charset="0"/>
                <a:cs typeface="Verdana" panose="020B0604030504040204" pitchFamily="34" charset="0"/>
              </a:rPr>
              <a:t>, pour qu’ils créent de la confiance auprès des administrés,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doivent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répondre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aux exigences de protection des données </a:t>
            </a:r>
            <a:r>
              <a:rPr lang="fr-FR" sz="2000" dirty="0">
                <a:latin typeface="Verdana" panose="020B0604030504040204" pitchFamily="34" charset="0"/>
                <a:ea typeface="Verdana" panose="020B0604030504040204" pitchFamily="34" charset="0"/>
                <a:cs typeface="Verdana" panose="020B0604030504040204" pitchFamily="34" charset="0"/>
              </a:rPr>
              <a:t>dont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la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sécurité</a:t>
            </a:r>
            <a:r>
              <a:rPr lang="fr-FR" sz="2000" b="1" dirty="0">
                <a:latin typeface="Verdana" panose="020B0604030504040204" pitchFamily="34" charset="0"/>
                <a:ea typeface="Verdana" panose="020B0604030504040204" pitchFamily="34" charset="0"/>
                <a:cs typeface="Verdana" panose="020B0604030504040204" pitchFamily="34" charset="0"/>
              </a:rPr>
              <a:t> </a:t>
            </a:r>
            <a:r>
              <a:rPr lang="fr-FR" sz="2000" dirty="0">
                <a:latin typeface="Verdana" panose="020B0604030504040204" pitchFamily="34" charset="0"/>
                <a:ea typeface="Verdana" panose="020B0604030504040204" pitchFamily="34" charset="0"/>
                <a:cs typeface="Verdana" panose="020B0604030504040204" pitchFamily="34" charset="0"/>
              </a:rPr>
              <a:t>est une des composantes essentielles</a:t>
            </a:r>
            <a:r>
              <a:rPr lang="fr-FR" sz="20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16" name="Rectangle 15"/>
          <p:cNvSpPr/>
          <p:nvPr/>
        </p:nvSpPr>
        <p:spPr>
          <a:xfrm>
            <a:off x="9902530" y="58016"/>
            <a:ext cx="2198743" cy="338554"/>
          </a:xfrm>
          <a:prstGeom prst="rect">
            <a:avLst/>
          </a:prstGeom>
        </p:spPr>
        <p:txBody>
          <a:bodyPr wrap="none">
            <a:spAutoFit/>
          </a:bodyPr>
          <a:lstStyle/>
          <a:p>
            <a:pPr>
              <a:tabLst>
                <a:tab pos="8248650" algn="l"/>
              </a:tabLst>
            </a:pPr>
            <a:r>
              <a:rPr lang="fr-FR" sz="1600" dirty="0" smtClean="0"/>
              <a:t>Collectivités et </a:t>
            </a:r>
            <a:r>
              <a:rPr lang="fr-FR" sz="1600" dirty="0"/>
              <a:t>RGPD</a:t>
            </a:r>
            <a:endParaRPr lang="en-US" sz="1600" dirty="0"/>
          </a:p>
        </p:txBody>
      </p:sp>
      <p:sp>
        <p:nvSpPr>
          <p:cNvPr id="17"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3030402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p:cNvPicPr>
            <a:picLocks noChangeAspect="1"/>
          </p:cNvPicPr>
          <p:nvPr/>
        </p:nvPicPr>
        <p:blipFill>
          <a:blip r:embed="rId2"/>
          <a:stretch>
            <a:fillRect/>
          </a:stretch>
        </p:blipFill>
        <p:spPr>
          <a:xfrm>
            <a:off x="0" y="0"/>
            <a:ext cx="3691467" cy="6858000"/>
          </a:xfrm>
          <a:prstGeom prst="rect">
            <a:avLst/>
          </a:prstGeom>
        </p:spPr>
      </p:pic>
      <p:sp>
        <p:nvSpPr>
          <p:cNvPr id="5" name="Espace réservé du numéro de diapositive 4"/>
          <p:cNvSpPr>
            <a:spLocks noGrp="1"/>
          </p:cNvSpPr>
          <p:nvPr>
            <p:ph type="sldNum" sz="quarter" idx="12"/>
          </p:nvPr>
        </p:nvSpPr>
        <p:spPr/>
        <p:txBody>
          <a:bodyPr/>
          <a:lstStyle/>
          <a:p>
            <a:fld id="{D57F1E4F-1CFF-5643-939E-217C01CDF565}" type="slidenum">
              <a:rPr lang="en-US" smtClean="0"/>
              <a:pPr/>
              <a:t>9</a:t>
            </a:fld>
            <a:endParaRPr lang="en-US" dirty="0"/>
          </a:p>
        </p:txBody>
      </p:sp>
      <p:sp>
        <p:nvSpPr>
          <p:cNvPr id="8" name="Rectangle 7"/>
          <p:cNvSpPr/>
          <p:nvPr/>
        </p:nvSpPr>
        <p:spPr>
          <a:xfrm>
            <a:off x="217277" y="4852340"/>
            <a:ext cx="11569933" cy="1323439"/>
          </a:xfrm>
          <a:prstGeom prst="rect">
            <a:avLst/>
          </a:prstGeom>
          <a:ln w="28575">
            <a:solidFill>
              <a:schemeClr val="tx1"/>
            </a:solidFill>
          </a:ln>
        </p:spPr>
        <p:txBody>
          <a:bodyPr wrap="square">
            <a:spAutoFit/>
          </a:bodyPr>
          <a:lstStyle/>
          <a:p>
            <a:pPr algn="just"/>
            <a:r>
              <a:rPr lang="fr-FR" sz="2000" dirty="0" smtClean="0">
                <a:latin typeface="Verdana" panose="020B0604030504040204" pitchFamily="34" charset="0"/>
                <a:ea typeface="Verdana" panose="020B0604030504040204" pitchFamily="34" charset="0"/>
                <a:cs typeface="Verdana" panose="020B0604030504040204" pitchFamily="34" charset="0"/>
              </a:rPr>
              <a:t>Il appartient </a:t>
            </a:r>
            <a:r>
              <a:rPr lang="fr-FR" sz="2000" dirty="0">
                <a:latin typeface="Verdana" panose="020B0604030504040204" pitchFamily="34" charset="0"/>
                <a:ea typeface="Verdana" panose="020B0604030504040204" pitchFamily="34" charset="0"/>
                <a:cs typeface="Verdana" panose="020B0604030504040204" pitchFamily="34" charset="0"/>
              </a:rPr>
              <a:t>désormais au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responsable du traitement </a:t>
            </a:r>
            <a:r>
              <a:rPr lang="fr-FR" sz="2000" dirty="0">
                <a:latin typeface="Verdana" panose="020B0604030504040204" pitchFamily="34" charset="0"/>
                <a:ea typeface="Verdana" panose="020B0604030504040204" pitchFamily="34" charset="0"/>
                <a:cs typeface="Verdana" panose="020B0604030504040204" pitchFamily="34" charset="0"/>
              </a:rPr>
              <a:t>de prendre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toutes les mesures requises </a:t>
            </a:r>
            <a:r>
              <a:rPr lang="fr-FR" sz="2000" dirty="0">
                <a:latin typeface="Verdana" panose="020B0604030504040204" pitchFamily="34" charset="0"/>
                <a:ea typeface="Verdana" panose="020B0604030504040204" pitchFamily="34" charset="0"/>
                <a:cs typeface="Verdana" panose="020B0604030504040204" pitchFamily="34" charset="0"/>
              </a:rPr>
              <a:t>pour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garantir la conformité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des traitements </a:t>
            </a:r>
            <a:r>
              <a:rPr lang="fr-FR" sz="2000" dirty="0" smtClean="0">
                <a:latin typeface="Verdana" panose="020B0604030504040204" pitchFamily="34" charset="0"/>
                <a:ea typeface="Verdana" panose="020B0604030504040204" pitchFamily="34" charset="0"/>
                <a:cs typeface="Verdana" panose="020B0604030504040204" pitchFamily="34" charset="0"/>
              </a:rPr>
              <a:t>faits dans sa collectivité. </a:t>
            </a:r>
          </a:p>
          <a:p>
            <a:pPr algn="just"/>
            <a:r>
              <a:rPr lang="fr-FR" sz="2000" dirty="0" smtClean="0">
                <a:latin typeface="Verdana" panose="020B0604030504040204" pitchFamily="34" charset="0"/>
                <a:ea typeface="Verdana" panose="020B0604030504040204" pitchFamily="34" charset="0"/>
                <a:cs typeface="Verdana" panose="020B0604030504040204" pitchFamily="34" charset="0"/>
              </a:rPr>
              <a:t>Il </a:t>
            </a:r>
            <a:r>
              <a:rPr lang="fr-FR" sz="2000" dirty="0">
                <a:latin typeface="Verdana" panose="020B0604030504040204" pitchFamily="34" charset="0"/>
                <a:ea typeface="Verdana" panose="020B0604030504040204" pitchFamily="34" charset="0"/>
                <a:cs typeface="Verdana" panose="020B0604030504040204" pitchFamily="34" charset="0"/>
              </a:rPr>
              <a:t>doit </a:t>
            </a:r>
            <a:r>
              <a:rPr lang="fr-FR" sz="2000" dirty="0" smtClean="0">
                <a:latin typeface="Verdana" panose="020B0604030504040204" pitchFamily="34" charset="0"/>
                <a:ea typeface="Verdana" panose="020B0604030504040204" pitchFamily="34" charset="0"/>
                <a:cs typeface="Verdana" panose="020B0604030504040204" pitchFamily="34" charset="0"/>
              </a:rPr>
              <a:t>être </a:t>
            </a:r>
            <a:r>
              <a:rPr lang="fr-FR" sz="2000" dirty="0">
                <a:latin typeface="Verdana" panose="020B0604030504040204" pitchFamily="34" charset="0"/>
                <a:ea typeface="Verdana" panose="020B0604030504040204" pitchFamily="34" charset="0"/>
                <a:cs typeface="Verdana" panose="020B0604030504040204" pitchFamily="34" charset="0"/>
              </a:rPr>
              <a:t>en mesure de le démontrer, </a:t>
            </a:r>
            <a:r>
              <a:rPr lang="fr-FR" sz="2000" dirty="0" smtClean="0">
                <a:latin typeface="Verdana" panose="020B0604030504040204" pitchFamily="34" charset="0"/>
                <a:ea typeface="Verdana" panose="020B0604030504040204" pitchFamily="34" charset="0"/>
                <a:cs typeface="Verdana" panose="020B0604030504040204" pitchFamily="34" charset="0"/>
              </a:rPr>
              <a:t>à tout moment.</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17" name="Espace réservé du contenu 2"/>
          <p:cNvSpPr txBox="1">
            <a:spLocks/>
          </p:cNvSpPr>
          <p:nvPr/>
        </p:nvSpPr>
        <p:spPr>
          <a:xfrm>
            <a:off x="217277" y="912639"/>
            <a:ext cx="6948380" cy="46535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just">
              <a:buFont typeface="Wingdings" pitchFamily="2" charset="2"/>
              <a:buNone/>
            </a:pP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dirty="0" smtClean="0">
                <a:latin typeface="Verdana" panose="020B0604030504040204" pitchFamily="34" charset="0"/>
                <a:ea typeface="Verdana" panose="020B0604030504040204" pitchFamily="34" charset="0"/>
                <a:cs typeface="Verdana" panose="020B0604030504040204" pitchFamily="34" charset="0"/>
              </a:rPr>
              <a:t>Ce sont des </a:t>
            </a:r>
            <a:r>
              <a:rPr lang="fr-FR"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organismes publics</a:t>
            </a:r>
            <a:r>
              <a:rPr lang="fr-FR" dirty="0" smtClean="0">
                <a:latin typeface="Verdana" panose="020B0604030504040204" pitchFamily="34" charset="0"/>
                <a:ea typeface="Verdana" panose="020B0604030504040204" pitchFamily="34" charset="0"/>
                <a:cs typeface="Verdana" panose="020B0604030504040204" pitchFamily="34" charset="0"/>
              </a:rPr>
              <a:t> </a:t>
            </a:r>
            <a:endParaRPr lang="fr-FR" dirty="0">
              <a:latin typeface="Verdana" panose="020B0604030504040204" pitchFamily="34" charset="0"/>
              <a:ea typeface="Verdana" panose="020B0604030504040204" pitchFamily="34" charset="0"/>
              <a:cs typeface="Verdana" panose="020B0604030504040204" pitchFamily="34" charset="0"/>
            </a:endParaRPr>
          </a:p>
        </p:txBody>
      </p:sp>
      <p:sp>
        <p:nvSpPr>
          <p:cNvPr id="19" name="Espace réservé du contenu 2"/>
          <p:cNvSpPr txBox="1">
            <a:spLocks/>
          </p:cNvSpPr>
          <p:nvPr/>
        </p:nvSpPr>
        <p:spPr>
          <a:xfrm>
            <a:off x="4648200" y="1433958"/>
            <a:ext cx="6781800" cy="770294"/>
          </a:xfrm>
          <a:prstGeom prst="rect">
            <a:avLst/>
          </a:prstGeom>
          <a:ln w="28575">
            <a:solidFill>
              <a:schemeClr val="tx1"/>
            </a:solidFill>
          </a:ln>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ctr">
              <a:spcBef>
                <a:spcPts val="600"/>
              </a:spcBef>
              <a:spcAft>
                <a:spcPts val="600"/>
              </a:spcAft>
              <a:buNone/>
            </a:pPr>
            <a:r>
              <a:rPr lang="fr-F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Elles</a:t>
            </a:r>
            <a:r>
              <a:rPr lang="fr-FR" sz="2000" b="1"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fr-F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sont donc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RESPONSABLES</a:t>
            </a:r>
            <a: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t> </a:t>
            </a:r>
            <a:br>
              <a:rPr lang="fr-FR" sz="2000" dirty="0" smtClean="0">
                <a:solidFill>
                  <a:srgbClr val="C00000"/>
                </a:solidFill>
                <a:latin typeface="Verdana" panose="020B0604030504040204" pitchFamily="34" charset="0"/>
                <a:ea typeface="Verdana" panose="020B0604030504040204" pitchFamily="34" charset="0"/>
                <a:cs typeface="Verdana" panose="020B0604030504040204" pitchFamily="34" charset="0"/>
              </a:rPr>
            </a:br>
            <a:r>
              <a:rPr lang="fr-F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 la protection des données de leurs citoyens</a:t>
            </a:r>
            <a:endParaRPr lang="fr-FR"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Espace réservé du contenu 2"/>
          <p:cNvSpPr txBox="1">
            <a:spLocks/>
          </p:cNvSpPr>
          <p:nvPr/>
        </p:nvSpPr>
        <p:spPr>
          <a:xfrm>
            <a:off x="217277" y="2491383"/>
            <a:ext cx="11677698" cy="78686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fr-FR" sz="2000" b="1" dirty="0" smtClean="0">
                <a:solidFill>
                  <a:srgbClr val="C00000"/>
                </a:solidFill>
                <a:latin typeface="Verdana" panose="020B0604030504040204" pitchFamily="34" charset="0"/>
                <a:ea typeface="Verdana" panose="020B0604030504040204" pitchFamily="34" charset="0"/>
                <a:cs typeface="Verdana" panose="020B0604030504040204" pitchFamily="34" charset="0"/>
              </a:rPr>
              <a:t>Les citoyens </a:t>
            </a:r>
            <a:r>
              <a:rPr lang="fr-FR" sz="2000" b="1" dirty="0">
                <a:solidFill>
                  <a:srgbClr val="C00000"/>
                </a:solidFill>
                <a:latin typeface="Verdana" panose="020B0604030504040204" pitchFamily="34" charset="0"/>
                <a:ea typeface="Verdana" panose="020B0604030504040204" pitchFamily="34" charset="0"/>
                <a:cs typeface="Verdana" panose="020B0604030504040204" pitchFamily="34" charset="0"/>
              </a:rPr>
              <a:t>sont de plus en plus soucieux</a:t>
            </a:r>
            <a:r>
              <a:rPr lang="fr-FR" sz="2000" dirty="0">
                <a:latin typeface="Verdana" panose="020B0604030504040204" pitchFamily="34" charset="0"/>
                <a:ea typeface="Verdana" panose="020B0604030504040204" pitchFamily="34" charset="0"/>
                <a:cs typeface="Verdana" panose="020B0604030504040204" pitchFamily="34" charset="0"/>
              </a:rPr>
              <a:t> </a:t>
            </a:r>
            <a:r>
              <a:rPr lang="fr-FR" sz="2000" dirty="0">
                <a:solidFill>
                  <a:schemeClr val="tx1"/>
                </a:solidFill>
                <a:latin typeface="Verdana" panose="020B0604030504040204" pitchFamily="34" charset="0"/>
                <a:ea typeface="Verdana" panose="020B0604030504040204" pitchFamily="34" charset="0"/>
                <a:cs typeface="Verdana" panose="020B0604030504040204" pitchFamily="34" charset="0"/>
              </a:rPr>
              <a:t>de la manière dont leurs données sont </a:t>
            </a:r>
            <a:r>
              <a:rPr lang="fr-FR" sz="20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utilisées</a:t>
            </a:r>
            <a:endParaRPr lang="fr-FR" sz="2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Rectangle 2"/>
          <p:cNvSpPr/>
          <p:nvPr/>
        </p:nvSpPr>
        <p:spPr>
          <a:xfrm>
            <a:off x="217277" y="3753807"/>
            <a:ext cx="11555937" cy="707886"/>
          </a:xfrm>
          <a:prstGeom prst="rect">
            <a:avLst/>
          </a:prstGeom>
        </p:spPr>
        <p:txBody>
          <a:bodyPr wrap="square">
            <a:spAutoFit/>
          </a:bodyPr>
          <a:lstStyle/>
          <a:p>
            <a:pPr algn="just">
              <a:spcAft>
                <a:spcPts val="600"/>
              </a:spcAft>
            </a:pPr>
            <a:r>
              <a:rPr lang="fr-FR" sz="2000" b="1" dirty="0" smtClean="0">
                <a:latin typeface="Verdana" panose="020B0604030504040204" pitchFamily="34" charset="0"/>
                <a:ea typeface="Verdana" panose="020B0604030504040204" pitchFamily="34" charset="0"/>
                <a:cs typeface="Verdana" panose="020B0604030504040204" pitchFamily="34" charset="0"/>
              </a:rPr>
              <a:t>- Le </a:t>
            </a:r>
            <a:r>
              <a:rPr lang="fr-FR" sz="2000" b="1" dirty="0">
                <a:latin typeface="Verdana" panose="020B0604030504040204" pitchFamily="34" charset="0"/>
                <a:ea typeface="Verdana" panose="020B0604030504040204" pitchFamily="34" charset="0"/>
                <a:cs typeface="Verdana" panose="020B0604030504040204" pitchFamily="34" charset="0"/>
              </a:rPr>
              <a:t>RGPD</a:t>
            </a:r>
            <a:r>
              <a:rPr lang="fr-FR" sz="2000" dirty="0">
                <a:latin typeface="Verdana" panose="020B0604030504040204" pitchFamily="34" charset="0"/>
                <a:ea typeface="Verdana" panose="020B0604030504040204" pitchFamily="34" charset="0"/>
                <a:cs typeface="Verdana" panose="020B0604030504040204" pitchFamily="34" charset="0"/>
              </a:rPr>
              <a:t> repose sur une </a:t>
            </a:r>
            <a:r>
              <a:rPr lang="fr-FR" sz="2000" b="1" dirty="0">
                <a:latin typeface="Verdana" panose="020B0604030504040204" pitchFamily="34" charset="0"/>
                <a:ea typeface="Verdana" panose="020B0604030504040204" pitchFamily="34" charset="0"/>
                <a:cs typeface="Verdana" panose="020B0604030504040204" pitchFamily="34" charset="0"/>
              </a:rPr>
              <a:t>logique de conformité </a:t>
            </a:r>
            <a:r>
              <a:rPr lang="fr-FR" sz="2000" dirty="0">
                <a:latin typeface="Verdana" panose="020B0604030504040204" pitchFamily="34" charset="0"/>
                <a:ea typeface="Verdana" panose="020B0604030504040204" pitchFamily="34" charset="0"/>
                <a:cs typeface="Verdana" panose="020B0604030504040204" pitchFamily="34" charset="0"/>
              </a:rPr>
              <a:t>(</a:t>
            </a:r>
            <a:r>
              <a:rPr lang="fr-FR" sz="2000" dirty="0" err="1">
                <a:latin typeface="Verdana" panose="020B0604030504040204" pitchFamily="34" charset="0"/>
                <a:ea typeface="Verdana" panose="020B0604030504040204" pitchFamily="34" charset="0"/>
                <a:cs typeface="Verdana" panose="020B0604030504040204" pitchFamily="34" charset="0"/>
              </a:rPr>
              <a:t>accountability</a:t>
            </a:r>
            <a:r>
              <a:rPr lang="fr-FR" sz="2000" dirty="0">
                <a:latin typeface="Verdana" panose="020B0604030504040204" pitchFamily="34" charset="0"/>
                <a:ea typeface="Verdana" panose="020B0604030504040204" pitchFamily="34" charset="0"/>
                <a:cs typeface="Verdana" panose="020B0604030504040204" pitchFamily="34" charset="0"/>
              </a:rPr>
              <a:t>) dont les </a:t>
            </a:r>
            <a:r>
              <a:rPr lang="fr-FR" sz="2000" b="1" dirty="0">
                <a:latin typeface="Verdana" panose="020B0604030504040204" pitchFamily="34" charset="0"/>
                <a:ea typeface="Verdana" panose="020B0604030504040204" pitchFamily="34" charset="0"/>
                <a:cs typeface="Verdana" panose="020B0604030504040204" pitchFamily="34" charset="0"/>
              </a:rPr>
              <a:t>acteurs sont responsables</a:t>
            </a:r>
            <a:r>
              <a:rPr lang="fr-FR" sz="2000" dirty="0">
                <a:latin typeface="Verdana" panose="020B0604030504040204" pitchFamily="34" charset="0"/>
                <a:ea typeface="Verdana" panose="020B0604030504040204" pitchFamily="34" charset="0"/>
                <a:cs typeface="Verdana" panose="020B0604030504040204" pitchFamily="34" charset="0"/>
              </a:rPr>
              <a:t>, sous le contrôle et avec l’accompagnement du </a:t>
            </a:r>
            <a:r>
              <a:rPr lang="fr-FR" sz="2000" dirty="0" smtClean="0">
                <a:latin typeface="Verdana" panose="020B0604030504040204" pitchFamily="34" charset="0"/>
                <a:ea typeface="Verdana" panose="020B0604030504040204" pitchFamily="34" charset="0"/>
                <a:cs typeface="Verdana" panose="020B0604030504040204" pitchFamily="34" charset="0"/>
              </a:rPr>
              <a:t>régulateur. </a:t>
            </a:r>
            <a:endParaRPr lang="fr-FR"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Titre 1"/>
          <p:cNvSpPr>
            <a:spLocks noGrp="1"/>
          </p:cNvSpPr>
          <p:nvPr>
            <p:ph type="title"/>
          </p:nvPr>
        </p:nvSpPr>
        <p:spPr>
          <a:xfrm>
            <a:off x="217277" y="260594"/>
            <a:ext cx="10217425" cy="587747"/>
          </a:xfrm>
        </p:spPr>
        <p:txBody>
          <a:bodyPr>
            <a:normAutofit fontScale="90000"/>
          </a:bodyPr>
          <a:lstStyle/>
          <a:p>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 En </a:t>
            </a:r>
            <a:r>
              <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rPr>
              <a:t>quoi </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les collectivités sont-elles concernées par le </a:t>
            </a:r>
            <a:r>
              <a:rPr lang="fr-FR" sz="2000" b="1" u="sng" dirty="0" err="1" smtClean="0">
                <a:solidFill>
                  <a:srgbClr val="002060"/>
                </a:solidFill>
                <a:latin typeface="Verdana" panose="020B0604030504040204" pitchFamily="34" charset="0"/>
                <a:ea typeface="Verdana" panose="020B0604030504040204" pitchFamily="34" charset="0"/>
                <a:cs typeface="Verdana" panose="020B0604030504040204" pitchFamily="34" charset="0"/>
              </a:rPr>
              <a:t>rgpd</a:t>
            </a:r>
            <a:r>
              <a:rPr lang="fr-FR" sz="2000" b="1" u="sng"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endParaRPr lang="fr-FR" sz="2000" b="1" u="sng"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9902530" y="58016"/>
            <a:ext cx="2198743" cy="338554"/>
          </a:xfrm>
          <a:prstGeom prst="rect">
            <a:avLst/>
          </a:prstGeom>
        </p:spPr>
        <p:txBody>
          <a:bodyPr wrap="none">
            <a:spAutoFit/>
          </a:bodyPr>
          <a:lstStyle/>
          <a:p>
            <a:pPr>
              <a:tabLst>
                <a:tab pos="8248650" algn="l"/>
              </a:tabLst>
            </a:pPr>
            <a:r>
              <a:rPr lang="fr-FR" sz="1600" dirty="0" smtClean="0"/>
              <a:t>Collectivités et </a:t>
            </a:r>
            <a:r>
              <a:rPr lang="fr-FR" sz="1600" dirty="0"/>
              <a:t>RGPD</a:t>
            </a:r>
            <a:endParaRPr lang="en-US" sz="1600" dirty="0"/>
          </a:p>
        </p:txBody>
      </p:sp>
      <p:sp>
        <p:nvSpPr>
          <p:cNvPr id="18" name="Espace réservé du pied de page 3"/>
          <p:cNvSpPr>
            <a:spLocks noGrp="1"/>
          </p:cNvSpPr>
          <p:nvPr>
            <p:ph type="ftr" sz="quarter" idx="11"/>
          </p:nvPr>
        </p:nvSpPr>
        <p:spPr>
          <a:xfrm>
            <a:off x="10679837" y="6306421"/>
            <a:ext cx="750163" cy="551579"/>
          </a:xfrm>
        </p:spPr>
        <p:txBody>
          <a:bodyPr/>
          <a:lstStyle/>
          <a:p>
            <a:pPr>
              <a:tabLst>
                <a:tab pos="8248650" algn="l"/>
              </a:tabLst>
            </a:pPr>
            <a:r>
              <a:rPr lang="fr-FR" dirty="0" err="1" smtClean="0"/>
              <a:t>Idéalco</a:t>
            </a:r>
            <a:endParaRPr lang="en-US" dirty="0"/>
          </a:p>
        </p:txBody>
      </p:sp>
    </p:spTree>
    <p:extLst>
      <p:ext uri="{BB962C8B-B14F-4D97-AF65-F5344CB8AC3E}">
        <p14:creationId xmlns:p14="http://schemas.microsoft.com/office/powerpoint/2010/main" val="23171016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ype de bois">
  <a:themeElements>
    <a:clrScheme name="Type de bois">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ype de bois">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ype de bois">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Type de bois</Template>
  <TotalTime>35122</TotalTime>
  <Words>5340</Words>
  <Application>Microsoft Office PowerPoint</Application>
  <PresentationFormat>Grand écran</PresentationFormat>
  <Paragraphs>828</Paragraphs>
  <Slides>76</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76</vt:i4>
      </vt:variant>
    </vt:vector>
  </HeadingPairs>
  <TitlesOfParts>
    <vt:vector size="87" baseType="lpstr">
      <vt:lpstr>Arial</vt:lpstr>
      <vt:lpstr>Calibri</vt:lpstr>
      <vt:lpstr>Eras Bold ITC</vt:lpstr>
      <vt:lpstr>Lucida Sans Unicode</vt:lpstr>
      <vt:lpstr>Rockwell</vt:lpstr>
      <vt:lpstr>Rockwell Condensed</vt:lpstr>
      <vt:lpstr>Times New Roman</vt:lpstr>
      <vt:lpstr>Verdana</vt:lpstr>
      <vt:lpstr>Wingdings</vt:lpstr>
      <vt:lpstr>Wingdings 3</vt:lpstr>
      <vt:lpstr>Type de bois</vt:lpstr>
      <vt:lpstr>Présentation PowerPoint</vt:lpstr>
      <vt:lpstr>Présentation PowerPoint</vt:lpstr>
      <vt:lpstr>INTRODUCTION</vt:lpstr>
      <vt:lpstr>Présentation PowerPoint</vt:lpstr>
      <vt:lpstr>Présentation PowerPoint</vt:lpstr>
      <vt:lpstr>Présentation PowerPoint</vt:lpstr>
      <vt:lpstr>Les collectivités et le RGPD</vt:lpstr>
      <vt:lpstr>I. En quoi les collectivités sont-elles concernées par le rgpd ?</vt:lpstr>
      <vt:lpstr>I. En quoi les collectivités sont-elles concernées par le rgpd ?</vt:lpstr>
      <vt:lpstr>I. En quoi les collectivités sont-elles concernées par le rgpd ?</vt:lpstr>
      <vt:lpstr>II. CE QUE ÇA IMPLIQUE POUR LES COLLECTIVITÉS</vt:lpstr>
      <vt:lpstr>NOTIONS ESSENTIELLES</vt:lpstr>
      <vt:lpstr>C’est quoi une donnée personnelle ?</vt:lpstr>
      <vt:lpstr>Présentation PowerPoint</vt:lpstr>
      <vt:lpstr>C’est quoi la protection des données personnelles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Le RGPD appliqué aux Missions enfance et education</vt:lpstr>
      <vt:lpstr>Présentation PowerPoint</vt:lpstr>
      <vt:lpstr>Mission éducation Scolaire / Périscolaire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Mission ENFANCE Crèche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Mission ENFANCE SIRAM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 / QUESTIONS</vt:lpstr>
      <vt:lpstr>Merci  de votre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FUSO</dc:creator>
  <cp:lastModifiedBy>FUSO VALERIE</cp:lastModifiedBy>
  <cp:revision>717</cp:revision>
  <cp:lastPrinted>2023-05-09T12:59:51Z</cp:lastPrinted>
  <dcterms:created xsi:type="dcterms:W3CDTF">2018-05-09T09:23:03Z</dcterms:created>
  <dcterms:modified xsi:type="dcterms:W3CDTF">2023-09-21T15:04:26Z</dcterms:modified>
</cp:coreProperties>
</file>