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332" r:id="rId2"/>
    <p:sldId id="294" r:id="rId3"/>
    <p:sldId id="261" r:id="rId4"/>
    <p:sldId id="612" r:id="rId5"/>
    <p:sldId id="613" r:id="rId6"/>
    <p:sldId id="614" r:id="rId7"/>
    <p:sldId id="615" r:id="rId8"/>
    <p:sldId id="616" r:id="rId9"/>
    <p:sldId id="617" r:id="rId10"/>
    <p:sldId id="618" r:id="rId11"/>
    <p:sldId id="619" r:id="rId12"/>
    <p:sldId id="620" r:id="rId13"/>
    <p:sldId id="621" r:id="rId14"/>
    <p:sldId id="622" r:id="rId15"/>
    <p:sldId id="623" r:id="rId16"/>
    <p:sldId id="624" r:id="rId17"/>
    <p:sldId id="625" r:id="rId18"/>
    <p:sldId id="626" r:id="rId19"/>
    <p:sldId id="627" r:id="rId20"/>
    <p:sldId id="628" r:id="rId21"/>
    <p:sldId id="629" r:id="rId22"/>
    <p:sldId id="329" r:id="rId2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86"/>
    <p:restoredTop sz="94417"/>
  </p:normalViewPr>
  <p:slideViewPr>
    <p:cSldViewPr snapToGrid="0" snapToObjects="1">
      <p:cViewPr varScale="1">
        <p:scale>
          <a:sx n="99" d="100"/>
          <a:sy n="99" d="100"/>
        </p:scale>
        <p:origin x="616" y="168"/>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04BC9A-3AA7-B947-8A8F-884A9C1597AD}" type="datetimeFigureOut">
              <a:rPr lang="fr-FR" smtClean="0"/>
              <a:t>01/09/2023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2B5C81-863E-4845-A5E5-538850A2FB4A}" type="slidenum">
              <a:rPr lang="fr-FR" smtClean="0"/>
              <a:t>‹N°›</a:t>
            </a:fld>
            <a:endParaRPr lang="fr-FR"/>
          </a:p>
        </p:txBody>
      </p:sp>
    </p:spTree>
    <p:extLst>
      <p:ext uri="{BB962C8B-B14F-4D97-AF65-F5344CB8AC3E}">
        <p14:creationId xmlns:p14="http://schemas.microsoft.com/office/powerpoint/2010/main" val="37601272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CD0907-4D4C-BB48-AC98-F11EB31401C8}"/>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744EEB26-22D0-C243-B0E0-7727FBFD18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A2770A9C-3827-AA44-87EC-1DC6B3CD8DAE}"/>
              </a:ext>
            </a:extLst>
          </p:cNvPr>
          <p:cNvSpPr>
            <a:spLocks noGrp="1"/>
          </p:cNvSpPr>
          <p:nvPr>
            <p:ph type="dt" sz="half" idx="10"/>
          </p:nvPr>
        </p:nvSpPr>
        <p:spPr/>
        <p:txBody>
          <a:bodyPr/>
          <a:lstStyle/>
          <a:p>
            <a:fld id="{64B954D5-9D2A-0A44-80DE-3AF4D0242764}" type="datetimeFigureOut">
              <a:rPr lang="fr-FR" smtClean="0"/>
              <a:t>01/09/2023</a:t>
            </a:fld>
            <a:endParaRPr lang="fr-FR"/>
          </a:p>
        </p:txBody>
      </p:sp>
      <p:sp>
        <p:nvSpPr>
          <p:cNvPr id="5" name="Espace réservé du pied de page 4">
            <a:extLst>
              <a:ext uri="{FF2B5EF4-FFF2-40B4-BE49-F238E27FC236}">
                <a16:creationId xmlns:a16="http://schemas.microsoft.com/office/drawing/2014/main" id="{62ADAFED-A25B-8045-9721-C8717A09BC1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7E5D610-3F71-C84D-AD1D-54A3128CF255}"/>
              </a:ext>
            </a:extLst>
          </p:cNvPr>
          <p:cNvSpPr>
            <a:spLocks noGrp="1"/>
          </p:cNvSpPr>
          <p:nvPr>
            <p:ph type="sldNum" sz="quarter" idx="12"/>
          </p:nvPr>
        </p:nvSpPr>
        <p:spPr/>
        <p:txBody>
          <a:bodyPr/>
          <a:lstStyle/>
          <a:p>
            <a:fld id="{96F9F954-256B-CE49-964D-620E9B0A2F26}" type="slidenum">
              <a:rPr lang="fr-FR" smtClean="0"/>
              <a:t>‹N°›</a:t>
            </a:fld>
            <a:endParaRPr lang="fr-FR"/>
          </a:p>
        </p:txBody>
      </p:sp>
    </p:spTree>
    <p:extLst>
      <p:ext uri="{BB962C8B-B14F-4D97-AF65-F5344CB8AC3E}">
        <p14:creationId xmlns:p14="http://schemas.microsoft.com/office/powerpoint/2010/main" val="2544892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B1F1E0-2EB3-1C49-B59B-C741F713844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1A10A76D-5398-C24C-AE8D-C1E291EE2CBD}"/>
              </a:ext>
            </a:extLst>
          </p:cNvPr>
          <p:cNvSpPr>
            <a:spLocks noGrp="1"/>
          </p:cNvSpPr>
          <p:nvPr>
            <p:ph type="body" orient="vert" idx="1"/>
          </p:nvPr>
        </p:nvSpPr>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B7B133B3-377C-D149-A3DB-0F4BB1A9557D}"/>
              </a:ext>
            </a:extLst>
          </p:cNvPr>
          <p:cNvSpPr>
            <a:spLocks noGrp="1"/>
          </p:cNvSpPr>
          <p:nvPr>
            <p:ph type="dt" sz="half" idx="10"/>
          </p:nvPr>
        </p:nvSpPr>
        <p:spPr/>
        <p:txBody>
          <a:bodyPr/>
          <a:lstStyle/>
          <a:p>
            <a:fld id="{64B954D5-9D2A-0A44-80DE-3AF4D0242764}" type="datetimeFigureOut">
              <a:rPr lang="fr-FR" smtClean="0"/>
              <a:t>01/09/2023</a:t>
            </a:fld>
            <a:endParaRPr lang="fr-FR"/>
          </a:p>
        </p:txBody>
      </p:sp>
      <p:sp>
        <p:nvSpPr>
          <p:cNvPr id="5" name="Espace réservé du pied de page 4">
            <a:extLst>
              <a:ext uri="{FF2B5EF4-FFF2-40B4-BE49-F238E27FC236}">
                <a16:creationId xmlns:a16="http://schemas.microsoft.com/office/drawing/2014/main" id="{AB5F5095-01A3-4947-AC25-04914607DD6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4BE675A-26DA-0B4F-BD37-74D7F19A4460}"/>
              </a:ext>
            </a:extLst>
          </p:cNvPr>
          <p:cNvSpPr>
            <a:spLocks noGrp="1"/>
          </p:cNvSpPr>
          <p:nvPr>
            <p:ph type="sldNum" sz="quarter" idx="12"/>
          </p:nvPr>
        </p:nvSpPr>
        <p:spPr/>
        <p:txBody>
          <a:bodyPr/>
          <a:lstStyle/>
          <a:p>
            <a:fld id="{96F9F954-256B-CE49-964D-620E9B0A2F26}" type="slidenum">
              <a:rPr lang="fr-FR" smtClean="0"/>
              <a:t>‹N°›</a:t>
            </a:fld>
            <a:endParaRPr lang="fr-FR"/>
          </a:p>
        </p:txBody>
      </p:sp>
    </p:spTree>
    <p:extLst>
      <p:ext uri="{BB962C8B-B14F-4D97-AF65-F5344CB8AC3E}">
        <p14:creationId xmlns:p14="http://schemas.microsoft.com/office/powerpoint/2010/main" val="3682632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0EBF97C-D285-9B4A-8C9E-136FED618187}"/>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F66B16EE-6523-6240-A21C-297C2F6C8C35}"/>
              </a:ext>
            </a:extLst>
          </p:cNvPr>
          <p:cNvSpPr>
            <a:spLocks noGrp="1"/>
          </p:cNvSpPr>
          <p:nvPr>
            <p:ph type="body" orient="vert" idx="1"/>
          </p:nvPr>
        </p:nvSpPr>
        <p:spPr>
          <a:xfrm>
            <a:off x="838200" y="365125"/>
            <a:ext cx="7734300" cy="5811838"/>
          </a:xfrm>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6997F5BB-0A73-594B-9266-4192A42338CF}"/>
              </a:ext>
            </a:extLst>
          </p:cNvPr>
          <p:cNvSpPr>
            <a:spLocks noGrp="1"/>
          </p:cNvSpPr>
          <p:nvPr>
            <p:ph type="dt" sz="half" idx="10"/>
          </p:nvPr>
        </p:nvSpPr>
        <p:spPr/>
        <p:txBody>
          <a:bodyPr/>
          <a:lstStyle/>
          <a:p>
            <a:fld id="{64B954D5-9D2A-0A44-80DE-3AF4D0242764}" type="datetimeFigureOut">
              <a:rPr lang="fr-FR" smtClean="0"/>
              <a:t>01/09/2023</a:t>
            </a:fld>
            <a:endParaRPr lang="fr-FR"/>
          </a:p>
        </p:txBody>
      </p:sp>
      <p:sp>
        <p:nvSpPr>
          <p:cNvPr id="5" name="Espace réservé du pied de page 4">
            <a:extLst>
              <a:ext uri="{FF2B5EF4-FFF2-40B4-BE49-F238E27FC236}">
                <a16:creationId xmlns:a16="http://schemas.microsoft.com/office/drawing/2014/main" id="{4A58B6C1-07DC-494E-938C-692B74239E8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5211EDC-A839-A746-84B9-5AD156ABB68C}"/>
              </a:ext>
            </a:extLst>
          </p:cNvPr>
          <p:cNvSpPr>
            <a:spLocks noGrp="1"/>
          </p:cNvSpPr>
          <p:nvPr>
            <p:ph type="sldNum" sz="quarter" idx="12"/>
          </p:nvPr>
        </p:nvSpPr>
        <p:spPr/>
        <p:txBody>
          <a:bodyPr/>
          <a:lstStyle/>
          <a:p>
            <a:fld id="{96F9F954-256B-CE49-964D-620E9B0A2F26}" type="slidenum">
              <a:rPr lang="fr-FR" smtClean="0"/>
              <a:t>‹N°›</a:t>
            </a:fld>
            <a:endParaRPr lang="fr-FR"/>
          </a:p>
        </p:txBody>
      </p:sp>
    </p:spTree>
    <p:extLst>
      <p:ext uri="{BB962C8B-B14F-4D97-AF65-F5344CB8AC3E}">
        <p14:creationId xmlns:p14="http://schemas.microsoft.com/office/powerpoint/2010/main" val="661257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0C450D-D49F-2646-A02E-0DC20833DCC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9FB0A44-C942-7845-B7B7-B0A02BE30194}"/>
              </a:ext>
            </a:extLst>
          </p:cNvPr>
          <p:cNvSpPr>
            <a:spLocks noGrp="1"/>
          </p:cNvSpPr>
          <p:nvPr>
            <p:ph idx="1"/>
          </p:nvPr>
        </p:nvSpPr>
        <p:spPr/>
        <p:txBody>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6A161FD2-9155-2F4F-B726-F0A19DB1163F}"/>
              </a:ext>
            </a:extLst>
          </p:cNvPr>
          <p:cNvSpPr>
            <a:spLocks noGrp="1"/>
          </p:cNvSpPr>
          <p:nvPr>
            <p:ph type="dt" sz="half" idx="10"/>
          </p:nvPr>
        </p:nvSpPr>
        <p:spPr/>
        <p:txBody>
          <a:bodyPr/>
          <a:lstStyle/>
          <a:p>
            <a:fld id="{64B954D5-9D2A-0A44-80DE-3AF4D0242764}" type="datetimeFigureOut">
              <a:rPr lang="fr-FR" smtClean="0"/>
              <a:t>01/09/2023</a:t>
            </a:fld>
            <a:endParaRPr lang="fr-FR"/>
          </a:p>
        </p:txBody>
      </p:sp>
      <p:sp>
        <p:nvSpPr>
          <p:cNvPr id="5" name="Espace réservé du pied de page 4">
            <a:extLst>
              <a:ext uri="{FF2B5EF4-FFF2-40B4-BE49-F238E27FC236}">
                <a16:creationId xmlns:a16="http://schemas.microsoft.com/office/drawing/2014/main" id="{B6A42DA6-9D73-3F40-8EE3-B3346F648AB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6678EFB-8699-3149-90D0-4CC4639B4DE5}"/>
              </a:ext>
            </a:extLst>
          </p:cNvPr>
          <p:cNvSpPr>
            <a:spLocks noGrp="1"/>
          </p:cNvSpPr>
          <p:nvPr>
            <p:ph type="sldNum" sz="quarter" idx="12"/>
          </p:nvPr>
        </p:nvSpPr>
        <p:spPr/>
        <p:txBody>
          <a:bodyPr/>
          <a:lstStyle/>
          <a:p>
            <a:fld id="{96F9F954-256B-CE49-964D-620E9B0A2F26}" type="slidenum">
              <a:rPr lang="fr-FR" smtClean="0"/>
              <a:t>‹N°›</a:t>
            </a:fld>
            <a:endParaRPr lang="fr-FR"/>
          </a:p>
        </p:txBody>
      </p:sp>
    </p:spTree>
    <p:extLst>
      <p:ext uri="{BB962C8B-B14F-4D97-AF65-F5344CB8AC3E}">
        <p14:creationId xmlns:p14="http://schemas.microsoft.com/office/powerpoint/2010/main" val="2132203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88890A-75C3-8547-9538-F90F47A0DC54}"/>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0D9A6E03-E195-D54E-ABDE-87F19417292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4C588EBE-1A0E-0E44-A313-C712C62105CF}"/>
              </a:ext>
            </a:extLst>
          </p:cNvPr>
          <p:cNvSpPr>
            <a:spLocks noGrp="1"/>
          </p:cNvSpPr>
          <p:nvPr>
            <p:ph type="dt" sz="half" idx="10"/>
          </p:nvPr>
        </p:nvSpPr>
        <p:spPr/>
        <p:txBody>
          <a:bodyPr/>
          <a:lstStyle/>
          <a:p>
            <a:fld id="{64B954D5-9D2A-0A44-80DE-3AF4D0242764}" type="datetimeFigureOut">
              <a:rPr lang="fr-FR" smtClean="0"/>
              <a:t>01/09/2023</a:t>
            </a:fld>
            <a:endParaRPr lang="fr-FR"/>
          </a:p>
        </p:txBody>
      </p:sp>
      <p:sp>
        <p:nvSpPr>
          <p:cNvPr id="5" name="Espace réservé du pied de page 4">
            <a:extLst>
              <a:ext uri="{FF2B5EF4-FFF2-40B4-BE49-F238E27FC236}">
                <a16:creationId xmlns:a16="http://schemas.microsoft.com/office/drawing/2014/main" id="{252528A1-D973-024A-AC4D-5D2D1313AEC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FF7D628-82A9-5047-AAAA-2631DC4783DA}"/>
              </a:ext>
            </a:extLst>
          </p:cNvPr>
          <p:cNvSpPr>
            <a:spLocks noGrp="1"/>
          </p:cNvSpPr>
          <p:nvPr>
            <p:ph type="sldNum" sz="quarter" idx="12"/>
          </p:nvPr>
        </p:nvSpPr>
        <p:spPr/>
        <p:txBody>
          <a:bodyPr/>
          <a:lstStyle/>
          <a:p>
            <a:fld id="{96F9F954-256B-CE49-964D-620E9B0A2F26}" type="slidenum">
              <a:rPr lang="fr-FR" smtClean="0"/>
              <a:t>‹N°›</a:t>
            </a:fld>
            <a:endParaRPr lang="fr-FR"/>
          </a:p>
        </p:txBody>
      </p:sp>
    </p:spTree>
    <p:extLst>
      <p:ext uri="{BB962C8B-B14F-4D97-AF65-F5344CB8AC3E}">
        <p14:creationId xmlns:p14="http://schemas.microsoft.com/office/powerpoint/2010/main" val="1190338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2E30D5-C93A-8E45-8F60-7AF5BD8D1EF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DC1ECCE-90AC-C244-A024-36CBB08013C7}"/>
              </a:ext>
            </a:extLst>
          </p:cNvPr>
          <p:cNvSpPr>
            <a:spLocks noGrp="1"/>
          </p:cNvSpPr>
          <p:nvPr>
            <p:ph sz="half" idx="1"/>
          </p:nvPr>
        </p:nvSpPr>
        <p:spPr>
          <a:xfrm>
            <a:off x="838200" y="1825625"/>
            <a:ext cx="5181600" cy="4351338"/>
          </a:xfrm>
        </p:spPr>
        <p:txBody>
          <a:body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41C593B5-D93A-9448-8EF5-AB154726A745}"/>
              </a:ext>
            </a:extLst>
          </p:cNvPr>
          <p:cNvSpPr>
            <a:spLocks noGrp="1"/>
          </p:cNvSpPr>
          <p:nvPr>
            <p:ph sz="half" idx="2"/>
          </p:nvPr>
        </p:nvSpPr>
        <p:spPr>
          <a:xfrm>
            <a:off x="6172200" y="1825625"/>
            <a:ext cx="5181600" cy="4351338"/>
          </a:xfrm>
        </p:spPr>
        <p:txBody>
          <a:body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CC408326-1EE6-5B4B-A579-F44FBA6DDB8C}"/>
              </a:ext>
            </a:extLst>
          </p:cNvPr>
          <p:cNvSpPr>
            <a:spLocks noGrp="1"/>
          </p:cNvSpPr>
          <p:nvPr>
            <p:ph type="dt" sz="half" idx="10"/>
          </p:nvPr>
        </p:nvSpPr>
        <p:spPr/>
        <p:txBody>
          <a:bodyPr/>
          <a:lstStyle/>
          <a:p>
            <a:fld id="{64B954D5-9D2A-0A44-80DE-3AF4D0242764}" type="datetimeFigureOut">
              <a:rPr lang="fr-FR" smtClean="0"/>
              <a:t>01/09/2023</a:t>
            </a:fld>
            <a:endParaRPr lang="fr-FR"/>
          </a:p>
        </p:txBody>
      </p:sp>
      <p:sp>
        <p:nvSpPr>
          <p:cNvPr id="6" name="Espace réservé du pied de page 5">
            <a:extLst>
              <a:ext uri="{FF2B5EF4-FFF2-40B4-BE49-F238E27FC236}">
                <a16:creationId xmlns:a16="http://schemas.microsoft.com/office/drawing/2014/main" id="{9F3E1CDF-95BF-8041-B61B-6EB2A34724D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B784269-E448-AC4C-81DE-F59DD42D188C}"/>
              </a:ext>
            </a:extLst>
          </p:cNvPr>
          <p:cNvSpPr>
            <a:spLocks noGrp="1"/>
          </p:cNvSpPr>
          <p:nvPr>
            <p:ph type="sldNum" sz="quarter" idx="12"/>
          </p:nvPr>
        </p:nvSpPr>
        <p:spPr/>
        <p:txBody>
          <a:bodyPr/>
          <a:lstStyle/>
          <a:p>
            <a:fld id="{96F9F954-256B-CE49-964D-620E9B0A2F26}" type="slidenum">
              <a:rPr lang="fr-FR" smtClean="0"/>
              <a:t>‹N°›</a:t>
            </a:fld>
            <a:endParaRPr lang="fr-FR"/>
          </a:p>
        </p:txBody>
      </p:sp>
    </p:spTree>
    <p:extLst>
      <p:ext uri="{BB962C8B-B14F-4D97-AF65-F5344CB8AC3E}">
        <p14:creationId xmlns:p14="http://schemas.microsoft.com/office/powerpoint/2010/main" val="608809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78A5EA-3403-FC42-B272-70BBB10476A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A4BEAAA2-4955-354D-AC89-D65AD7E04A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5DFCAE4E-C6AB-164C-BA38-00A323FACACC}"/>
              </a:ext>
            </a:extLst>
          </p:cNvPr>
          <p:cNvSpPr>
            <a:spLocks noGrp="1"/>
          </p:cNvSpPr>
          <p:nvPr>
            <p:ph sz="half" idx="2"/>
          </p:nvPr>
        </p:nvSpPr>
        <p:spPr>
          <a:xfrm>
            <a:off x="839788" y="2505075"/>
            <a:ext cx="5157787" cy="3684588"/>
          </a:xfrm>
        </p:spPr>
        <p:txBody>
          <a:bodyPr/>
          <a:lstStyle/>
          <a:p>
            <a:r>
              <a:rPr lang="fr-FR"/>
              <a:t>Modifier les styles du texte du masque
Deuxième niveau
Troisième niveau
Quatrième niveau
Cinquième niveau</a:t>
            </a:r>
          </a:p>
        </p:txBody>
      </p:sp>
      <p:sp>
        <p:nvSpPr>
          <p:cNvPr id="5" name="Espace réservé du texte 4">
            <a:extLst>
              <a:ext uri="{FF2B5EF4-FFF2-40B4-BE49-F238E27FC236}">
                <a16:creationId xmlns:a16="http://schemas.microsoft.com/office/drawing/2014/main" id="{196D8638-0424-B343-BAD3-C79A91C010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6" name="Espace réservé du contenu 5">
            <a:extLst>
              <a:ext uri="{FF2B5EF4-FFF2-40B4-BE49-F238E27FC236}">
                <a16:creationId xmlns:a16="http://schemas.microsoft.com/office/drawing/2014/main" id="{89C1B4B6-3875-344F-B3F2-75098E413A83}"/>
              </a:ext>
            </a:extLst>
          </p:cNvPr>
          <p:cNvSpPr>
            <a:spLocks noGrp="1"/>
          </p:cNvSpPr>
          <p:nvPr>
            <p:ph sz="quarter" idx="4"/>
          </p:nvPr>
        </p:nvSpPr>
        <p:spPr>
          <a:xfrm>
            <a:off x="6172200" y="2505075"/>
            <a:ext cx="5183188" cy="3684588"/>
          </a:xfrm>
        </p:spPr>
        <p:txBody>
          <a:bodyPr/>
          <a:lstStyle/>
          <a:p>
            <a:r>
              <a:rPr lang="fr-FR"/>
              <a:t>Modifier les styles du texte du masque
Deuxième niveau
Troisième niveau
Quatrième niveau
Cinquième niveau</a:t>
            </a:r>
          </a:p>
        </p:txBody>
      </p:sp>
      <p:sp>
        <p:nvSpPr>
          <p:cNvPr id="7" name="Espace réservé de la date 6">
            <a:extLst>
              <a:ext uri="{FF2B5EF4-FFF2-40B4-BE49-F238E27FC236}">
                <a16:creationId xmlns:a16="http://schemas.microsoft.com/office/drawing/2014/main" id="{2ED5CDA2-1DAD-4B49-8438-96CE584B9EF7}"/>
              </a:ext>
            </a:extLst>
          </p:cNvPr>
          <p:cNvSpPr>
            <a:spLocks noGrp="1"/>
          </p:cNvSpPr>
          <p:nvPr>
            <p:ph type="dt" sz="half" idx="10"/>
          </p:nvPr>
        </p:nvSpPr>
        <p:spPr/>
        <p:txBody>
          <a:bodyPr/>
          <a:lstStyle/>
          <a:p>
            <a:fld id="{64B954D5-9D2A-0A44-80DE-3AF4D0242764}" type="datetimeFigureOut">
              <a:rPr lang="fr-FR" smtClean="0"/>
              <a:t>01/09/2023</a:t>
            </a:fld>
            <a:endParaRPr lang="fr-FR"/>
          </a:p>
        </p:txBody>
      </p:sp>
      <p:sp>
        <p:nvSpPr>
          <p:cNvPr id="8" name="Espace réservé du pied de page 7">
            <a:extLst>
              <a:ext uri="{FF2B5EF4-FFF2-40B4-BE49-F238E27FC236}">
                <a16:creationId xmlns:a16="http://schemas.microsoft.com/office/drawing/2014/main" id="{7BFEDBCB-98FD-A740-A05D-71707A2865D2}"/>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F0736B31-B612-F740-B18D-1A2201F7FC70}"/>
              </a:ext>
            </a:extLst>
          </p:cNvPr>
          <p:cNvSpPr>
            <a:spLocks noGrp="1"/>
          </p:cNvSpPr>
          <p:nvPr>
            <p:ph type="sldNum" sz="quarter" idx="12"/>
          </p:nvPr>
        </p:nvSpPr>
        <p:spPr/>
        <p:txBody>
          <a:bodyPr/>
          <a:lstStyle/>
          <a:p>
            <a:fld id="{96F9F954-256B-CE49-964D-620E9B0A2F26}" type="slidenum">
              <a:rPr lang="fr-FR" smtClean="0"/>
              <a:t>‹N°›</a:t>
            </a:fld>
            <a:endParaRPr lang="fr-FR"/>
          </a:p>
        </p:txBody>
      </p:sp>
    </p:spTree>
    <p:extLst>
      <p:ext uri="{BB962C8B-B14F-4D97-AF65-F5344CB8AC3E}">
        <p14:creationId xmlns:p14="http://schemas.microsoft.com/office/powerpoint/2010/main" val="708248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FA31AE-058B-7541-838F-5D49002325F5}"/>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E7095C05-87AA-B849-A1C5-ABFC8D31C8C8}"/>
              </a:ext>
            </a:extLst>
          </p:cNvPr>
          <p:cNvSpPr>
            <a:spLocks noGrp="1"/>
          </p:cNvSpPr>
          <p:nvPr>
            <p:ph type="dt" sz="half" idx="10"/>
          </p:nvPr>
        </p:nvSpPr>
        <p:spPr/>
        <p:txBody>
          <a:bodyPr/>
          <a:lstStyle/>
          <a:p>
            <a:fld id="{64B954D5-9D2A-0A44-80DE-3AF4D0242764}" type="datetimeFigureOut">
              <a:rPr lang="fr-FR" smtClean="0"/>
              <a:t>01/09/2023</a:t>
            </a:fld>
            <a:endParaRPr lang="fr-FR"/>
          </a:p>
        </p:txBody>
      </p:sp>
      <p:sp>
        <p:nvSpPr>
          <p:cNvPr id="4" name="Espace réservé du pied de page 3">
            <a:extLst>
              <a:ext uri="{FF2B5EF4-FFF2-40B4-BE49-F238E27FC236}">
                <a16:creationId xmlns:a16="http://schemas.microsoft.com/office/drawing/2014/main" id="{73653D3C-94FF-1449-9BF8-AF38EC35BCDF}"/>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45D46B8E-B01F-F444-A941-0B7397E7AB44}"/>
              </a:ext>
            </a:extLst>
          </p:cNvPr>
          <p:cNvSpPr>
            <a:spLocks noGrp="1"/>
          </p:cNvSpPr>
          <p:nvPr>
            <p:ph type="sldNum" sz="quarter" idx="12"/>
          </p:nvPr>
        </p:nvSpPr>
        <p:spPr/>
        <p:txBody>
          <a:bodyPr/>
          <a:lstStyle/>
          <a:p>
            <a:fld id="{96F9F954-256B-CE49-964D-620E9B0A2F26}" type="slidenum">
              <a:rPr lang="fr-FR" smtClean="0"/>
              <a:t>‹N°›</a:t>
            </a:fld>
            <a:endParaRPr lang="fr-FR"/>
          </a:p>
        </p:txBody>
      </p:sp>
    </p:spTree>
    <p:extLst>
      <p:ext uri="{BB962C8B-B14F-4D97-AF65-F5344CB8AC3E}">
        <p14:creationId xmlns:p14="http://schemas.microsoft.com/office/powerpoint/2010/main" val="27133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530C95E-C94A-B140-A185-1407D42D8F9B}"/>
              </a:ext>
            </a:extLst>
          </p:cNvPr>
          <p:cNvSpPr>
            <a:spLocks noGrp="1"/>
          </p:cNvSpPr>
          <p:nvPr>
            <p:ph type="dt" sz="half" idx="10"/>
          </p:nvPr>
        </p:nvSpPr>
        <p:spPr/>
        <p:txBody>
          <a:bodyPr/>
          <a:lstStyle/>
          <a:p>
            <a:fld id="{64B954D5-9D2A-0A44-80DE-3AF4D0242764}" type="datetimeFigureOut">
              <a:rPr lang="fr-FR" smtClean="0"/>
              <a:t>01/09/2023</a:t>
            </a:fld>
            <a:endParaRPr lang="fr-FR"/>
          </a:p>
        </p:txBody>
      </p:sp>
      <p:sp>
        <p:nvSpPr>
          <p:cNvPr id="3" name="Espace réservé du pied de page 2">
            <a:extLst>
              <a:ext uri="{FF2B5EF4-FFF2-40B4-BE49-F238E27FC236}">
                <a16:creationId xmlns:a16="http://schemas.microsoft.com/office/drawing/2014/main" id="{5729DCCD-FFE0-774C-AE28-07C37B0340AD}"/>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912A2A44-8377-5442-88BB-A9BE257868C8}"/>
              </a:ext>
            </a:extLst>
          </p:cNvPr>
          <p:cNvSpPr>
            <a:spLocks noGrp="1"/>
          </p:cNvSpPr>
          <p:nvPr>
            <p:ph type="sldNum" sz="quarter" idx="12"/>
          </p:nvPr>
        </p:nvSpPr>
        <p:spPr/>
        <p:txBody>
          <a:bodyPr/>
          <a:lstStyle/>
          <a:p>
            <a:fld id="{96F9F954-256B-CE49-964D-620E9B0A2F26}" type="slidenum">
              <a:rPr lang="fr-FR" smtClean="0"/>
              <a:t>‹N°›</a:t>
            </a:fld>
            <a:endParaRPr lang="fr-FR"/>
          </a:p>
        </p:txBody>
      </p:sp>
    </p:spTree>
    <p:extLst>
      <p:ext uri="{BB962C8B-B14F-4D97-AF65-F5344CB8AC3E}">
        <p14:creationId xmlns:p14="http://schemas.microsoft.com/office/powerpoint/2010/main" val="3606774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F09245-C568-C743-AD52-BD3F91EFE46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1F579ABD-3E65-1A43-9423-58301AB747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fr-FR"/>
              <a:t>Modifier les styles du texte du masque
Deuxième niveau
Troisième niveau
Quatrième niveau
Cinquième niveau</a:t>
            </a:r>
          </a:p>
        </p:txBody>
      </p:sp>
      <p:sp>
        <p:nvSpPr>
          <p:cNvPr id="4" name="Espace réservé du texte 3">
            <a:extLst>
              <a:ext uri="{FF2B5EF4-FFF2-40B4-BE49-F238E27FC236}">
                <a16:creationId xmlns:a16="http://schemas.microsoft.com/office/drawing/2014/main" id="{05BCC78E-BADD-2248-9581-DA02B655C9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5374F69B-6B0B-744C-B101-CC4568D5913F}"/>
              </a:ext>
            </a:extLst>
          </p:cNvPr>
          <p:cNvSpPr>
            <a:spLocks noGrp="1"/>
          </p:cNvSpPr>
          <p:nvPr>
            <p:ph type="dt" sz="half" idx="10"/>
          </p:nvPr>
        </p:nvSpPr>
        <p:spPr/>
        <p:txBody>
          <a:bodyPr/>
          <a:lstStyle/>
          <a:p>
            <a:fld id="{64B954D5-9D2A-0A44-80DE-3AF4D0242764}" type="datetimeFigureOut">
              <a:rPr lang="fr-FR" smtClean="0"/>
              <a:t>01/09/2023</a:t>
            </a:fld>
            <a:endParaRPr lang="fr-FR"/>
          </a:p>
        </p:txBody>
      </p:sp>
      <p:sp>
        <p:nvSpPr>
          <p:cNvPr id="6" name="Espace réservé du pied de page 5">
            <a:extLst>
              <a:ext uri="{FF2B5EF4-FFF2-40B4-BE49-F238E27FC236}">
                <a16:creationId xmlns:a16="http://schemas.microsoft.com/office/drawing/2014/main" id="{E35BDCA2-0BE5-2C44-828B-EAA18890BA3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DA8E204-0AF4-7B4A-8C84-F35392F20144}"/>
              </a:ext>
            </a:extLst>
          </p:cNvPr>
          <p:cNvSpPr>
            <a:spLocks noGrp="1"/>
          </p:cNvSpPr>
          <p:nvPr>
            <p:ph type="sldNum" sz="quarter" idx="12"/>
          </p:nvPr>
        </p:nvSpPr>
        <p:spPr/>
        <p:txBody>
          <a:bodyPr/>
          <a:lstStyle/>
          <a:p>
            <a:fld id="{96F9F954-256B-CE49-964D-620E9B0A2F26}" type="slidenum">
              <a:rPr lang="fr-FR" smtClean="0"/>
              <a:t>‹N°›</a:t>
            </a:fld>
            <a:endParaRPr lang="fr-FR"/>
          </a:p>
        </p:txBody>
      </p:sp>
    </p:spTree>
    <p:extLst>
      <p:ext uri="{BB962C8B-B14F-4D97-AF65-F5344CB8AC3E}">
        <p14:creationId xmlns:p14="http://schemas.microsoft.com/office/powerpoint/2010/main" val="1658423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0939DC-C9CE-1D4A-A071-A8FF776808A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1846BD53-D07A-9746-81C5-7B670D4B04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49D8FFFE-2A87-5549-8386-85788D749B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469995DF-B1EF-5C43-943D-E855A2D3BA6A}"/>
              </a:ext>
            </a:extLst>
          </p:cNvPr>
          <p:cNvSpPr>
            <a:spLocks noGrp="1"/>
          </p:cNvSpPr>
          <p:nvPr>
            <p:ph type="dt" sz="half" idx="10"/>
          </p:nvPr>
        </p:nvSpPr>
        <p:spPr/>
        <p:txBody>
          <a:bodyPr/>
          <a:lstStyle/>
          <a:p>
            <a:fld id="{64B954D5-9D2A-0A44-80DE-3AF4D0242764}" type="datetimeFigureOut">
              <a:rPr lang="fr-FR" smtClean="0"/>
              <a:t>01/09/2023</a:t>
            </a:fld>
            <a:endParaRPr lang="fr-FR"/>
          </a:p>
        </p:txBody>
      </p:sp>
      <p:sp>
        <p:nvSpPr>
          <p:cNvPr id="6" name="Espace réservé du pied de page 5">
            <a:extLst>
              <a:ext uri="{FF2B5EF4-FFF2-40B4-BE49-F238E27FC236}">
                <a16:creationId xmlns:a16="http://schemas.microsoft.com/office/drawing/2014/main" id="{49B24A0B-C264-AA46-81F4-2176B96AC43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315B81E-8147-F842-BD9C-9525A08E3F12}"/>
              </a:ext>
            </a:extLst>
          </p:cNvPr>
          <p:cNvSpPr>
            <a:spLocks noGrp="1"/>
          </p:cNvSpPr>
          <p:nvPr>
            <p:ph type="sldNum" sz="quarter" idx="12"/>
          </p:nvPr>
        </p:nvSpPr>
        <p:spPr/>
        <p:txBody>
          <a:bodyPr/>
          <a:lstStyle/>
          <a:p>
            <a:fld id="{96F9F954-256B-CE49-964D-620E9B0A2F26}" type="slidenum">
              <a:rPr lang="fr-FR" smtClean="0"/>
              <a:t>‹N°›</a:t>
            </a:fld>
            <a:endParaRPr lang="fr-FR"/>
          </a:p>
        </p:txBody>
      </p:sp>
    </p:spTree>
    <p:extLst>
      <p:ext uri="{BB962C8B-B14F-4D97-AF65-F5344CB8AC3E}">
        <p14:creationId xmlns:p14="http://schemas.microsoft.com/office/powerpoint/2010/main" val="3530992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6D1B287C-22C7-7B4B-BB08-316A5B13B0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4E0A9DB-0153-A64E-BB20-50FD814805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7DDE4A30-AC44-4043-A97E-5FCF262061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B954D5-9D2A-0A44-80DE-3AF4D0242764}" type="datetimeFigureOut">
              <a:rPr lang="fr-FR" smtClean="0"/>
              <a:t>01/09/2023</a:t>
            </a:fld>
            <a:endParaRPr lang="fr-FR"/>
          </a:p>
        </p:txBody>
      </p:sp>
      <p:sp>
        <p:nvSpPr>
          <p:cNvPr id="5" name="Espace réservé du pied de page 4">
            <a:extLst>
              <a:ext uri="{FF2B5EF4-FFF2-40B4-BE49-F238E27FC236}">
                <a16:creationId xmlns:a16="http://schemas.microsoft.com/office/drawing/2014/main" id="{29FA62A6-652C-5E4F-ABBC-8C2C614D6E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9C2663F9-6250-7543-8A9A-EDEBD87D68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F9F954-256B-CE49-964D-620E9B0A2F26}" type="slidenum">
              <a:rPr lang="fr-FR" smtClean="0"/>
              <a:t>‹N°›</a:t>
            </a:fld>
            <a:endParaRPr lang="fr-FR"/>
          </a:p>
        </p:txBody>
      </p:sp>
    </p:spTree>
    <p:extLst>
      <p:ext uri="{BB962C8B-B14F-4D97-AF65-F5344CB8AC3E}">
        <p14:creationId xmlns:p14="http://schemas.microsoft.com/office/powerpoint/2010/main" val="264021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tiff"/><Relationship Id="rId1" Type="http://schemas.openxmlformats.org/officeDocument/2006/relationships/slideLayout" Target="../slideLayouts/slideLayout2.xml"/><Relationship Id="rId5" Type="http://schemas.openxmlformats.org/officeDocument/2006/relationships/image" Target="../media/image5.tiff"/><Relationship Id="rId4" Type="http://schemas.openxmlformats.org/officeDocument/2006/relationships/image" Target="../media/image4.tif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7D0A584-4FF4-B942-A359-F3A5571FA3A7}"/>
              </a:ext>
            </a:extLst>
          </p:cNvPr>
          <p:cNvSpPr/>
          <p:nvPr/>
        </p:nvSpPr>
        <p:spPr>
          <a:xfrm>
            <a:off x="492369" y="806756"/>
            <a:ext cx="11254154" cy="5506101"/>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641A8756-3C83-A74A-AAA2-3D04E778E7B6}"/>
              </a:ext>
            </a:extLst>
          </p:cNvPr>
          <p:cNvSpPr txBox="1"/>
          <p:nvPr/>
        </p:nvSpPr>
        <p:spPr>
          <a:xfrm>
            <a:off x="492369" y="3144307"/>
            <a:ext cx="11254154" cy="923330"/>
          </a:xfrm>
          <a:prstGeom prst="rect">
            <a:avLst/>
          </a:prstGeom>
          <a:noFill/>
        </p:spPr>
        <p:txBody>
          <a:bodyPr wrap="square" rtlCol="0">
            <a:spAutoFit/>
          </a:bodyPr>
          <a:lstStyle/>
          <a:p>
            <a:pPr algn="ctr"/>
            <a:r>
              <a:rPr lang="fr-FR" sz="5400" dirty="0">
                <a:solidFill>
                  <a:schemeClr val="bg1"/>
                </a:solidFill>
                <a:latin typeface="Avenir Roman" panose="02000503020000020003" pitchFamily="2" charset="0"/>
              </a:rPr>
              <a:t>VIEILLIR EST UNE CHANCE</a:t>
            </a:r>
            <a:endParaRPr lang="fr-FR" sz="3600" dirty="0">
              <a:solidFill>
                <a:schemeClr val="bg1"/>
              </a:solidFill>
              <a:latin typeface="Avenir Roman" panose="02000503020000020003" pitchFamily="2" charset="0"/>
            </a:endParaRPr>
          </a:p>
        </p:txBody>
      </p:sp>
      <p:sp>
        <p:nvSpPr>
          <p:cNvPr id="10" name="ZoneTexte 9">
            <a:extLst>
              <a:ext uri="{FF2B5EF4-FFF2-40B4-BE49-F238E27FC236}">
                <a16:creationId xmlns:a16="http://schemas.microsoft.com/office/drawing/2014/main" id="{B9F3603F-44B8-264B-849C-0229BEC60005}"/>
              </a:ext>
            </a:extLst>
          </p:cNvPr>
          <p:cNvSpPr txBox="1"/>
          <p:nvPr/>
        </p:nvSpPr>
        <p:spPr>
          <a:xfrm>
            <a:off x="3560885" y="4606876"/>
            <a:ext cx="5117122" cy="646331"/>
          </a:xfrm>
          <a:prstGeom prst="rect">
            <a:avLst/>
          </a:prstGeom>
          <a:noFill/>
        </p:spPr>
        <p:txBody>
          <a:bodyPr wrap="square" rtlCol="0">
            <a:spAutoFit/>
          </a:bodyPr>
          <a:lstStyle/>
          <a:p>
            <a:pPr algn="ctr"/>
            <a:r>
              <a:rPr lang="fr-FR" sz="3600" dirty="0">
                <a:latin typeface="Avenir Roman" panose="02000503020000020003" pitchFamily="2" charset="0"/>
              </a:rPr>
              <a:t>Présentation du projet</a:t>
            </a:r>
          </a:p>
        </p:txBody>
      </p:sp>
      <p:sp>
        <p:nvSpPr>
          <p:cNvPr id="11" name="ZoneTexte 10">
            <a:extLst>
              <a:ext uri="{FF2B5EF4-FFF2-40B4-BE49-F238E27FC236}">
                <a16:creationId xmlns:a16="http://schemas.microsoft.com/office/drawing/2014/main" id="{2E6A823E-C5DC-384C-A3AD-31F645EE3138}"/>
              </a:ext>
            </a:extLst>
          </p:cNvPr>
          <p:cNvSpPr txBox="1"/>
          <p:nvPr/>
        </p:nvSpPr>
        <p:spPr>
          <a:xfrm>
            <a:off x="492369" y="325289"/>
            <a:ext cx="10014918" cy="400110"/>
          </a:xfrm>
          <a:prstGeom prst="rect">
            <a:avLst/>
          </a:prstGeom>
          <a:noFill/>
        </p:spPr>
        <p:txBody>
          <a:bodyPr wrap="square" rtlCol="0">
            <a:spAutoFit/>
          </a:bodyPr>
          <a:lstStyle/>
          <a:p>
            <a:r>
              <a:rPr lang="fr-FR" sz="2000" dirty="0">
                <a:latin typeface="Avenir Roman" panose="02000503020000020003" pitchFamily="2" charset="0"/>
              </a:rPr>
              <a:t>VIEILLIR EST UNE CHANCE</a:t>
            </a:r>
            <a:endParaRPr lang="fr-FR" sz="2000" i="1" dirty="0">
              <a:latin typeface="Avenir Roman" panose="02000503020000020003" pitchFamily="2" charset="0"/>
            </a:endParaRPr>
          </a:p>
        </p:txBody>
      </p:sp>
      <p:pic>
        <p:nvPicPr>
          <p:cNvPr id="2" name="Image 1">
            <a:extLst>
              <a:ext uri="{FF2B5EF4-FFF2-40B4-BE49-F238E27FC236}">
                <a16:creationId xmlns:a16="http://schemas.microsoft.com/office/drawing/2014/main" id="{844D92C7-754F-D64A-94AD-A7CC6F63CA3C}"/>
              </a:ext>
            </a:extLst>
          </p:cNvPr>
          <p:cNvPicPr>
            <a:picLocks noChangeAspect="1"/>
          </p:cNvPicPr>
          <p:nvPr/>
        </p:nvPicPr>
        <p:blipFill>
          <a:blip r:embed="rId2"/>
          <a:stretch>
            <a:fillRect/>
          </a:stretch>
        </p:blipFill>
        <p:spPr>
          <a:xfrm>
            <a:off x="4091023" y="5253207"/>
            <a:ext cx="4056845" cy="811369"/>
          </a:xfrm>
          <a:prstGeom prst="rect">
            <a:avLst/>
          </a:prstGeom>
        </p:spPr>
      </p:pic>
    </p:spTree>
    <p:extLst>
      <p:ext uri="{BB962C8B-B14F-4D97-AF65-F5344CB8AC3E}">
        <p14:creationId xmlns:p14="http://schemas.microsoft.com/office/powerpoint/2010/main" val="3165795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7D0A584-4FF4-B942-A359-F3A5571FA3A7}"/>
              </a:ext>
            </a:extLst>
          </p:cNvPr>
          <p:cNvSpPr/>
          <p:nvPr/>
        </p:nvSpPr>
        <p:spPr>
          <a:xfrm>
            <a:off x="492369" y="806756"/>
            <a:ext cx="11254154" cy="5506101"/>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641A8756-3C83-A74A-AAA2-3D04E778E7B6}"/>
              </a:ext>
            </a:extLst>
          </p:cNvPr>
          <p:cNvSpPr txBox="1"/>
          <p:nvPr/>
        </p:nvSpPr>
        <p:spPr>
          <a:xfrm>
            <a:off x="711537" y="3144307"/>
            <a:ext cx="10815818" cy="830997"/>
          </a:xfrm>
          <a:prstGeom prst="rect">
            <a:avLst/>
          </a:prstGeom>
          <a:noFill/>
        </p:spPr>
        <p:txBody>
          <a:bodyPr wrap="square" rtlCol="0">
            <a:spAutoFit/>
          </a:bodyPr>
          <a:lstStyle/>
          <a:p>
            <a:pPr algn="ctr"/>
            <a:r>
              <a:rPr lang="fr-FR" sz="4800" dirty="0">
                <a:solidFill>
                  <a:schemeClr val="bg1"/>
                </a:solidFill>
                <a:latin typeface="Avenir Roman" panose="02000503020000020003" pitchFamily="2" charset="0"/>
              </a:rPr>
              <a:t>Quel est l’impact solidaire ?</a:t>
            </a:r>
            <a:endParaRPr lang="fr-FR" sz="3200" dirty="0">
              <a:solidFill>
                <a:schemeClr val="bg1"/>
              </a:solidFill>
              <a:latin typeface="Avenir Roman" panose="02000503020000020003" pitchFamily="2" charset="0"/>
            </a:endParaRPr>
          </a:p>
        </p:txBody>
      </p:sp>
      <p:sp>
        <p:nvSpPr>
          <p:cNvPr id="10" name="ZoneTexte 9">
            <a:extLst>
              <a:ext uri="{FF2B5EF4-FFF2-40B4-BE49-F238E27FC236}">
                <a16:creationId xmlns:a16="http://schemas.microsoft.com/office/drawing/2014/main" id="{9E186FBD-3ABB-0E4E-9832-4FE1D47C6739}"/>
              </a:ext>
            </a:extLst>
          </p:cNvPr>
          <p:cNvSpPr txBox="1"/>
          <p:nvPr/>
        </p:nvSpPr>
        <p:spPr>
          <a:xfrm>
            <a:off x="492369" y="325289"/>
            <a:ext cx="10014918" cy="400110"/>
          </a:xfrm>
          <a:prstGeom prst="rect">
            <a:avLst/>
          </a:prstGeom>
          <a:noFill/>
        </p:spPr>
        <p:txBody>
          <a:bodyPr wrap="square" rtlCol="0">
            <a:spAutoFit/>
          </a:bodyPr>
          <a:lstStyle/>
          <a:p>
            <a:r>
              <a:rPr lang="fr-FR" sz="2000" dirty="0">
                <a:latin typeface="Avenir Roman" panose="02000503020000020003" pitchFamily="2" charset="0"/>
              </a:rPr>
              <a:t>VIEILLIR EST UNE CHANCE</a:t>
            </a:r>
            <a:endParaRPr lang="fr-FR" sz="2000" i="1" dirty="0">
              <a:latin typeface="Avenir Roman" panose="02000503020000020003" pitchFamily="2" charset="0"/>
            </a:endParaRPr>
          </a:p>
        </p:txBody>
      </p:sp>
    </p:spTree>
    <p:extLst>
      <p:ext uri="{BB962C8B-B14F-4D97-AF65-F5344CB8AC3E}">
        <p14:creationId xmlns:p14="http://schemas.microsoft.com/office/powerpoint/2010/main" val="3807452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7D0A584-4FF4-B942-A359-F3A5571FA3A7}"/>
              </a:ext>
            </a:extLst>
          </p:cNvPr>
          <p:cNvSpPr/>
          <p:nvPr/>
        </p:nvSpPr>
        <p:spPr>
          <a:xfrm>
            <a:off x="492369" y="806757"/>
            <a:ext cx="11254154" cy="1037492"/>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id="{53181B9F-0D30-1E4D-BF51-059D5C6C7A43}"/>
              </a:ext>
            </a:extLst>
          </p:cNvPr>
          <p:cNvSpPr txBox="1"/>
          <p:nvPr/>
        </p:nvSpPr>
        <p:spPr>
          <a:xfrm>
            <a:off x="791307" y="979225"/>
            <a:ext cx="10656278" cy="707886"/>
          </a:xfrm>
          <a:prstGeom prst="rect">
            <a:avLst/>
          </a:prstGeom>
          <a:noFill/>
        </p:spPr>
        <p:txBody>
          <a:bodyPr wrap="square" rtlCol="0">
            <a:spAutoFit/>
          </a:bodyPr>
          <a:lstStyle/>
          <a:p>
            <a:r>
              <a:rPr lang="fr-FR" sz="4000" dirty="0">
                <a:solidFill>
                  <a:schemeClr val="bg1"/>
                </a:solidFill>
                <a:latin typeface="Avenir Roman" panose="02000503020000020003" pitchFamily="2" charset="0"/>
              </a:rPr>
              <a:t>Un impact qui nous concerne tous</a:t>
            </a:r>
            <a:endParaRPr lang="fr-FR" sz="2400" dirty="0">
              <a:solidFill>
                <a:schemeClr val="bg1"/>
              </a:solidFill>
              <a:latin typeface="Avenir Roman" panose="02000503020000020003" pitchFamily="2" charset="0"/>
            </a:endParaRPr>
          </a:p>
        </p:txBody>
      </p:sp>
      <p:sp>
        <p:nvSpPr>
          <p:cNvPr id="10" name="ZoneTexte 9">
            <a:extLst>
              <a:ext uri="{FF2B5EF4-FFF2-40B4-BE49-F238E27FC236}">
                <a16:creationId xmlns:a16="http://schemas.microsoft.com/office/drawing/2014/main" id="{FD00D13B-BA44-9F43-B5BE-F0AF779065F4}"/>
              </a:ext>
            </a:extLst>
          </p:cNvPr>
          <p:cNvSpPr txBox="1"/>
          <p:nvPr/>
        </p:nvSpPr>
        <p:spPr>
          <a:xfrm>
            <a:off x="492369" y="2413693"/>
            <a:ext cx="11254154" cy="3539430"/>
          </a:xfrm>
          <a:prstGeom prst="rect">
            <a:avLst/>
          </a:prstGeom>
          <a:noFill/>
        </p:spPr>
        <p:txBody>
          <a:bodyPr wrap="square" rtlCol="0">
            <a:spAutoFit/>
          </a:bodyPr>
          <a:lstStyle/>
          <a:p>
            <a:r>
              <a:rPr lang="fr-FR" sz="1400" dirty="0">
                <a:latin typeface="Avenir Roman" panose="02000503020000020003" pitchFamily="2" charset="0"/>
              </a:rPr>
              <a:t>Le but du projet est avant tout d’arriver à vieillir au mieux depuis chez soi, à partir de soi et pour soi. Le tout en arrivant à mieux comprendre son état d’esprit et à mieux identifier ses émotions. Et lorsque notre regard sur notre propre vieillissement change positivement, notre regard sur les autres et sur notre environnement change dans le bon sens.</a:t>
            </a:r>
          </a:p>
          <a:p>
            <a:endParaRPr lang="fr-FR" sz="1400" dirty="0">
              <a:latin typeface="Avenir Roman" panose="02000503020000020003" pitchFamily="2" charset="0"/>
            </a:endParaRPr>
          </a:p>
          <a:p>
            <a:r>
              <a:rPr lang="fr-FR" sz="1400" dirty="0">
                <a:latin typeface="Avenir Roman" panose="02000503020000020003" pitchFamily="2" charset="0"/>
              </a:rPr>
              <a:t>Seul(e), ce n’est pas tout le temps évident de se poser les bonnes questions et de trouver les réponses. Les solutions ou dispositifs actuels ne permettant pas de prendre soin de soi moralement ou émotionnellement. Les solutions qui existent actuellement traitent soit de l’information soit du parcours de soins médical.</a:t>
            </a:r>
          </a:p>
          <a:p>
            <a:endParaRPr lang="fr-FR" sz="1400" dirty="0">
              <a:latin typeface="Avenir Roman" panose="02000503020000020003" pitchFamily="2" charset="0"/>
            </a:endParaRPr>
          </a:p>
          <a:p>
            <a:r>
              <a:rPr lang="fr-FR" sz="1400" dirty="0">
                <a:latin typeface="Avenir Roman" panose="02000503020000020003" pitchFamily="2" charset="0"/>
              </a:rPr>
              <a:t>Une plateforme digitale unique qui valorise un travail sur soi et qui invite à agir avec l’aide de professionnels répond au besoin immense de se sentir mieux avec l’âge. </a:t>
            </a:r>
          </a:p>
          <a:p>
            <a:endParaRPr lang="fr-FR" sz="1400" dirty="0">
              <a:latin typeface="Avenir Roman" panose="02000503020000020003" pitchFamily="2" charset="0"/>
            </a:endParaRPr>
          </a:p>
          <a:p>
            <a:r>
              <a:rPr lang="fr-FR" sz="1400" dirty="0">
                <a:latin typeface="Avenir Roman" panose="02000503020000020003" pitchFamily="2" charset="0"/>
              </a:rPr>
              <a:t>Grâce à des solutions concrètes applicables au quotidien et disponibles en ligne, le projet vise à lutter contre l’isolement social, les troubles psychiques et émotionnels et le sentiment de solitude.</a:t>
            </a:r>
          </a:p>
          <a:p>
            <a:endParaRPr lang="fr-FR" sz="1400" dirty="0">
              <a:latin typeface="Avenir Roman" panose="02000503020000020003" pitchFamily="2" charset="0"/>
            </a:endParaRPr>
          </a:p>
          <a:p>
            <a:r>
              <a:rPr lang="fr-FR" sz="1400" dirty="0">
                <a:latin typeface="Avenir Roman" panose="02000503020000020003" pitchFamily="2" charset="0"/>
              </a:rPr>
              <a:t>Comment ? En permettant à chaque senior de (</a:t>
            </a:r>
            <a:r>
              <a:rPr lang="fr-FR" sz="1400" dirty="0" err="1">
                <a:latin typeface="Avenir Roman" panose="02000503020000020003" pitchFamily="2" charset="0"/>
              </a:rPr>
              <a:t>re</a:t>
            </a:r>
            <a:r>
              <a:rPr lang="fr-FR" sz="1400" dirty="0">
                <a:latin typeface="Avenir Roman" panose="02000503020000020003" pitchFamily="2" charset="0"/>
              </a:rPr>
              <a:t>)trouver un sens, une utilité certaine et un sentiment d’épanouissement au quotidien grâce à des outils et à des services utiles et efficaces.</a:t>
            </a:r>
          </a:p>
        </p:txBody>
      </p:sp>
      <p:sp>
        <p:nvSpPr>
          <p:cNvPr id="13" name="ZoneTexte 12">
            <a:extLst>
              <a:ext uri="{FF2B5EF4-FFF2-40B4-BE49-F238E27FC236}">
                <a16:creationId xmlns:a16="http://schemas.microsoft.com/office/drawing/2014/main" id="{53B6A91A-A738-624F-8686-BD343EDD9B72}"/>
              </a:ext>
            </a:extLst>
          </p:cNvPr>
          <p:cNvSpPr txBox="1"/>
          <p:nvPr/>
        </p:nvSpPr>
        <p:spPr>
          <a:xfrm>
            <a:off x="492369" y="325289"/>
            <a:ext cx="10014918" cy="400110"/>
          </a:xfrm>
          <a:prstGeom prst="rect">
            <a:avLst/>
          </a:prstGeom>
          <a:noFill/>
        </p:spPr>
        <p:txBody>
          <a:bodyPr wrap="square" rtlCol="0">
            <a:spAutoFit/>
          </a:bodyPr>
          <a:lstStyle/>
          <a:p>
            <a:r>
              <a:rPr lang="fr-FR" sz="2000" dirty="0">
                <a:latin typeface="Avenir Roman" panose="02000503020000020003" pitchFamily="2" charset="0"/>
              </a:rPr>
              <a:t>VIEILLIR EST UNE CHANCE</a:t>
            </a:r>
            <a:endParaRPr lang="fr-FR" sz="2000" i="1" dirty="0">
              <a:latin typeface="Avenir Roman" panose="02000503020000020003" pitchFamily="2" charset="0"/>
            </a:endParaRPr>
          </a:p>
        </p:txBody>
      </p:sp>
    </p:spTree>
    <p:extLst>
      <p:ext uri="{BB962C8B-B14F-4D97-AF65-F5344CB8AC3E}">
        <p14:creationId xmlns:p14="http://schemas.microsoft.com/office/powerpoint/2010/main" val="649435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7D0A584-4FF4-B942-A359-F3A5571FA3A7}"/>
              </a:ext>
            </a:extLst>
          </p:cNvPr>
          <p:cNvSpPr/>
          <p:nvPr/>
        </p:nvSpPr>
        <p:spPr>
          <a:xfrm>
            <a:off x="492369" y="806756"/>
            <a:ext cx="11254154" cy="5506101"/>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641A8756-3C83-A74A-AAA2-3D04E778E7B6}"/>
              </a:ext>
            </a:extLst>
          </p:cNvPr>
          <p:cNvSpPr txBox="1"/>
          <p:nvPr/>
        </p:nvSpPr>
        <p:spPr>
          <a:xfrm>
            <a:off x="711537" y="3144307"/>
            <a:ext cx="10815818" cy="830997"/>
          </a:xfrm>
          <a:prstGeom prst="rect">
            <a:avLst/>
          </a:prstGeom>
          <a:noFill/>
        </p:spPr>
        <p:txBody>
          <a:bodyPr wrap="square" rtlCol="0">
            <a:spAutoFit/>
          </a:bodyPr>
          <a:lstStyle/>
          <a:p>
            <a:pPr algn="ctr"/>
            <a:r>
              <a:rPr lang="fr-FR" sz="4800" dirty="0">
                <a:solidFill>
                  <a:schemeClr val="bg1"/>
                </a:solidFill>
                <a:latin typeface="Avenir Roman" panose="02000503020000020003" pitchFamily="2" charset="0"/>
              </a:rPr>
              <a:t>Quel est l’impact solidaire ?</a:t>
            </a:r>
            <a:endParaRPr lang="fr-FR" sz="3200" dirty="0">
              <a:solidFill>
                <a:schemeClr val="bg1"/>
              </a:solidFill>
              <a:latin typeface="Avenir Roman" panose="02000503020000020003" pitchFamily="2" charset="0"/>
            </a:endParaRPr>
          </a:p>
        </p:txBody>
      </p:sp>
      <p:sp>
        <p:nvSpPr>
          <p:cNvPr id="10" name="ZoneTexte 9">
            <a:extLst>
              <a:ext uri="{FF2B5EF4-FFF2-40B4-BE49-F238E27FC236}">
                <a16:creationId xmlns:a16="http://schemas.microsoft.com/office/drawing/2014/main" id="{9E186FBD-3ABB-0E4E-9832-4FE1D47C6739}"/>
              </a:ext>
            </a:extLst>
          </p:cNvPr>
          <p:cNvSpPr txBox="1"/>
          <p:nvPr/>
        </p:nvSpPr>
        <p:spPr>
          <a:xfrm>
            <a:off x="492369" y="325289"/>
            <a:ext cx="10014918" cy="400110"/>
          </a:xfrm>
          <a:prstGeom prst="rect">
            <a:avLst/>
          </a:prstGeom>
          <a:noFill/>
        </p:spPr>
        <p:txBody>
          <a:bodyPr wrap="square" rtlCol="0">
            <a:spAutoFit/>
          </a:bodyPr>
          <a:lstStyle/>
          <a:p>
            <a:r>
              <a:rPr lang="fr-FR" sz="2000" dirty="0">
                <a:latin typeface="Avenir Roman" panose="02000503020000020003" pitchFamily="2" charset="0"/>
              </a:rPr>
              <a:t>VIEILLIR EST UNE CHANCE</a:t>
            </a:r>
            <a:endParaRPr lang="fr-FR" sz="2000" i="1" dirty="0">
              <a:latin typeface="Avenir Roman" panose="02000503020000020003" pitchFamily="2" charset="0"/>
            </a:endParaRPr>
          </a:p>
        </p:txBody>
      </p:sp>
    </p:spTree>
    <p:extLst>
      <p:ext uri="{BB962C8B-B14F-4D97-AF65-F5344CB8AC3E}">
        <p14:creationId xmlns:p14="http://schemas.microsoft.com/office/powerpoint/2010/main" val="3647145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7D0A584-4FF4-B942-A359-F3A5571FA3A7}"/>
              </a:ext>
            </a:extLst>
          </p:cNvPr>
          <p:cNvSpPr/>
          <p:nvPr/>
        </p:nvSpPr>
        <p:spPr>
          <a:xfrm>
            <a:off x="492369" y="806757"/>
            <a:ext cx="11254154" cy="1037492"/>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id="{53181B9F-0D30-1E4D-BF51-059D5C6C7A43}"/>
              </a:ext>
            </a:extLst>
          </p:cNvPr>
          <p:cNvSpPr txBox="1"/>
          <p:nvPr/>
        </p:nvSpPr>
        <p:spPr>
          <a:xfrm>
            <a:off x="791307" y="979225"/>
            <a:ext cx="10656278" cy="707886"/>
          </a:xfrm>
          <a:prstGeom prst="rect">
            <a:avLst/>
          </a:prstGeom>
          <a:noFill/>
        </p:spPr>
        <p:txBody>
          <a:bodyPr wrap="square" rtlCol="0">
            <a:spAutoFit/>
          </a:bodyPr>
          <a:lstStyle/>
          <a:p>
            <a:r>
              <a:rPr lang="fr-FR" sz="4000" dirty="0">
                <a:solidFill>
                  <a:schemeClr val="bg1"/>
                </a:solidFill>
                <a:latin typeface="Avenir Roman" panose="02000503020000020003" pitchFamily="2" charset="0"/>
              </a:rPr>
              <a:t>Un impact qui nous concerne tous</a:t>
            </a:r>
            <a:endParaRPr lang="fr-FR" sz="2400" dirty="0">
              <a:solidFill>
                <a:schemeClr val="bg1"/>
              </a:solidFill>
              <a:latin typeface="Avenir Roman" panose="02000503020000020003" pitchFamily="2" charset="0"/>
            </a:endParaRPr>
          </a:p>
        </p:txBody>
      </p:sp>
      <p:sp>
        <p:nvSpPr>
          <p:cNvPr id="10" name="ZoneTexte 9">
            <a:extLst>
              <a:ext uri="{FF2B5EF4-FFF2-40B4-BE49-F238E27FC236}">
                <a16:creationId xmlns:a16="http://schemas.microsoft.com/office/drawing/2014/main" id="{FD00D13B-BA44-9F43-B5BE-F0AF779065F4}"/>
              </a:ext>
            </a:extLst>
          </p:cNvPr>
          <p:cNvSpPr txBox="1"/>
          <p:nvPr/>
        </p:nvSpPr>
        <p:spPr>
          <a:xfrm>
            <a:off x="492369" y="2413693"/>
            <a:ext cx="11254154" cy="3539430"/>
          </a:xfrm>
          <a:prstGeom prst="rect">
            <a:avLst/>
          </a:prstGeom>
          <a:noFill/>
        </p:spPr>
        <p:txBody>
          <a:bodyPr wrap="square" rtlCol="0">
            <a:spAutoFit/>
          </a:bodyPr>
          <a:lstStyle/>
          <a:p>
            <a:r>
              <a:rPr lang="fr-FR" sz="1400" dirty="0">
                <a:latin typeface="Avenir Roman" panose="02000503020000020003" pitchFamily="2" charset="0"/>
              </a:rPr>
              <a:t>Le but du projet est avant tout d’arriver à vieillir au mieux depuis chez soi, à partir de soi et pour soi. Le tout en arrivant à mieux comprendre son état d’esprit et à mieux identifier ses émotions. Et lorsque notre regard sur notre propre vieillissement change positivement, notre regard sur les autres et sur notre environnement change dans le bon sens.</a:t>
            </a:r>
          </a:p>
          <a:p>
            <a:endParaRPr lang="fr-FR" sz="1400" dirty="0">
              <a:latin typeface="Avenir Roman" panose="02000503020000020003" pitchFamily="2" charset="0"/>
            </a:endParaRPr>
          </a:p>
          <a:p>
            <a:r>
              <a:rPr lang="fr-FR" sz="1400" dirty="0">
                <a:latin typeface="Avenir Roman" panose="02000503020000020003" pitchFamily="2" charset="0"/>
              </a:rPr>
              <a:t>Seul(e), ce n’est pas tout le temps évident de se poser les bonnes questions et de trouver les réponses. Les solutions ou dispositifs actuels ne permettant pas de prendre soin de soi moralement ou émotionnellement. Les solutions qui existent actuellement traitent soit de l’information soit du parcours de soins médical.</a:t>
            </a:r>
          </a:p>
          <a:p>
            <a:endParaRPr lang="fr-FR" sz="1400" dirty="0">
              <a:latin typeface="Avenir Roman" panose="02000503020000020003" pitchFamily="2" charset="0"/>
            </a:endParaRPr>
          </a:p>
          <a:p>
            <a:r>
              <a:rPr lang="fr-FR" sz="1400" dirty="0">
                <a:latin typeface="Avenir Roman" panose="02000503020000020003" pitchFamily="2" charset="0"/>
              </a:rPr>
              <a:t>Une plateforme digitale unique qui valorise un travail sur soi et qui invite à agir avec l’aide de professionnels répond au besoin immense de se sentir mieux avec l’âge. </a:t>
            </a:r>
          </a:p>
          <a:p>
            <a:endParaRPr lang="fr-FR" sz="1400" dirty="0">
              <a:latin typeface="Avenir Roman" panose="02000503020000020003" pitchFamily="2" charset="0"/>
            </a:endParaRPr>
          </a:p>
          <a:p>
            <a:r>
              <a:rPr lang="fr-FR" sz="1400" dirty="0">
                <a:latin typeface="Avenir Roman" panose="02000503020000020003" pitchFamily="2" charset="0"/>
              </a:rPr>
              <a:t>Grâce à des solutions concrètes applicables au quotidien et disponibles en ligne, le projet vise à lutter contre l’isolement social, les troubles psychiques et émotionnels et le sentiment de solitude.</a:t>
            </a:r>
          </a:p>
          <a:p>
            <a:endParaRPr lang="fr-FR" sz="1400" dirty="0">
              <a:latin typeface="Avenir Roman" panose="02000503020000020003" pitchFamily="2" charset="0"/>
            </a:endParaRPr>
          </a:p>
          <a:p>
            <a:r>
              <a:rPr lang="fr-FR" sz="1400" dirty="0">
                <a:latin typeface="Avenir Roman" panose="02000503020000020003" pitchFamily="2" charset="0"/>
              </a:rPr>
              <a:t>Comment ? En permettant à chaque senior de (</a:t>
            </a:r>
            <a:r>
              <a:rPr lang="fr-FR" sz="1400" dirty="0" err="1">
                <a:latin typeface="Avenir Roman" panose="02000503020000020003" pitchFamily="2" charset="0"/>
              </a:rPr>
              <a:t>re</a:t>
            </a:r>
            <a:r>
              <a:rPr lang="fr-FR" sz="1400" dirty="0">
                <a:latin typeface="Avenir Roman" panose="02000503020000020003" pitchFamily="2" charset="0"/>
              </a:rPr>
              <a:t>)trouver un sens, une utilité certaine et un sentiment d’épanouissement au quotidien grâce à des outils et à des services utiles et efficaces.</a:t>
            </a:r>
          </a:p>
        </p:txBody>
      </p:sp>
      <p:sp>
        <p:nvSpPr>
          <p:cNvPr id="13" name="ZoneTexte 12">
            <a:extLst>
              <a:ext uri="{FF2B5EF4-FFF2-40B4-BE49-F238E27FC236}">
                <a16:creationId xmlns:a16="http://schemas.microsoft.com/office/drawing/2014/main" id="{53B6A91A-A738-624F-8686-BD343EDD9B72}"/>
              </a:ext>
            </a:extLst>
          </p:cNvPr>
          <p:cNvSpPr txBox="1"/>
          <p:nvPr/>
        </p:nvSpPr>
        <p:spPr>
          <a:xfrm>
            <a:off x="492369" y="325289"/>
            <a:ext cx="10014918" cy="400110"/>
          </a:xfrm>
          <a:prstGeom prst="rect">
            <a:avLst/>
          </a:prstGeom>
          <a:noFill/>
        </p:spPr>
        <p:txBody>
          <a:bodyPr wrap="square" rtlCol="0">
            <a:spAutoFit/>
          </a:bodyPr>
          <a:lstStyle/>
          <a:p>
            <a:r>
              <a:rPr lang="fr-FR" sz="2000" dirty="0">
                <a:latin typeface="Avenir Roman" panose="02000503020000020003" pitchFamily="2" charset="0"/>
              </a:rPr>
              <a:t>VIEILLIR EST UNE CHANCE</a:t>
            </a:r>
            <a:endParaRPr lang="fr-FR" sz="2000" i="1" dirty="0">
              <a:latin typeface="Avenir Roman" panose="02000503020000020003" pitchFamily="2" charset="0"/>
            </a:endParaRPr>
          </a:p>
        </p:txBody>
      </p:sp>
    </p:spTree>
    <p:extLst>
      <p:ext uri="{BB962C8B-B14F-4D97-AF65-F5344CB8AC3E}">
        <p14:creationId xmlns:p14="http://schemas.microsoft.com/office/powerpoint/2010/main" val="2343462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7D0A584-4FF4-B942-A359-F3A5571FA3A7}"/>
              </a:ext>
            </a:extLst>
          </p:cNvPr>
          <p:cNvSpPr/>
          <p:nvPr/>
        </p:nvSpPr>
        <p:spPr>
          <a:xfrm>
            <a:off x="492369" y="806756"/>
            <a:ext cx="11254154" cy="5506101"/>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641A8756-3C83-A74A-AAA2-3D04E778E7B6}"/>
              </a:ext>
            </a:extLst>
          </p:cNvPr>
          <p:cNvSpPr txBox="1"/>
          <p:nvPr/>
        </p:nvSpPr>
        <p:spPr>
          <a:xfrm>
            <a:off x="711537" y="3144307"/>
            <a:ext cx="10815818" cy="830997"/>
          </a:xfrm>
          <a:prstGeom prst="rect">
            <a:avLst/>
          </a:prstGeom>
          <a:noFill/>
        </p:spPr>
        <p:txBody>
          <a:bodyPr wrap="square" rtlCol="0">
            <a:spAutoFit/>
          </a:bodyPr>
          <a:lstStyle/>
          <a:p>
            <a:pPr algn="ctr"/>
            <a:r>
              <a:rPr lang="fr-FR" sz="4800" dirty="0">
                <a:solidFill>
                  <a:schemeClr val="bg1"/>
                </a:solidFill>
                <a:latin typeface="Avenir Roman" panose="02000503020000020003" pitchFamily="2" charset="0"/>
              </a:rPr>
              <a:t>Quelle est l’innovation ?</a:t>
            </a:r>
            <a:endParaRPr lang="fr-FR" sz="3200" dirty="0">
              <a:solidFill>
                <a:schemeClr val="bg1"/>
              </a:solidFill>
              <a:latin typeface="Avenir Roman" panose="02000503020000020003" pitchFamily="2" charset="0"/>
            </a:endParaRPr>
          </a:p>
        </p:txBody>
      </p:sp>
      <p:sp>
        <p:nvSpPr>
          <p:cNvPr id="10" name="ZoneTexte 9">
            <a:extLst>
              <a:ext uri="{FF2B5EF4-FFF2-40B4-BE49-F238E27FC236}">
                <a16:creationId xmlns:a16="http://schemas.microsoft.com/office/drawing/2014/main" id="{9E186FBD-3ABB-0E4E-9832-4FE1D47C6739}"/>
              </a:ext>
            </a:extLst>
          </p:cNvPr>
          <p:cNvSpPr txBox="1"/>
          <p:nvPr/>
        </p:nvSpPr>
        <p:spPr>
          <a:xfrm>
            <a:off x="492369" y="325289"/>
            <a:ext cx="10014918" cy="400110"/>
          </a:xfrm>
          <a:prstGeom prst="rect">
            <a:avLst/>
          </a:prstGeom>
          <a:noFill/>
        </p:spPr>
        <p:txBody>
          <a:bodyPr wrap="square" rtlCol="0">
            <a:spAutoFit/>
          </a:bodyPr>
          <a:lstStyle/>
          <a:p>
            <a:r>
              <a:rPr lang="fr-FR" sz="2000" dirty="0">
                <a:latin typeface="Avenir Roman" panose="02000503020000020003" pitchFamily="2" charset="0"/>
              </a:rPr>
              <a:t>VIEILLIR EST UNE CHANCE</a:t>
            </a:r>
            <a:endParaRPr lang="fr-FR" sz="2000" i="1" dirty="0">
              <a:latin typeface="Avenir Roman" panose="02000503020000020003" pitchFamily="2" charset="0"/>
            </a:endParaRPr>
          </a:p>
        </p:txBody>
      </p:sp>
    </p:spTree>
    <p:extLst>
      <p:ext uri="{BB962C8B-B14F-4D97-AF65-F5344CB8AC3E}">
        <p14:creationId xmlns:p14="http://schemas.microsoft.com/office/powerpoint/2010/main" val="3196412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7D0A584-4FF4-B942-A359-F3A5571FA3A7}"/>
              </a:ext>
            </a:extLst>
          </p:cNvPr>
          <p:cNvSpPr/>
          <p:nvPr/>
        </p:nvSpPr>
        <p:spPr>
          <a:xfrm>
            <a:off x="492369" y="806757"/>
            <a:ext cx="11254154" cy="1037492"/>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id="{53181B9F-0D30-1E4D-BF51-059D5C6C7A43}"/>
              </a:ext>
            </a:extLst>
          </p:cNvPr>
          <p:cNvSpPr txBox="1"/>
          <p:nvPr/>
        </p:nvSpPr>
        <p:spPr>
          <a:xfrm>
            <a:off x="791307" y="979225"/>
            <a:ext cx="10656278" cy="707886"/>
          </a:xfrm>
          <a:prstGeom prst="rect">
            <a:avLst/>
          </a:prstGeom>
          <a:noFill/>
        </p:spPr>
        <p:txBody>
          <a:bodyPr wrap="square" rtlCol="0">
            <a:spAutoFit/>
          </a:bodyPr>
          <a:lstStyle/>
          <a:p>
            <a:r>
              <a:rPr lang="fr-FR" sz="4000" dirty="0">
                <a:solidFill>
                  <a:schemeClr val="bg1"/>
                </a:solidFill>
                <a:latin typeface="Avenir Roman" panose="02000503020000020003" pitchFamily="2" charset="0"/>
              </a:rPr>
              <a:t>Faciliter l’accès à l’accompagnement</a:t>
            </a:r>
            <a:endParaRPr lang="fr-FR" sz="2400" dirty="0">
              <a:solidFill>
                <a:schemeClr val="bg1"/>
              </a:solidFill>
              <a:latin typeface="Avenir Roman" panose="02000503020000020003" pitchFamily="2" charset="0"/>
            </a:endParaRPr>
          </a:p>
        </p:txBody>
      </p:sp>
      <p:sp>
        <p:nvSpPr>
          <p:cNvPr id="10" name="ZoneTexte 9">
            <a:extLst>
              <a:ext uri="{FF2B5EF4-FFF2-40B4-BE49-F238E27FC236}">
                <a16:creationId xmlns:a16="http://schemas.microsoft.com/office/drawing/2014/main" id="{FD00D13B-BA44-9F43-B5BE-F0AF779065F4}"/>
              </a:ext>
            </a:extLst>
          </p:cNvPr>
          <p:cNvSpPr txBox="1"/>
          <p:nvPr/>
        </p:nvSpPr>
        <p:spPr>
          <a:xfrm>
            <a:off x="492369" y="2413693"/>
            <a:ext cx="11254154" cy="3108543"/>
          </a:xfrm>
          <a:prstGeom prst="rect">
            <a:avLst/>
          </a:prstGeom>
          <a:noFill/>
        </p:spPr>
        <p:txBody>
          <a:bodyPr wrap="square" rtlCol="0">
            <a:spAutoFit/>
          </a:bodyPr>
          <a:lstStyle/>
          <a:p>
            <a:r>
              <a:rPr lang="fr-FR" sz="1400" dirty="0">
                <a:latin typeface="Avenir Roman" panose="02000503020000020003" pitchFamily="2" charset="0"/>
              </a:rPr>
              <a:t>L’innovation est au cœur du projet pour 2 raisons. </a:t>
            </a:r>
          </a:p>
          <a:p>
            <a:endParaRPr lang="fr-FR" sz="1400" dirty="0">
              <a:latin typeface="Avenir Roman" panose="02000503020000020003" pitchFamily="2" charset="0"/>
            </a:endParaRPr>
          </a:p>
          <a:p>
            <a:r>
              <a:rPr lang="fr-FR" sz="1400" dirty="0">
                <a:latin typeface="Avenir Roman" panose="02000503020000020003" pitchFamily="2" charset="0"/>
              </a:rPr>
              <a:t>1</a:t>
            </a:r>
            <a:r>
              <a:rPr lang="fr-FR" sz="1400" baseline="30000" dirty="0">
                <a:latin typeface="Avenir Roman" panose="02000503020000020003" pitchFamily="2" charset="0"/>
              </a:rPr>
              <a:t>ère</a:t>
            </a:r>
            <a:r>
              <a:rPr lang="fr-FR" sz="1400" dirty="0">
                <a:latin typeface="Avenir Roman" panose="02000503020000020003" pitchFamily="2" charset="0"/>
              </a:rPr>
              <a:t> raison (sur le fond) : </a:t>
            </a:r>
          </a:p>
          <a:p>
            <a:r>
              <a:rPr lang="fr-FR" sz="1400" dirty="0">
                <a:latin typeface="Avenir Roman" panose="02000503020000020003" pitchFamily="2" charset="0"/>
              </a:rPr>
              <a:t>L’accompagnement moral, psychique ou émotionnel des personnes qui vieillissent est inédit. Après 60 ans, La séniorité est trop souvent traitée d’un point de vue pratique/administratif ou médical/physique. Le bien-être psychique est très peu abordé alors même que la connaissance de soi est essentielle pour y répondre. Mieux se </a:t>
            </a:r>
            <a:r>
              <a:rPr lang="fr-FR" sz="1400" dirty="0" err="1">
                <a:latin typeface="Avenir Roman" panose="02000503020000020003" pitchFamily="2" charset="0"/>
              </a:rPr>
              <a:t>connaître</a:t>
            </a:r>
            <a:r>
              <a:rPr lang="fr-FR" sz="1400" dirty="0">
                <a:latin typeface="Avenir Roman" panose="02000503020000020003" pitchFamily="2" charset="0"/>
              </a:rPr>
              <a:t> pour mieux vieillir est donc tout l’intérêt : vivre les 10 ans, 15 ans ou 20 ans qui arrivent de la </a:t>
            </a:r>
            <a:r>
              <a:rPr lang="fr-FR" sz="1400" dirty="0" err="1">
                <a:latin typeface="Avenir Roman" panose="02000503020000020003" pitchFamily="2" charset="0"/>
              </a:rPr>
              <a:t>manière</a:t>
            </a:r>
            <a:r>
              <a:rPr lang="fr-FR" sz="1400" dirty="0">
                <a:latin typeface="Avenir Roman" panose="02000503020000020003" pitchFamily="2" charset="0"/>
              </a:rPr>
              <a:t> la plus </a:t>
            </a:r>
            <a:r>
              <a:rPr lang="fr-FR" sz="1400" dirty="0" err="1">
                <a:latin typeface="Avenir Roman" panose="02000503020000020003" pitchFamily="2" charset="0"/>
              </a:rPr>
              <a:t>apaisée</a:t>
            </a:r>
            <a:r>
              <a:rPr lang="fr-FR" sz="1400" dirty="0">
                <a:latin typeface="Avenir Roman" panose="02000503020000020003" pitchFamily="2" charset="0"/>
              </a:rPr>
              <a:t> ou </a:t>
            </a:r>
            <a:r>
              <a:rPr lang="fr-FR" sz="1400" dirty="0" err="1">
                <a:latin typeface="Avenir Roman" panose="02000503020000020003" pitchFamily="2" charset="0"/>
              </a:rPr>
              <a:t>alignée</a:t>
            </a:r>
            <a:r>
              <a:rPr lang="fr-FR" sz="1400" dirty="0">
                <a:latin typeface="Avenir Roman" panose="02000503020000020003" pitchFamily="2" charset="0"/>
              </a:rPr>
              <a:t> qui soit. Or il est bien plus difficile de bien vieillir (même physiquement) si un accompagnement psychique ou émotionnel est absent du processus de vieillissement.</a:t>
            </a:r>
          </a:p>
          <a:p>
            <a:endParaRPr lang="fr-FR" sz="1400" dirty="0">
              <a:latin typeface="Avenir Roman" panose="02000503020000020003" pitchFamily="2" charset="0"/>
            </a:endParaRPr>
          </a:p>
          <a:p>
            <a:r>
              <a:rPr lang="fr-FR" sz="1400" dirty="0">
                <a:latin typeface="Avenir Roman" panose="02000503020000020003" pitchFamily="2" charset="0"/>
              </a:rPr>
              <a:t>2</a:t>
            </a:r>
            <a:r>
              <a:rPr lang="fr-FR" sz="1400" baseline="30000" dirty="0">
                <a:latin typeface="Avenir Roman" panose="02000503020000020003" pitchFamily="2" charset="0"/>
              </a:rPr>
              <a:t>ème</a:t>
            </a:r>
            <a:r>
              <a:rPr lang="fr-FR" sz="1400" dirty="0">
                <a:latin typeface="Avenir Roman" panose="02000503020000020003" pitchFamily="2" charset="0"/>
              </a:rPr>
              <a:t> raison (sur la forme) :</a:t>
            </a:r>
          </a:p>
          <a:p>
            <a:r>
              <a:rPr lang="fr-FR" sz="1400" dirty="0">
                <a:latin typeface="Avenir Roman" panose="02000503020000020003" pitchFamily="2" charset="0"/>
              </a:rPr>
              <a:t>L’utilisation de la Visio pour être accompagné(e) en séance auprès d’un tel public, à distance, est inédit sur ce sujet. Les personnes de plus de 60 ans sont maintenant habituées aux technologies et à la Visio, notamment de par la période </a:t>
            </a:r>
            <a:r>
              <a:rPr lang="fr-FR" sz="1400" dirty="0" err="1">
                <a:latin typeface="Avenir Roman" panose="02000503020000020003" pitchFamily="2" charset="0"/>
              </a:rPr>
              <a:t>Covid</a:t>
            </a:r>
            <a:r>
              <a:rPr lang="fr-FR" sz="1400" dirty="0">
                <a:latin typeface="Avenir Roman" panose="02000503020000020003" pitchFamily="2" charset="0"/>
              </a:rPr>
              <a:t> ou la téléassistance médicale. Lutter contre l’isolement social, entretenir les liens, et combattre la morosité sont les objectifs d’une pratique exponentielle des sessions vidéos.</a:t>
            </a:r>
          </a:p>
        </p:txBody>
      </p:sp>
      <p:sp>
        <p:nvSpPr>
          <p:cNvPr id="13" name="ZoneTexte 12">
            <a:extLst>
              <a:ext uri="{FF2B5EF4-FFF2-40B4-BE49-F238E27FC236}">
                <a16:creationId xmlns:a16="http://schemas.microsoft.com/office/drawing/2014/main" id="{53B6A91A-A738-624F-8686-BD343EDD9B72}"/>
              </a:ext>
            </a:extLst>
          </p:cNvPr>
          <p:cNvSpPr txBox="1"/>
          <p:nvPr/>
        </p:nvSpPr>
        <p:spPr>
          <a:xfrm>
            <a:off x="492369" y="325289"/>
            <a:ext cx="10014918" cy="400110"/>
          </a:xfrm>
          <a:prstGeom prst="rect">
            <a:avLst/>
          </a:prstGeom>
          <a:noFill/>
        </p:spPr>
        <p:txBody>
          <a:bodyPr wrap="square" rtlCol="0">
            <a:spAutoFit/>
          </a:bodyPr>
          <a:lstStyle/>
          <a:p>
            <a:r>
              <a:rPr lang="fr-FR" sz="2000" dirty="0">
                <a:latin typeface="Avenir Roman" panose="02000503020000020003" pitchFamily="2" charset="0"/>
              </a:rPr>
              <a:t>VIEILLIR EST UNE CHANCE</a:t>
            </a:r>
            <a:endParaRPr lang="fr-FR" sz="2000" i="1" dirty="0">
              <a:latin typeface="Avenir Roman" panose="02000503020000020003" pitchFamily="2" charset="0"/>
            </a:endParaRPr>
          </a:p>
        </p:txBody>
      </p:sp>
    </p:spTree>
    <p:extLst>
      <p:ext uri="{BB962C8B-B14F-4D97-AF65-F5344CB8AC3E}">
        <p14:creationId xmlns:p14="http://schemas.microsoft.com/office/powerpoint/2010/main" val="24131745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7D0A584-4FF4-B942-A359-F3A5571FA3A7}"/>
              </a:ext>
            </a:extLst>
          </p:cNvPr>
          <p:cNvSpPr/>
          <p:nvPr/>
        </p:nvSpPr>
        <p:spPr>
          <a:xfrm>
            <a:off x="492369" y="806756"/>
            <a:ext cx="11254154" cy="5506101"/>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641A8756-3C83-A74A-AAA2-3D04E778E7B6}"/>
              </a:ext>
            </a:extLst>
          </p:cNvPr>
          <p:cNvSpPr txBox="1"/>
          <p:nvPr/>
        </p:nvSpPr>
        <p:spPr>
          <a:xfrm>
            <a:off x="711537" y="3144307"/>
            <a:ext cx="10815818" cy="830997"/>
          </a:xfrm>
          <a:prstGeom prst="rect">
            <a:avLst/>
          </a:prstGeom>
          <a:noFill/>
        </p:spPr>
        <p:txBody>
          <a:bodyPr wrap="square" rtlCol="0">
            <a:spAutoFit/>
          </a:bodyPr>
          <a:lstStyle/>
          <a:p>
            <a:pPr algn="ctr"/>
            <a:r>
              <a:rPr lang="fr-FR" sz="4800" dirty="0">
                <a:solidFill>
                  <a:schemeClr val="bg1"/>
                </a:solidFill>
                <a:latin typeface="Avenir Roman" panose="02000503020000020003" pitchFamily="2" charset="0"/>
              </a:rPr>
              <a:t>Quelle est la gouvernance ?</a:t>
            </a:r>
            <a:endParaRPr lang="fr-FR" sz="3200" dirty="0">
              <a:solidFill>
                <a:schemeClr val="bg1"/>
              </a:solidFill>
              <a:latin typeface="Avenir Roman" panose="02000503020000020003" pitchFamily="2" charset="0"/>
            </a:endParaRPr>
          </a:p>
        </p:txBody>
      </p:sp>
      <p:sp>
        <p:nvSpPr>
          <p:cNvPr id="10" name="ZoneTexte 9">
            <a:extLst>
              <a:ext uri="{FF2B5EF4-FFF2-40B4-BE49-F238E27FC236}">
                <a16:creationId xmlns:a16="http://schemas.microsoft.com/office/drawing/2014/main" id="{9E186FBD-3ABB-0E4E-9832-4FE1D47C6739}"/>
              </a:ext>
            </a:extLst>
          </p:cNvPr>
          <p:cNvSpPr txBox="1"/>
          <p:nvPr/>
        </p:nvSpPr>
        <p:spPr>
          <a:xfrm>
            <a:off x="492369" y="325289"/>
            <a:ext cx="10014918" cy="400110"/>
          </a:xfrm>
          <a:prstGeom prst="rect">
            <a:avLst/>
          </a:prstGeom>
          <a:noFill/>
        </p:spPr>
        <p:txBody>
          <a:bodyPr wrap="square" rtlCol="0">
            <a:spAutoFit/>
          </a:bodyPr>
          <a:lstStyle/>
          <a:p>
            <a:r>
              <a:rPr lang="fr-FR" sz="2000" dirty="0">
                <a:latin typeface="Avenir Roman" panose="02000503020000020003" pitchFamily="2" charset="0"/>
              </a:rPr>
              <a:t>VIEILLIR EST UNE CHANCE</a:t>
            </a:r>
            <a:endParaRPr lang="fr-FR" sz="2000" i="1" dirty="0">
              <a:latin typeface="Avenir Roman" panose="02000503020000020003" pitchFamily="2" charset="0"/>
            </a:endParaRPr>
          </a:p>
        </p:txBody>
      </p:sp>
    </p:spTree>
    <p:extLst>
      <p:ext uri="{BB962C8B-B14F-4D97-AF65-F5344CB8AC3E}">
        <p14:creationId xmlns:p14="http://schemas.microsoft.com/office/powerpoint/2010/main" val="15121463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7D0A584-4FF4-B942-A359-F3A5571FA3A7}"/>
              </a:ext>
            </a:extLst>
          </p:cNvPr>
          <p:cNvSpPr/>
          <p:nvPr/>
        </p:nvSpPr>
        <p:spPr>
          <a:xfrm>
            <a:off x="492369" y="806757"/>
            <a:ext cx="11254154" cy="1037492"/>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id="{53181B9F-0D30-1E4D-BF51-059D5C6C7A43}"/>
              </a:ext>
            </a:extLst>
          </p:cNvPr>
          <p:cNvSpPr txBox="1"/>
          <p:nvPr/>
        </p:nvSpPr>
        <p:spPr>
          <a:xfrm>
            <a:off x="791307" y="979225"/>
            <a:ext cx="10656278" cy="707886"/>
          </a:xfrm>
          <a:prstGeom prst="rect">
            <a:avLst/>
          </a:prstGeom>
          <a:noFill/>
        </p:spPr>
        <p:txBody>
          <a:bodyPr wrap="square" rtlCol="0">
            <a:spAutoFit/>
          </a:bodyPr>
          <a:lstStyle/>
          <a:p>
            <a:r>
              <a:rPr lang="fr-FR" sz="4000" dirty="0">
                <a:solidFill>
                  <a:schemeClr val="bg1"/>
                </a:solidFill>
                <a:latin typeface="Avenir Roman" panose="02000503020000020003" pitchFamily="2" charset="0"/>
              </a:rPr>
              <a:t>Une gouvernance horizontale</a:t>
            </a:r>
            <a:endParaRPr lang="fr-FR" sz="2400" dirty="0">
              <a:solidFill>
                <a:schemeClr val="bg1"/>
              </a:solidFill>
              <a:latin typeface="Avenir Roman" panose="02000503020000020003" pitchFamily="2" charset="0"/>
            </a:endParaRPr>
          </a:p>
        </p:txBody>
      </p:sp>
      <p:sp>
        <p:nvSpPr>
          <p:cNvPr id="10" name="ZoneTexte 9">
            <a:extLst>
              <a:ext uri="{FF2B5EF4-FFF2-40B4-BE49-F238E27FC236}">
                <a16:creationId xmlns:a16="http://schemas.microsoft.com/office/drawing/2014/main" id="{FD00D13B-BA44-9F43-B5BE-F0AF779065F4}"/>
              </a:ext>
            </a:extLst>
          </p:cNvPr>
          <p:cNvSpPr txBox="1"/>
          <p:nvPr/>
        </p:nvSpPr>
        <p:spPr>
          <a:xfrm>
            <a:off x="492369" y="2413693"/>
            <a:ext cx="11254154" cy="2031325"/>
          </a:xfrm>
          <a:prstGeom prst="rect">
            <a:avLst/>
          </a:prstGeom>
          <a:noFill/>
        </p:spPr>
        <p:txBody>
          <a:bodyPr wrap="square" rtlCol="0">
            <a:spAutoFit/>
          </a:bodyPr>
          <a:lstStyle/>
          <a:p>
            <a:r>
              <a:rPr lang="fr-FR" sz="1400" dirty="0">
                <a:latin typeface="Avenir Roman" panose="02000503020000020003" pitchFamily="2" charset="0"/>
              </a:rPr>
              <a:t>Le projet est </a:t>
            </a:r>
            <a:r>
              <a:rPr lang="fr-FR" sz="1400" dirty="0" err="1">
                <a:latin typeface="Avenir Roman" panose="02000503020000020003" pitchFamily="2" charset="0"/>
              </a:rPr>
              <a:t>co</a:t>
            </a:r>
            <a:r>
              <a:rPr lang="fr-FR" sz="1400" dirty="0">
                <a:latin typeface="Avenir Roman" panose="02000503020000020003" pitchFamily="2" charset="0"/>
              </a:rPr>
              <a:t>-développé avec des seniors à compétences différentes et complémentaires : </a:t>
            </a:r>
          </a:p>
          <a:p>
            <a:r>
              <a:rPr lang="fr-FR" sz="1400" dirty="0">
                <a:latin typeface="Avenir Roman" panose="02000503020000020003" pitchFamily="2" charset="0"/>
              </a:rPr>
              <a:t>Bernard G. (74 ans – ancien membre de la Fondation de France et membre actif d’associations seniors)</a:t>
            </a:r>
          </a:p>
          <a:p>
            <a:r>
              <a:rPr lang="fr-FR" sz="1400" dirty="0" err="1">
                <a:latin typeface="Avenir Roman" panose="02000503020000020003" pitchFamily="2" charset="0"/>
              </a:rPr>
              <a:t>Lyonnelle</a:t>
            </a:r>
            <a:r>
              <a:rPr lang="fr-FR" sz="1400" dirty="0">
                <a:latin typeface="Avenir Roman" panose="02000503020000020003" pitchFamily="2" charset="0"/>
              </a:rPr>
              <a:t> L. (65 ans – ancienne psychologue et entrepreneuse)</a:t>
            </a:r>
          </a:p>
          <a:p>
            <a:r>
              <a:rPr lang="fr-FR" sz="1400" dirty="0">
                <a:latin typeface="Avenir Roman" panose="02000503020000020003" pitchFamily="2" charset="0"/>
              </a:rPr>
              <a:t>Martine E. (67 ans – ancienne RH et membre active d’associations seniors)</a:t>
            </a:r>
          </a:p>
          <a:p>
            <a:r>
              <a:rPr lang="fr-FR" sz="1400" dirty="0">
                <a:latin typeface="Avenir Roman" panose="02000503020000020003" pitchFamily="2" charset="0"/>
              </a:rPr>
              <a:t>William F. (61 ans – responsable d’unité sociale publique et futur retraité)</a:t>
            </a:r>
          </a:p>
          <a:p>
            <a:endParaRPr lang="fr-FR" sz="1400" dirty="0">
              <a:latin typeface="Avenir Roman" panose="02000503020000020003" pitchFamily="2" charset="0"/>
            </a:endParaRPr>
          </a:p>
          <a:p>
            <a:r>
              <a:rPr lang="fr-FR" sz="1400" dirty="0">
                <a:latin typeface="Avenir Roman" panose="02000503020000020003" pitchFamily="2" charset="0"/>
              </a:rPr>
              <a:t>Le but est, dans un premier temps, de lancer la plateforme avec l’apport de « bénévoles » seniors passionnés par le projet et, dans un deuxième temps, de recueillir le retour d’expériences des membres actifs de la plateforme pour apporter améliorations et suggestions de développement. L’intérêt est de conserver l’utilité du projet dans son évolution.</a:t>
            </a:r>
          </a:p>
        </p:txBody>
      </p:sp>
      <p:sp>
        <p:nvSpPr>
          <p:cNvPr id="13" name="ZoneTexte 12">
            <a:extLst>
              <a:ext uri="{FF2B5EF4-FFF2-40B4-BE49-F238E27FC236}">
                <a16:creationId xmlns:a16="http://schemas.microsoft.com/office/drawing/2014/main" id="{53B6A91A-A738-624F-8686-BD343EDD9B72}"/>
              </a:ext>
            </a:extLst>
          </p:cNvPr>
          <p:cNvSpPr txBox="1"/>
          <p:nvPr/>
        </p:nvSpPr>
        <p:spPr>
          <a:xfrm>
            <a:off x="492369" y="325289"/>
            <a:ext cx="10014918" cy="400110"/>
          </a:xfrm>
          <a:prstGeom prst="rect">
            <a:avLst/>
          </a:prstGeom>
          <a:noFill/>
        </p:spPr>
        <p:txBody>
          <a:bodyPr wrap="square" rtlCol="0">
            <a:spAutoFit/>
          </a:bodyPr>
          <a:lstStyle/>
          <a:p>
            <a:r>
              <a:rPr lang="fr-FR" sz="2000" dirty="0">
                <a:latin typeface="Avenir Roman" panose="02000503020000020003" pitchFamily="2" charset="0"/>
              </a:rPr>
              <a:t>VIEILLIR EST UNE CHANCE</a:t>
            </a:r>
            <a:endParaRPr lang="fr-FR" sz="2000" i="1" dirty="0">
              <a:latin typeface="Avenir Roman" panose="02000503020000020003" pitchFamily="2" charset="0"/>
            </a:endParaRPr>
          </a:p>
        </p:txBody>
      </p:sp>
    </p:spTree>
    <p:extLst>
      <p:ext uri="{BB962C8B-B14F-4D97-AF65-F5344CB8AC3E}">
        <p14:creationId xmlns:p14="http://schemas.microsoft.com/office/powerpoint/2010/main" val="14280036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7D0A584-4FF4-B942-A359-F3A5571FA3A7}"/>
              </a:ext>
            </a:extLst>
          </p:cNvPr>
          <p:cNvSpPr/>
          <p:nvPr/>
        </p:nvSpPr>
        <p:spPr>
          <a:xfrm>
            <a:off x="492369" y="806756"/>
            <a:ext cx="11254154" cy="5506101"/>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641A8756-3C83-A74A-AAA2-3D04E778E7B6}"/>
              </a:ext>
            </a:extLst>
          </p:cNvPr>
          <p:cNvSpPr txBox="1"/>
          <p:nvPr/>
        </p:nvSpPr>
        <p:spPr>
          <a:xfrm>
            <a:off x="711537" y="3144307"/>
            <a:ext cx="10815818" cy="830997"/>
          </a:xfrm>
          <a:prstGeom prst="rect">
            <a:avLst/>
          </a:prstGeom>
          <a:noFill/>
        </p:spPr>
        <p:txBody>
          <a:bodyPr wrap="square" rtlCol="0">
            <a:spAutoFit/>
          </a:bodyPr>
          <a:lstStyle/>
          <a:p>
            <a:pPr algn="ctr"/>
            <a:r>
              <a:rPr lang="fr-FR" sz="4800" dirty="0">
                <a:solidFill>
                  <a:schemeClr val="bg1"/>
                </a:solidFill>
                <a:latin typeface="Avenir Roman" panose="02000503020000020003" pitchFamily="2" charset="0"/>
              </a:rPr>
              <a:t>Des partenaires ancrés</a:t>
            </a:r>
            <a:endParaRPr lang="fr-FR" sz="3200" dirty="0">
              <a:solidFill>
                <a:schemeClr val="bg1"/>
              </a:solidFill>
              <a:latin typeface="Avenir Roman" panose="02000503020000020003" pitchFamily="2" charset="0"/>
            </a:endParaRPr>
          </a:p>
        </p:txBody>
      </p:sp>
      <p:sp>
        <p:nvSpPr>
          <p:cNvPr id="10" name="ZoneTexte 9">
            <a:extLst>
              <a:ext uri="{FF2B5EF4-FFF2-40B4-BE49-F238E27FC236}">
                <a16:creationId xmlns:a16="http://schemas.microsoft.com/office/drawing/2014/main" id="{9E186FBD-3ABB-0E4E-9832-4FE1D47C6739}"/>
              </a:ext>
            </a:extLst>
          </p:cNvPr>
          <p:cNvSpPr txBox="1"/>
          <p:nvPr/>
        </p:nvSpPr>
        <p:spPr>
          <a:xfrm>
            <a:off x="492369" y="325289"/>
            <a:ext cx="10014918" cy="400110"/>
          </a:xfrm>
          <a:prstGeom prst="rect">
            <a:avLst/>
          </a:prstGeom>
          <a:noFill/>
        </p:spPr>
        <p:txBody>
          <a:bodyPr wrap="square" rtlCol="0">
            <a:spAutoFit/>
          </a:bodyPr>
          <a:lstStyle/>
          <a:p>
            <a:r>
              <a:rPr lang="fr-FR" sz="2000" dirty="0">
                <a:latin typeface="Avenir Roman" panose="02000503020000020003" pitchFamily="2" charset="0"/>
              </a:rPr>
              <a:t>VIEILLIR EST UNE CHANCE</a:t>
            </a:r>
            <a:endParaRPr lang="fr-FR" sz="2000" i="1" dirty="0">
              <a:latin typeface="Avenir Roman" panose="02000503020000020003" pitchFamily="2" charset="0"/>
            </a:endParaRPr>
          </a:p>
        </p:txBody>
      </p:sp>
    </p:spTree>
    <p:extLst>
      <p:ext uri="{BB962C8B-B14F-4D97-AF65-F5344CB8AC3E}">
        <p14:creationId xmlns:p14="http://schemas.microsoft.com/office/powerpoint/2010/main" val="36262890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7D0A584-4FF4-B942-A359-F3A5571FA3A7}"/>
              </a:ext>
            </a:extLst>
          </p:cNvPr>
          <p:cNvSpPr/>
          <p:nvPr/>
        </p:nvSpPr>
        <p:spPr>
          <a:xfrm>
            <a:off x="492369" y="806757"/>
            <a:ext cx="11254154" cy="1037492"/>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id="{53181B9F-0D30-1E4D-BF51-059D5C6C7A43}"/>
              </a:ext>
            </a:extLst>
          </p:cNvPr>
          <p:cNvSpPr txBox="1"/>
          <p:nvPr/>
        </p:nvSpPr>
        <p:spPr>
          <a:xfrm>
            <a:off x="791307" y="979225"/>
            <a:ext cx="10656278" cy="707886"/>
          </a:xfrm>
          <a:prstGeom prst="rect">
            <a:avLst/>
          </a:prstGeom>
          <a:noFill/>
        </p:spPr>
        <p:txBody>
          <a:bodyPr wrap="square" rtlCol="0">
            <a:spAutoFit/>
          </a:bodyPr>
          <a:lstStyle/>
          <a:p>
            <a:r>
              <a:rPr lang="fr-FR" sz="4000" dirty="0">
                <a:solidFill>
                  <a:schemeClr val="bg1"/>
                </a:solidFill>
                <a:latin typeface="Avenir Roman" panose="02000503020000020003" pitchFamily="2" charset="0"/>
              </a:rPr>
              <a:t>Un solidarité territoriale et nationale</a:t>
            </a:r>
            <a:endParaRPr lang="fr-FR" sz="2400" dirty="0">
              <a:solidFill>
                <a:schemeClr val="bg1"/>
              </a:solidFill>
              <a:latin typeface="Avenir Roman" panose="02000503020000020003" pitchFamily="2" charset="0"/>
            </a:endParaRPr>
          </a:p>
        </p:txBody>
      </p:sp>
      <p:sp>
        <p:nvSpPr>
          <p:cNvPr id="10" name="ZoneTexte 9">
            <a:extLst>
              <a:ext uri="{FF2B5EF4-FFF2-40B4-BE49-F238E27FC236}">
                <a16:creationId xmlns:a16="http://schemas.microsoft.com/office/drawing/2014/main" id="{FD00D13B-BA44-9F43-B5BE-F0AF779065F4}"/>
              </a:ext>
            </a:extLst>
          </p:cNvPr>
          <p:cNvSpPr txBox="1"/>
          <p:nvPr/>
        </p:nvSpPr>
        <p:spPr>
          <a:xfrm>
            <a:off x="492369" y="2413693"/>
            <a:ext cx="11254154" cy="1169551"/>
          </a:xfrm>
          <a:prstGeom prst="rect">
            <a:avLst/>
          </a:prstGeom>
          <a:noFill/>
        </p:spPr>
        <p:txBody>
          <a:bodyPr wrap="square" rtlCol="0">
            <a:spAutoFit/>
          </a:bodyPr>
          <a:lstStyle/>
          <a:p>
            <a:r>
              <a:rPr lang="fr-FR" sz="1400" dirty="0">
                <a:latin typeface="Avenir Roman" panose="02000503020000020003" pitchFamily="2" charset="0"/>
              </a:rPr>
              <a:t>Je travaille en étroite collaboration avec des acteurs locaux et régionaux tels que END (Emploi Nouvelle Donne), le CIAPA (Comité départemental d’Intervention et d’Animation Pour l’Autonomie), l’association Carences (Services à la personne), le Service Civique Solidarité Senior et des structures seniors telles que l’ADAPA (</a:t>
            </a:r>
            <a:r>
              <a:rPr lang="fr-FR" sz="1400" dirty="0" err="1">
                <a:latin typeface="Avenir Roman" panose="02000503020000020003" pitchFamily="2" charset="0"/>
              </a:rPr>
              <a:t>Ehpad</a:t>
            </a:r>
            <a:r>
              <a:rPr lang="fr-FR" sz="1400" dirty="0">
                <a:latin typeface="Avenir Roman" panose="02000503020000020003" pitchFamily="2" charset="0"/>
              </a:rPr>
              <a:t>).</a:t>
            </a:r>
          </a:p>
          <a:p>
            <a:endParaRPr lang="fr-FR" sz="1400" dirty="0">
              <a:latin typeface="Avenir Roman" panose="02000503020000020003" pitchFamily="2" charset="0"/>
            </a:endParaRPr>
          </a:p>
          <a:p>
            <a:r>
              <a:rPr lang="fr-FR" sz="1400" dirty="0">
                <a:latin typeface="Avenir Roman" panose="02000503020000020003" pitchFamily="2" charset="0"/>
              </a:rPr>
              <a:t>Un partenariat est déjà réalisé avec le groupe  ETCHARRY, acteur majeur pour la formation des professionnels du secteur social et inclusif. </a:t>
            </a:r>
          </a:p>
        </p:txBody>
      </p:sp>
      <p:sp>
        <p:nvSpPr>
          <p:cNvPr id="13" name="ZoneTexte 12">
            <a:extLst>
              <a:ext uri="{FF2B5EF4-FFF2-40B4-BE49-F238E27FC236}">
                <a16:creationId xmlns:a16="http://schemas.microsoft.com/office/drawing/2014/main" id="{53B6A91A-A738-624F-8686-BD343EDD9B72}"/>
              </a:ext>
            </a:extLst>
          </p:cNvPr>
          <p:cNvSpPr txBox="1"/>
          <p:nvPr/>
        </p:nvSpPr>
        <p:spPr>
          <a:xfrm>
            <a:off x="492369" y="325289"/>
            <a:ext cx="10014918" cy="400110"/>
          </a:xfrm>
          <a:prstGeom prst="rect">
            <a:avLst/>
          </a:prstGeom>
          <a:noFill/>
        </p:spPr>
        <p:txBody>
          <a:bodyPr wrap="square" rtlCol="0">
            <a:spAutoFit/>
          </a:bodyPr>
          <a:lstStyle/>
          <a:p>
            <a:r>
              <a:rPr lang="fr-FR" sz="2000" dirty="0">
                <a:latin typeface="Avenir Roman" panose="02000503020000020003" pitchFamily="2" charset="0"/>
              </a:rPr>
              <a:t>VIEILLIR EST UNE CHANCE</a:t>
            </a:r>
            <a:endParaRPr lang="fr-FR" sz="2000" i="1" dirty="0">
              <a:latin typeface="Avenir Roman" panose="02000503020000020003" pitchFamily="2" charset="0"/>
            </a:endParaRPr>
          </a:p>
        </p:txBody>
      </p:sp>
    </p:spTree>
    <p:extLst>
      <p:ext uri="{BB962C8B-B14F-4D97-AF65-F5344CB8AC3E}">
        <p14:creationId xmlns:p14="http://schemas.microsoft.com/office/powerpoint/2010/main" val="311058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7D0A584-4FF4-B942-A359-F3A5571FA3A7}"/>
              </a:ext>
            </a:extLst>
          </p:cNvPr>
          <p:cNvSpPr/>
          <p:nvPr/>
        </p:nvSpPr>
        <p:spPr>
          <a:xfrm>
            <a:off x="492369" y="806756"/>
            <a:ext cx="11254154" cy="5506101"/>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641A8756-3C83-A74A-AAA2-3D04E778E7B6}"/>
              </a:ext>
            </a:extLst>
          </p:cNvPr>
          <p:cNvSpPr txBox="1"/>
          <p:nvPr/>
        </p:nvSpPr>
        <p:spPr>
          <a:xfrm>
            <a:off x="711537" y="3144307"/>
            <a:ext cx="10815818" cy="830997"/>
          </a:xfrm>
          <a:prstGeom prst="rect">
            <a:avLst/>
          </a:prstGeom>
          <a:noFill/>
        </p:spPr>
        <p:txBody>
          <a:bodyPr wrap="square" rtlCol="0">
            <a:spAutoFit/>
          </a:bodyPr>
          <a:lstStyle/>
          <a:p>
            <a:pPr algn="ctr"/>
            <a:r>
              <a:rPr lang="fr-FR" sz="4800" dirty="0">
                <a:solidFill>
                  <a:schemeClr val="bg1"/>
                </a:solidFill>
                <a:latin typeface="Avenir Roman" panose="02000503020000020003" pitchFamily="2" charset="0"/>
              </a:rPr>
              <a:t>Parcours du fondateur</a:t>
            </a:r>
            <a:endParaRPr lang="fr-FR" sz="3200" dirty="0">
              <a:solidFill>
                <a:schemeClr val="bg1"/>
              </a:solidFill>
              <a:latin typeface="Avenir Roman" panose="02000503020000020003" pitchFamily="2" charset="0"/>
            </a:endParaRPr>
          </a:p>
        </p:txBody>
      </p:sp>
      <p:sp>
        <p:nvSpPr>
          <p:cNvPr id="10" name="ZoneTexte 9">
            <a:extLst>
              <a:ext uri="{FF2B5EF4-FFF2-40B4-BE49-F238E27FC236}">
                <a16:creationId xmlns:a16="http://schemas.microsoft.com/office/drawing/2014/main" id="{9E186FBD-3ABB-0E4E-9832-4FE1D47C6739}"/>
              </a:ext>
            </a:extLst>
          </p:cNvPr>
          <p:cNvSpPr txBox="1"/>
          <p:nvPr/>
        </p:nvSpPr>
        <p:spPr>
          <a:xfrm>
            <a:off x="492369" y="325289"/>
            <a:ext cx="10014918" cy="400110"/>
          </a:xfrm>
          <a:prstGeom prst="rect">
            <a:avLst/>
          </a:prstGeom>
          <a:noFill/>
        </p:spPr>
        <p:txBody>
          <a:bodyPr wrap="square" rtlCol="0">
            <a:spAutoFit/>
          </a:bodyPr>
          <a:lstStyle/>
          <a:p>
            <a:r>
              <a:rPr lang="fr-FR" sz="2000" dirty="0">
                <a:latin typeface="Avenir Roman" panose="02000503020000020003" pitchFamily="2" charset="0"/>
              </a:rPr>
              <a:t>VIEILLIR EST UNE CHANCE</a:t>
            </a:r>
            <a:endParaRPr lang="fr-FR" sz="2000" i="1" dirty="0">
              <a:latin typeface="Avenir Roman" panose="02000503020000020003" pitchFamily="2" charset="0"/>
            </a:endParaRPr>
          </a:p>
        </p:txBody>
      </p:sp>
    </p:spTree>
    <p:extLst>
      <p:ext uri="{BB962C8B-B14F-4D97-AF65-F5344CB8AC3E}">
        <p14:creationId xmlns:p14="http://schemas.microsoft.com/office/powerpoint/2010/main" val="34452005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7D0A584-4FF4-B942-A359-F3A5571FA3A7}"/>
              </a:ext>
            </a:extLst>
          </p:cNvPr>
          <p:cNvSpPr/>
          <p:nvPr/>
        </p:nvSpPr>
        <p:spPr>
          <a:xfrm>
            <a:off x="492369" y="806756"/>
            <a:ext cx="11254154" cy="5506101"/>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641A8756-3C83-A74A-AAA2-3D04E778E7B6}"/>
              </a:ext>
            </a:extLst>
          </p:cNvPr>
          <p:cNvSpPr txBox="1"/>
          <p:nvPr/>
        </p:nvSpPr>
        <p:spPr>
          <a:xfrm>
            <a:off x="711537" y="3144307"/>
            <a:ext cx="10815818" cy="830997"/>
          </a:xfrm>
          <a:prstGeom prst="rect">
            <a:avLst/>
          </a:prstGeom>
          <a:noFill/>
        </p:spPr>
        <p:txBody>
          <a:bodyPr wrap="square" rtlCol="0">
            <a:spAutoFit/>
          </a:bodyPr>
          <a:lstStyle/>
          <a:p>
            <a:pPr algn="ctr"/>
            <a:r>
              <a:rPr lang="fr-FR" sz="4800" dirty="0">
                <a:solidFill>
                  <a:schemeClr val="bg1"/>
                </a:solidFill>
                <a:latin typeface="Avenir Roman" panose="02000503020000020003" pitchFamily="2" charset="0"/>
              </a:rPr>
              <a:t>Des partenaires ancrés</a:t>
            </a:r>
            <a:endParaRPr lang="fr-FR" sz="3200" dirty="0">
              <a:solidFill>
                <a:schemeClr val="bg1"/>
              </a:solidFill>
              <a:latin typeface="Avenir Roman" panose="02000503020000020003" pitchFamily="2" charset="0"/>
            </a:endParaRPr>
          </a:p>
        </p:txBody>
      </p:sp>
      <p:sp>
        <p:nvSpPr>
          <p:cNvPr id="10" name="ZoneTexte 9">
            <a:extLst>
              <a:ext uri="{FF2B5EF4-FFF2-40B4-BE49-F238E27FC236}">
                <a16:creationId xmlns:a16="http://schemas.microsoft.com/office/drawing/2014/main" id="{9E186FBD-3ABB-0E4E-9832-4FE1D47C6739}"/>
              </a:ext>
            </a:extLst>
          </p:cNvPr>
          <p:cNvSpPr txBox="1"/>
          <p:nvPr/>
        </p:nvSpPr>
        <p:spPr>
          <a:xfrm>
            <a:off x="492369" y="325289"/>
            <a:ext cx="10014918" cy="400110"/>
          </a:xfrm>
          <a:prstGeom prst="rect">
            <a:avLst/>
          </a:prstGeom>
          <a:noFill/>
        </p:spPr>
        <p:txBody>
          <a:bodyPr wrap="square" rtlCol="0">
            <a:spAutoFit/>
          </a:bodyPr>
          <a:lstStyle/>
          <a:p>
            <a:r>
              <a:rPr lang="fr-FR" sz="2000" dirty="0">
                <a:latin typeface="Avenir Roman" panose="02000503020000020003" pitchFamily="2" charset="0"/>
              </a:rPr>
              <a:t>VIEILLIR EST UNE CHANCE</a:t>
            </a:r>
            <a:endParaRPr lang="fr-FR" sz="2000" i="1" dirty="0">
              <a:latin typeface="Avenir Roman" panose="02000503020000020003" pitchFamily="2" charset="0"/>
            </a:endParaRPr>
          </a:p>
        </p:txBody>
      </p:sp>
    </p:spTree>
    <p:extLst>
      <p:ext uri="{BB962C8B-B14F-4D97-AF65-F5344CB8AC3E}">
        <p14:creationId xmlns:p14="http://schemas.microsoft.com/office/powerpoint/2010/main" val="21804261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7D0A584-4FF4-B942-A359-F3A5571FA3A7}"/>
              </a:ext>
            </a:extLst>
          </p:cNvPr>
          <p:cNvSpPr/>
          <p:nvPr/>
        </p:nvSpPr>
        <p:spPr>
          <a:xfrm>
            <a:off x="492369" y="806757"/>
            <a:ext cx="11254154" cy="1037492"/>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id="{53181B9F-0D30-1E4D-BF51-059D5C6C7A43}"/>
              </a:ext>
            </a:extLst>
          </p:cNvPr>
          <p:cNvSpPr txBox="1"/>
          <p:nvPr/>
        </p:nvSpPr>
        <p:spPr>
          <a:xfrm>
            <a:off x="791307" y="979225"/>
            <a:ext cx="10656278" cy="707886"/>
          </a:xfrm>
          <a:prstGeom prst="rect">
            <a:avLst/>
          </a:prstGeom>
          <a:noFill/>
        </p:spPr>
        <p:txBody>
          <a:bodyPr wrap="square" rtlCol="0">
            <a:spAutoFit/>
          </a:bodyPr>
          <a:lstStyle/>
          <a:p>
            <a:r>
              <a:rPr lang="fr-FR" sz="4000" dirty="0">
                <a:solidFill>
                  <a:schemeClr val="bg1"/>
                </a:solidFill>
                <a:latin typeface="Avenir Roman" panose="02000503020000020003" pitchFamily="2" charset="0"/>
              </a:rPr>
              <a:t>Un solidarité territoriale et nationale</a:t>
            </a:r>
            <a:endParaRPr lang="fr-FR" sz="2400" dirty="0">
              <a:solidFill>
                <a:schemeClr val="bg1"/>
              </a:solidFill>
              <a:latin typeface="Avenir Roman" panose="02000503020000020003" pitchFamily="2" charset="0"/>
            </a:endParaRPr>
          </a:p>
        </p:txBody>
      </p:sp>
      <p:sp>
        <p:nvSpPr>
          <p:cNvPr id="10" name="ZoneTexte 9">
            <a:extLst>
              <a:ext uri="{FF2B5EF4-FFF2-40B4-BE49-F238E27FC236}">
                <a16:creationId xmlns:a16="http://schemas.microsoft.com/office/drawing/2014/main" id="{FD00D13B-BA44-9F43-B5BE-F0AF779065F4}"/>
              </a:ext>
            </a:extLst>
          </p:cNvPr>
          <p:cNvSpPr txBox="1"/>
          <p:nvPr/>
        </p:nvSpPr>
        <p:spPr>
          <a:xfrm>
            <a:off x="492369" y="2413693"/>
            <a:ext cx="11254154" cy="1169551"/>
          </a:xfrm>
          <a:prstGeom prst="rect">
            <a:avLst/>
          </a:prstGeom>
          <a:noFill/>
        </p:spPr>
        <p:txBody>
          <a:bodyPr wrap="square" rtlCol="0">
            <a:spAutoFit/>
          </a:bodyPr>
          <a:lstStyle/>
          <a:p>
            <a:r>
              <a:rPr lang="fr-FR" sz="1400" dirty="0">
                <a:latin typeface="Avenir Roman" panose="02000503020000020003" pitchFamily="2" charset="0"/>
              </a:rPr>
              <a:t>Je travaille en étroite collaboration avec des acteurs locaux et régionaux tels que END (Emploi Nouvelle Donne), le CIAPA (Comité départemental d’Intervention et d’Animation Pour l’Autonomie), l’association Carences (Services à la personne), le Service Civique Solidarité Senior et des structures seniors telles que l’ADAPA (</a:t>
            </a:r>
            <a:r>
              <a:rPr lang="fr-FR" sz="1400" dirty="0" err="1">
                <a:latin typeface="Avenir Roman" panose="02000503020000020003" pitchFamily="2" charset="0"/>
              </a:rPr>
              <a:t>Ehpad</a:t>
            </a:r>
            <a:r>
              <a:rPr lang="fr-FR" sz="1400" dirty="0">
                <a:latin typeface="Avenir Roman" panose="02000503020000020003" pitchFamily="2" charset="0"/>
              </a:rPr>
              <a:t>).</a:t>
            </a:r>
          </a:p>
          <a:p>
            <a:endParaRPr lang="fr-FR" sz="1400" dirty="0">
              <a:latin typeface="Avenir Roman" panose="02000503020000020003" pitchFamily="2" charset="0"/>
            </a:endParaRPr>
          </a:p>
          <a:p>
            <a:r>
              <a:rPr lang="fr-FR" sz="1400" dirty="0">
                <a:latin typeface="Avenir Roman" panose="02000503020000020003" pitchFamily="2" charset="0"/>
              </a:rPr>
              <a:t>Un partenariat est déjà réalisé avec le groupe  ETCHARRY, acteur majeur pour la formation des professionnels du secteur social et inclusif. </a:t>
            </a:r>
          </a:p>
        </p:txBody>
      </p:sp>
      <p:sp>
        <p:nvSpPr>
          <p:cNvPr id="13" name="ZoneTexte 12">
            <a:extLst>
              <a:ext uri="{FF2B5EF4-FFF2-40B4-BE49-F238E27FC236}">
                <a16:creationId xmlns:a16="http://schemas.microsoft.com/office/drawing/2014/main" id="{53B6A91A-A738-624F-8686-BD343EDD9B72}"/>
              </a:ext>
            </a:extLst>
          </p:cNvPr>
          <p:cNvSpPr txBox="1"/>
          <p:nvPr/>
        </p:nvSpPr>
        <p:spPr>
          <a:xfrm>
            <a:off x="492369" y="325289"/>
            <a:ext cx="10014918" cy="400110"/>
          </a:xfrm>
          <a:prstGeom prst="rect">
            <a:avLst/>
          </a:prstGeom>
          <a:noFill/>
        </p:spPr>
        <p:txBody>
          <a:bodyPr wrap="square" rtlCol="0">
            <a:spAutoFit/>
          </a:bodyPr>
          <a:lstStyle/>
          <a:p>
            <a:r>
              <a:rPr lang="fr-FR" sz="2000" dirty="0">
                <a:latin typeface="Avenir Roman" panose="02000503020000020003" pitchFamily="2" charset="0"/>
              </a:rPr>
              <a:t>VIEILLIR EST UNE CHANCE</a:t>
            </a:r>
            <a:endParaRPr lang="fr-FR" sz="2000" i="1" dirty="0">
              <a:latin typeface="Avenir Roman" panose="02000503020000020003" pitchFamily="2" charset="0"/>
            </a:endParaRPr>
          </a:p>
        </p:txBody>
      </p:sp>
    </p:spTree>
    <p:extLst>
      <p:ext uri="{BB962C8B-B14F-4D97-AF65-F5344CB8AC3E}">
        <p14:creationId xmlns:p14="http://schemas.microsoft.com/office/powerpoint/2010/main" val="29085662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7D0A584-4FF4-B942-A359-F3A5571FA3A7}"/>
              </a:ext>
            </a:extLst>
          </p:cNvPr>
          <p:cNvSpPr/>
          <p:nvPr/>
        </p:nvSpPr>
        <p:spPr>
          <a:xfrm>
            <a:off x="492369" y="806756"/>
            <a:ext cx="11254154" cy="5506101"/>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id="{B249F947-42D7-8C45-B53B-433DFB9058B9}"/>
              </a:ext>
            </a:extLst>
          </p:cNvPr>
          <p:cNvSpPr txBox="1"/>
          <p:nvPr/>
        </p:nvSpPr>
        <p:spPr>
          <a:xfrm>
            <a:off x="3660964" y="3200132"/>
            <a:ext cx="4887244" cy="523220"/>
          </a:xfrm>
          <a:prstGeom prst="rect">
            <a:avLst/>
          </a:prstGeom>
          <a:noFill/>
        </p:spPr>
        <p:txBody>
          <a:bodyPr wrap="square" rtlCol="0">
            <a:spAutoFit/>
          </a:bodyPr>
          <a:lstStyle/>
          <a:p>
            <a:pPr algn="ctr"/>
            <a:r>
              <a:rPr lang="fr-FR" sz="2800" dirty="0">
                <a:latin typeface="Avenir Roman" panose="02000503020000020003" pitchFamily="2" charset="0"/>
              </a:rPr>
              <a:t>OLIVIER SAURET</a:t>
            </a:r>
          </a:p>
        </p:txBody>
      </p:sp>
      <p:sp>
        <p:nvSpPr>
          <p:cNvPr id="10" name="ZoneTexte 9">
            <a:extLst>
              <a:ext uri="{FF2B5EF4-FFF2-40B4-BE49-F238E27FC236}">
                <a16:creationId xmlns:a16="http://schemas.microsoft.com/office/drawing/2014/main" id="{8265590C-2194-AC43-9C59-5F94B5D58F57}"/>
              </a:ext>
            </a:extLst>
          </p:cNvPr>
          <p:cNvSpPr txBox="1"/>
          <p:nvPr/>
        </p:nvSpPr>
        <p:spPr>
          <a:xfrm>
            <a:off x="3959263" y="4903624"/>
            <a:ext cx="4290646" cy="600164"/>
          </a:xfrm>
          <a:prstGeom prst="rect">
            <a:avLst/>
          </a:prstGeom>
          <a:noFill/>
        </p:spPr>
        <p:txBody>
          <a:bodyPr wrap="square" rtlCol="0">
            <a:spAutoFit/>
          </a:bodyPr>
          <a:lstStyle/>
          <a:p>
            <a:pPr algn="ctr"/>
            <a:endParaRPr lang="fr-FR" sz="1100" dirty="0">
              <a:latin typeface="Avenir Roman" panose="02000503020000020003" pitchFamily="2" charset="0"/>
            </a:endParaRPr>
          </a:p>
          <a:p>
            <a:pPr algn="ctr"/>
            <a:r>
              <a:rPr lang="fr-FR" sz="2100" b="1" dirty="0">
                <a:latin typeface="Avenir Roman" panose="02000503020000020003" pitchFamily="2" charset="0"/>
              </a:rPr>
              <a:t>www.vieillirestunechance.fr</a:t>
            </a:r>
          </a:p>
        </p:txBody>
      </p:sp>
      <p:pic>
        <p:nvPicPr>
          <p:cNvPr id="2" name="Image 1">
            <a:extLst>
              <a:ext uri="{FF2B5EF4-FFF2-40B4-BE49-F238E27FC236}">
                <a16:creationId xmlns:a16="http://schemas.microsoft.com/office/drawing/2014/main" id="{CF22F02B-6FE1-E443-8B55-BA86E62AB6CD}"/>
              </a:ext>
            </a:extLst>
          </p:cNvPr>
          <p:cNvPicPr>
            <a:picLocks noChangeAspect="1"/>
          </p:cNvPicPr>
          <p:nvPr/>
        </p:nvPicPr>
        <p:blipFill>
          <a:blip r:embed="rId2"/>
          <a:stretch>
            <a:fillRect/>
          </a:stretch>
        </p:blipFill>
        <p:spPr>
          <a:xfrm>
            <a:off x="7015265" y="5671681"/>
            <a:ext cx="430004" cy="430004"/>
          </a:xfrm>
          <a:prstGeom prst="rect">
            <a:avLst/>
          </a:prstGeom>
        </p:spPr>
      </p:pic>
      <p:pic>
        <p:nvPicPr>
          <p:cNvPr id="3" name="Image 2">
            <a:extLst>
              <a:ext uri="{FF2B5EF4-FFF2-40B4-BE49-F238E27FC236}">
                <a16:creationId xmlns:a16="http://schemas.microsoft.com/office/drawing/2014/main" id="{CA508F36-A285-4343-AEC2-1940674F72BB}"/>
              </a:ext>
            </a:extLst>
          </p:cNvPr>
          <p:cNvPicPr>
            <a:picLocks noChangeAspect="1"/>
          </p:cNvPicPr>
          <p:nvPr/>
        </p:nvPicPr>
        <p:blipFill>
          <a:blip r:embed="rId3"/>
          <a:stretch>
            <a:fillRect/>
          </a:stretch>
        </p:blipFill>
        <p:spPr>
          <a:xfrm>
            <a:off x="4829690" y="5692011"/>
            <a:ext cx="356094" cy="356094"/>
          </a:xfrm>
          <a:prstGeom prst="rect">
            <a:avLst/>
          </a:prstGeom>
        </p:spPr>
      </p:pic>
      <p:pic>
        <p:nvPicPr>
          <p:cNvPr id="11" name="Image 10">
            <a:extLst>
              <a:ext uri="{FF2B5EF4-FFF2-40B4-BE49-F238E27FC236}">
                <a16:creationId xmlns:a16="http://schemas.microsoft.com/office/drawing/2014/main" id="{83595CAB-E620-0B40-8648-419FB1D9B8D0}"/>
              </a:ext>
            </a:extLst>
          </p:cNvPr>
          <p:cNvPicPr>
            <a:picLocks noChangeAspect="1"/>
          </p:cNvPicPr>
          <p:nvPr/>
        </p:nvPicPr>
        <p:blipFill>
          <a:blip r:embed="rId4"/>
          <a:stretch>
            <a:fillRect/>
          </a:stretch>
        </p:blipFill>
        <p:spPr>
          <a:xfrm>
            <a:off x="5488306" y="5692011"/>
            <a:ext cx="356094" cy="356094"/>
          </a:xfrm>
          <a:prstGeom prst="rect">
            <a:avLst/>
          </a:prstGeom>
        </p:spPr>
      </p:pic>
      <p:pic>
        <p:nvPicPr>
          <p:cNvPr id="12" name="Image 11">
            <a:extLst>
              <a:ext uri="{FF2B5EF4-FFF2-40B4-BE49-F238E27FC236}">
                <a16:creationId xmlns:a16="http://schemas.microsoft.com/office/drawing/2014/main" id="{71415451-6FF7-0946-81CD-4133C98A5D62}"/>
              </a:ext>
            </a:extLst>
          </p:cNvPr>
          <p:cNvPicPr>
            <a:picLocks noChangeAspect="1"/>
          </p:cNvPicPr>
          <p:nvPr/>
        </p:nvPicPr>
        <p:blipFill>
          <a:blip r:embed="rId5"/>
          <a:stretch>
            <a:fillRect/>
          </a:stretch>
        </p:blipFill>
        <p:spPr>
          <a:xfrm>
            <a:off x="6260098" y="5692011"/>
            <a:ext cx="356094" cy="356094"/>
          </a:xfrm>
          <a:prstGeom prst="rect">
            <a:avLst/>
          </a:prstGeom>
        </p:spPr>
      </p:pic>
      <p:sp>
        <p:nvSpPr>
          <p:cNvPr id="13" name="ZoneTexte 12">
            <a:extLst>
              <a:ext uri="{FF2B5EF4-FFF2-40B4-BE49-F238E27FC236}">
                <a16:creationId xmlns:a16="http://schemas.microsoft.com/office/drawing/2014/main" id="{A3C7D6B9-8857-8842-9BF4-4929F8C86567}"/>
              </a:ext>
            </a:extLst>
          </p:cNvPr>
          <p:cNvSpPr txBox="1"/>
          <p:nvPr/>
        </p:nvSpPr>
        <p:spPr>
          <a:xfrm>
            <a:off x="4007373" y="3749699"/>
            <a:ext cx="4290646" cy="630942"/>
          </a:xfrm>
          <a:prstGeom prst="rect">
            <a:avLst/>
          </a:prstGeom>
          <a:noFill/>
        </p:spPr>
        <p:txBody>
          <a:bodyPr wrap="square" rtlCol="0">
            <a:spAutoFit/>
          </a:bodyPr>
          <a:lstStyle/>
          <a:p>
            <a:pPr algn="ctr"/>
            <a:endParaRPr lang="fr-FR" sz="1100" dirty="0">
              <a:latin typeface="Avenir Roman" panose="02000503020000020003" pitchFamily="2" charset="0"/>
            </a:endParaRPr>
          </a:p>
          <a:p>
            <a:pPr algn="ctr"/>
            <a:r>
              <a:rPr lang="fr-FR" sz="2400" dirty="0">
                <a:latin typeface="Avenir Roman" panose="02000503020000020003" pitchFamily="2" charset="0"/>
              </a:rPr>
              <a:t>T. 06 38 02 21 32</a:t>
            </a:r>
          </a:p>
        </p:txBody>
      </p:sp>
      <p:sp>
        <p:nvSpPr>
          <p:cNvPr id="14" name="ZoneTexte 13">
            <a:extLst>
              <a:ext uri="{FF2B5EF4-FFF2-40B4-BE49-F238E27FC236}">
                <a16:creationId xmlns:a16="http://schemas.microsoft.com/office/drawing/2014/main" id="{ABDE331D-8481-C94E-A9A6-47ED1616C32B}"/>
              </a:ext>
            </a:extLst>
          </p:cNvPr>
          <p:cNvSpPr txBox="1"/>
          <p:nvPr/>
        </p:nvSpPr>
        <p:spPr>
          <a:xfrm>
            <a:off x="3955542" y="4308121"/>
            <a:ext cx="4290646" cy="477054"/>
          </a:xfrm>
          <a:prstGeom prst="rect">
            <a:avLst/>
          </a:prstGeom>
          <a:noFill/>
        </p:spPr>
        <p:txBody>
          <a:bodyPr wrap="square" rtlCol="0">
            <a:spAutoFit/>
          </a:bodyPr>
          <a:lstStyle/>
          <a:p>
            <a:pPr algn="ctr"/>
            <a:endParaRPr lang="fr-FR" sz="1100" dirty="0">
              <a:latin typeface="Avenir Roman" panose="02000503020000020003" pitchFamily="2" charset="0"/>
            </a:endParaRPr>
          </a:p>
          <a:p>
            <a:pPr algn="ctr"/>
            <a:r>
              <a:rPr lang="fr-FR" sz="1400" dirty="0">
                <a:latin typeface="Avenir Roman" panose="02000503020000020003" pitchFamily="2" charset="0"/>
              </a:rPr>
              <a:t>oliviersauretcoach@gmail.com</a:t>
            </a:r>
          </a:p>
        </p:txBody>
      </p:sp>
      <p:sp>
        <p:nvSpPr>
          <p:cNvPr id="15" name="ZoneTexte 14">
            <a:extLst>
              <a:ext uri="{FF2B5EF4-FFF2-40B4-BE49-F238E27FC236}">
                <a16:creationId xmlns:a16="http://schemas.microsoft.com/office/drawing/2014/main" id="{B73895C3-1178-F740-8CF7-D236AE105BBF}"/>
              </a:ext>
            </a:extLst>
          </p:cNvPr>
          <p:cNvSpPr txBox="1"/>
          <p:nvPr/>
        </p:nvSpPr>
        <p:spPr>
          <a:xfrm>
            <a:off x="1933812" y="2086543"/>
            <a:ext cx="8371268" cy="769441"/>
          </a:xfrm>
          <a:prstGeom prst="rect">
            <a:avLst/>
          </a:prstGeom>
          <a:noFill/>
        </p:spPr>
        <p:txBody>
          <a:bodyPr wrap="square" rtlCol="0">
            <a:spAutoFit/>
          </a:bodyPr>
          <a:lstStyle/>
          <a:p>
            <a:pPr algn="ctr"/>
            <a:r>
              <a:rPr lang="fr-FR" sz="4400" dirty="0">
                <a:solidFill>
                  <a:schemeClr val="bg1"/>
                </a:solidFill>
                <a:latin typeface="Avenir Roman" panose="02000503020000020003" pitchFamily="2" charset="0"/>
              </a:rPr>
              <a:t>VIEILLIR EST UNE CHANCE</a:t>
            </a:r>
          </a:p>
        </p:txBody>
      </p:sp>
      <p:sp>
        <p:nvSpPr>
          <p:cNvPr id="17" name="ZoneTexte 16">
            <a:extLst>
              <a:ext uri="{FF2B5EF4-FFF2-40B4-BE49-F238E27FC236}">
                <a16:creationId xmlns:a16="http://schemas.microsoft.com/office/drawing/2014/main" id="{E037699C-622D-074F-9F65-C861BCEBA637}"/>
              </a:ext>
            </a:extLst>
          </p:cNvPr>
          <p:cNvSpPr txBox="1"/>
          <p:nvPr/>
        </p:nvSpPr>
        <p:spPr>
          <a:xfrm>
            <a:off x="492369" y="325289"/>
            <a:ext cx="10014918" cy="400110"/>
          </a:xfrm>
          <a:prstGeom prst="rect">
            <a:avLst/>
          </a:prstGeom>
          <a:noFill/>
        </p:spPr>
        <p:txBody>
          <a:bodyPr wrap="square" rtlCol="0">
            <a:spAutoFit/>
          </a:bodyPr>
          <a:lstStyle/>
          <a:p>
            <a:r>
              <a:rPr lang="fr-FR" sz="2000" dirty="0">
                <a:latin typeface="Avenir Roman" panose="02000503020000020003" pitchFamily="2" charset="0"/>
              </a:rPr>
              <a:t>VIEILLIR EST UNE CHANCE</a:t>
            </a:r>
            <a:endParaRPr lang="fr-FR" sz="2000" i="1" dirty="0">
              <a:latin typeface="Avenir Roman" panose="02000503020000020003" pitchFamily="2" charset="0"/>
            </a:endParaRPr>
          </a:p>
        </p:txBody>
      </p:sp>
    </p:spTree>
    <p:extLst>
      <p:ext uri="{BB962C8B-B14F-4D97-AF65-F5344CB8AC3E}">
        <p14:creationId xmlns:p14="http://schemas.microsoft.com/office/powerpoint/2010/main" val="3393615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7D0A584-4FF4-B942-A359-F3A5571FA3A7}"/>
              </a:ext>
            </a:extLst>
          </p:cNvPr>
          <p:cNvSpPr/>
          <p:nvPr/>
        </p:nvSpPr>
        <p:spPr>
          <a:xfrm>
            <a:off x="492369" y="806757"/>
            <a:ext cx="11254154" cy="1037492"/>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id="{53181B9F-0D30-1E4D-BF51-059D5C6C7A43}"/>
              </a:ext>
            </a:extLst>
          </p:cNvPr>
          <p:cNvSpPr txBox="1"/>
          <p:nvPr/>
        </p:nvSpPr>
        <p:spPr>
          <a:xfrm>
            <a:off x="791307" y="979225"/>
            <a:ext cx="10656278" cy="707886"/>
          </a:xfrm>
          <a:prstGeom prst="rect">
            <a:avLst/>
          </a:prstGeom>
          <a:noFill/>
        </p:spPr>
        <p:txBody>
          <a:bodyPr wrap="square" rtlCol="0">
            <a:spAutoFit/>
          </a:bodyPr>
          <a:lstStyle/>
          <a:p>
            <a:r>
              <a:rPr lang="fr-FR" sz="4000" dirty="0">
                <a:solidFill>
                  <a:schemeClr val="bg1"/>
                </a:solidFill>
                <a:latin typeface="Avenir Roman" panose="02000503020000020003" pitchFamily="2" charset="0"/>
              </a:rPr>
              <a:t>Un parcours orienté vers les seniors </a:t>
            </a:r>
            <a:endParaRPr lang="fr-FR" sz="2400" dirty="0">
              <a:solidFill>
                <a:schemeClr val="bg1"/>
              </a:solidFill>
              <a:latin typeface="Avenir Roman" panose="02000503020000020003" pitchFamily="2" charset="0"/>
            </a:endParaRPr>
          </a:p>
        </p:txBody>
      </p:sp>
      <p:sp>
        <p:nvSpPr>
          <p:cNvPr id="10" name="ZoneTexte 9">
            <a:extLst>
              <a:ext uri="{FF2B5EF4-FFF2-40B4-BE49-F238E27FC236}">
                <a16:creationId xmlns:a16="http://schemas.microsoft.com/office/drawing/2014/main" id="{FD00D13B-BA44-9F43-B5BE-F0AF779065F4}"/>
              </a:ext>
            </a:extLst>
          </p:cNvPr>
          <p:cNvSpPr txBox="1"/>
          <p:nvPr/>
        </p:nvSpPr>
        <p:spPr>
          <a:xfrm>
            <a:off x="492369" y="2413693"/>
            <a:ext cx="11254154" cy="3893374"/>
          </a:xfrm>
          <a:prstGeom prst="rect">
            <a:avLst/>
          </a:prstGeom>
          <a:noFill/>
        </p:spPr>
        <p:txBody>
          <a:bodyPr wrap="square" rtlCol="0">
            <a:spAutoFit/>
          </a:bodyPr>
          <a:lstStyle/>
          <a:p>
            <a:pPr algn="just"/>
            <a:r>
              <a:rPr lang="fr-FR" sz="1300" dirty="0">
                <a:latin typeface="Avenir Roman" panose="02000503020000020003" pitchFamily="2" charset="0"/>
              </a:rPr>
              <a:t>Mon parcours commence dès l’âge de 17 ans avec la parution de mon premier livre « Ode à l’être » visant à mettre en lumière le rôle des individus au sein de la société et l’influence de la société sur l’individu. </a:t>
            </a:r>
          </a:p>
          <a:p>
            <a:pPr algn="just"/>
            <a:r>
              <a:rPr lang="fr-FR" sz="1300" dirty="0">
                <a:latin typeface="Avenir Roman" panose="02000503020000020003" pitchFamily="2" charset="0"/>
              </a:rPr>
              <a:t>J’entame alors un double cursus – Ecole de Commerce et Faculté de psychologie ; la psychologie et la sociologie me passionnant. Pour des raisons familiales, je me consacre uniquement aux études de commerce. </a:t>
            </a:r>
          </a:p>
          <a:p>
            <a:pPr algn="just"/>
            <a:r>
              <a:rPr lang="fr-FR" sz="1300" dirty="0">
                <a:latin typeface="Avenir Roman" panose="02000503020000020003" pitchFamily="2" charset="0"/>
              </a:rPr>
              <a:t>En 2011, je créé la première plateforme intergénérationnelle française appelée « </a:t>
            </a:r>
            <a:r>
              <a:rPr lang="fr-FR" sz="1300" dirty="0" err="1">
                <a:latin typeface="Avenir Roman" panose="02000503020000020003" pitchFamily="2" charset="0"/>
              </a:rPr>
              <a:t>Kontribu</a:t>
            </a:r>
            <a:r>
              <a:rPr lang="fr-FR" sz="1300" dirty="0">
                <a:latin typeface="Avenir Roman" panose="02000503020000020003" pitchFamily="2" charset="0"/>
              </a:rPr>
              <a:t> » visant à mettre en relation les seniors avec les plus jeunes générations : le but est alors de mettre à contribution l’expérience professionnelle des seniors au profit des autres générations qui peuvent apprendre ou comprendre un métier plus rapidement et plus concrètement en participant à des ateliers. </a:t>
            </a:r>
          </a:p>
          <a:p>
            <a:pPr algn="just"/>
            <a:r>
              <a:rPr lang="fr-FR" sz="1300" dirty="0">
                <a:latin typeface="Avenir Roman" panose="02000503020000020003" pitchFamily="2" charset="0"/>
              </a:rPr>
              <a:t>En 2021, en parallèle de mon activité professionnelle, je me forme pendant plus de 12 mois au métier de coach psycho-émotionnel au sein de l’EFPP pour être certifié en janvier 2023. Le but ? Accompagner les personnes qui vieillissent pour faire en sorte qu’elles se sentent plus apaisées et plus heureuses grâce à une meilleure compréhension de leur état d’esprit et une meilleure compréhension de leurs émotions. L’intérêt ? Retrouver dans leur quotidien un sens profond, un sentiment d'utilité et un épanouissement personnel certain.</a:t>
            </a:r>
          </a:p>
          <a:p>
            <a:pPr algn="just"/>
            <a:r>
              <a:rPr lang="fr-FR" sz="1300" dirty="0">
                <a:latin typeface="Avenir Roman" panose="02000503020000020003" pitchFamily="2" charset="0"/>
              </a:rPr>
              <a:t>Depuis plus d’un an, j’ai commencé à mettre en place les coachings individuels et des ateliers de groupe que j’organise au sein de structures publiques ou privées. J’ai écrit une centaine d’articles sur la séniorité, diffusé ma chaine de podcasts (« Bien vivre &amp; Bien vieillir »), proposé des programmes en ligne, et un livre en projet (« Mieux se connaître pour mieux vieillir »). </a:t>
            </a:r>
          </a:p>
          <a:p>
            <a:pPr algn="just"/>
            <a:r>
              <a:rPr lang="fr-FR" sz="1300" dirty="0">
                <a:latin typeface="Avenir Roman" panose="02000503020000020003" pitchFamily="2" charset="0"/>
              </a:rPr>
              <a:t>Je travaille avec des médecins, des psychologues, des professionnels de santé, des cliniques ou des associations pour avancer sur le thème du bien vieillir et répondre concrètement aux besoins des personnes de plus de 60 ans. </a:t>
            </a:r>
          </a:p>
          <a:p>
            <a:pPr algn="just"/>
            <a:r>
              <a:rPr lang="fr-FR" sz="1300" dirty="0">
                <a:latin typeface="Avenir Roman" panose="02000503020000020003" pitchFamily="2" charset="0"/>
              </a:rPr>
              <a:t>Ma vision est de développer le projet d’accompagnement à plus grande échelle et de manière digitale pour faciliter l’accès à l’accompagnement moral : des coachings en ligne, des programmes ou des conférences liées au bien vieillir et à la séniorité disponibles sur une seule plateforme/application.</a:t>
            </a:r>
          </a:p>
        </p:txBody>
      </p:sp>
      <p:sp>
        <p:nvSpPr>
          <p:cNvPr id="14" name="ZoneTexte 13">
            <a:extLst>
              <a:ext uri="{FF2B5EF4-FFF2-40B4-BE49-F238E27FC236}">
                <a16:creationId xmlns:a16="http://schemas.microsoft.com/office/drawing/2014/main" id="{C272D2BE-2F0E-1F43-9209-06E254D9751F}"/>
              </a:ext>
            </a:extLst>
          </p:cNvPr>
          <p:cNvSpPr txBox="1"/>
          <p:nvPr/>
        </p:nvSpPr>
        <p:spPr>
          <a:xfrm>
            <a:off x="492369" y="325289"/>
            <a:ext cx="10014918" cy="400110"/>
          </a:xfrm>
          <a:prstGeom prst="rect">
            <a:avLst/>
          </a:prstGeom>
          <a:noFill/>
        </p:spPr>
        <p:txBody>
          <a:bodyPr wrap="square" rtlCol="0">
            <a:spAutoFit/>
          </a:bodyPr>
          <a:lstStyle/>
          <a:p>
            <a:r>
              <a:rPr lang="fr-FR" sz="2000" dirty="0">
                <a:latin typeface="Avenir Roman" panose="02000503020000020003" pitchFamily="2" charset="0"/>
              </a:rPr>
              <a:t>VIEILLIR EST UNE CHANCE</a:t>
            </a:r>
            <a:endParaRPr lang="fr-FR" sz="2000" i="1" dirty="0">
              <a:latin typeface="Avenir Roman" panose="02000503020000020003" pitchFamily="2" charset="0"/>
            </a:endParaRPr>
          </a:p>
        </p:txBody>
      </p:sp>
    </p:spTree>
    <p:extLst>
      <p:ext uri="{BB962C8B-B14F-4D97-AF65-F5344CB8AC3E}">
        <p14:creationId xmlns:p14="http://schemas.microsoft.com/office/powerpoint/2010/main" val="3263140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7D0A584-4FF4-B942-A359-F3A5571FA3A7}"/>
              </a:ext>
            </a:extLst>
          </p:cNvPr>
          <p:cNvSpPr/>
          <p:nvPr/>
        </p:nvSpPr>
        <p:spPr>
          <a:xfrm>
            <a:off x="492369" y="806756"/>
            <a:ext cx="11254154" cy="5506101"/>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641A8756-3C83-A74A-AAA2-3D04E778E7B6}"/>
              </a:ext>
            </a:extLst>
          </p:cNvPr>
          <p:cNvSpPr txBox="1"/>
          <p:nvPr/>
        </p:nvSpPr>
        <p:spPr>
          <a:xfrm>
            <a:off x="711537" y="3144307"/>
            <a:ext cx="10815818" cy="830997"/>
          </a:xfrm>
          <a:prstGeom prst="rect">
            <a:avLst/>
          </a:prstGeom>
          <a:noFill/>
        </p:spPr>
        <p:txBody>
          <a:bodyPr wrap="square" rtlCol="0">
            <a:spAutoFit/>
          </a:bodyPr>
          <a:lstStyle/>
          <a:p>
            <a:pPr algn="ctr"/>
            <a:r>
              <a:rPr lang="fr-FR" sz="4800" dirty="0">
                <a:solidFill>
                  <a:schemeClr val="bg1"/>
                </a:solidFill>
                <a:latin typeface="Avenir Roman" panose="02000503020000020003" pitchFamily="2" charset="0"/>
              </a:rPr>
              <a:t>Quel est le problème ? </a:t>
            </a:r>
            <a:endParaRPr lang="fr-FR" sz="3200" dirty="0">
              <a:solidFill>
                <a:schemeClr val="bg1"/>
              </a:solidFill>
              <a:latin typeface="Avenir Roman" panose="02000503020000020003" pitchFamily="2" charset="0"/>
            </a:endParaRPr>
          </a:p>
        </p:txBody>
      </p:sp>
      <p:sp>
        <p:nvSpPr>
          <p:cNvPr id="10" name="ZoneTexte 9">
            <a:extLst>
              <a:ext uri="{FF2B5EF4-FFF2-40B4-BE49-F238E27FC236}">
                <a16:creationId xmlns:a16="http://schemas.microsoft.com/office/drawing/2014/main" id="{9E186FBD-3ABB-0E4E-9832-4FE1D47C6739}"/>
              </a:ext>
            </a:extLst>
          </p:cNvPr>
          <p:cNvSpPr txBox="1"/>
          <p:nvPr/>
        </p:nvSpPr>
        <p:spPr>
          <a:xfrm>
            <a:off x="492369" y="325289"/>
            <a:ext cx="10014918" cy="400110"/>
          </a:xfrm>
          <a:prstGeom prst="rect">
            <a:avLst/>
          </a:prstGeom>
          <a:noFill/>
        </p:spPr>
        <p:txBody>
          <a:bodyPr wrap="square" rtlCol="0">
            <a:spAutoFit/>
          </a:bodyPr>
          <a:lstStyle/>
          <a:p>
            <a:r>
              <a:rPr lang="fr-FR" sz="2000" dirty="0">
                <a:latin typeface="Avenir Roman" panose="02000503020000020003" pitchFamily="2" charset="0"/>
              </a:rPr>
              <a:t>VIEILLIR EST UNE CHANCE</a:t>
            </a:r>
            <a:endParaRPr lang="fr-FR" sz="2000" i="1" dirty="0">
              <a:latin typeface="Avenir Roman" panose="02000503020000020003" pitchFamily="2" charset="0"/>
            </a:endParaRPr>
          </a:p>
        </p:txBody>
      </p:sp>
    </p:spTree>
    <p:extLst>
      <p:ext uri="{BB962C8B-B14F-4D97-AF65-F5344CB8AC3E}">
        <p14:creationId xmlns:p14="http://schemas.microsoft.com/office/powerpoint/2010/main" val="14485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7D0A584-4FF4-B942-A359-F3A5571FA3A7}"/>
              </a:ext>
            </a:extLst>
          </p:cNvPr>
          <p:cNvSpPr/>
          <p:nvPr/>
        </p:nvSpPr>
        <p:spPr>
          <a:xfrm>
            <a:off x="492369" y="806757"/>
            <a:ext cx="11254154" cy="1037492"/>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id="{53181B9F-0D30-1E4D-BF51-059D5C6C7A43}"/>
              </a:ext>
            </a:extLst>
          </p:cNvPr>
          <p:cNvSpPr txBox="1"/>
          <p:nvPr/>
        </p:nvSpPr>
        <p:spPr>
          <a:xfrm>
            <a:off x="791307" y="979225"/>
            <a:ext cx="10656278" cy="707886"/>
          </a:xfrm>
          <a:prstGeom prst="rect">
            <a:avLst/>
          </a:prstGeom>
          <a:noFill/>
        </p:spPr>
        <p:txBody>
          <a:bodyPr wrap="square" rtlCol="0">
            <a:spAutoFit/>
          </a:bodyPr>
          <a:lstStyle/>
          <a:p>
            <a:r>
              <a:rPr lang="fr-FR" sz="4000" dirty="0">
                <a:solidFill>
                  <a:schemeClr val="bg1"/>
                </a:solidFill>
                <a:latin typeface="Avenir Roman" panose="02000503020000020003" pitchFamily="2" charset="0"/>
              </a:rPr>
              <a:t>Ce qui pose problème</a:t>
            </a:r>
            <a:endParaRPr lang="fr-FR" sz="2400" dirty="0">
              <a:solidFill>
                <a:schemeClr val="bg1"/>
              </a:solidFill>
              <a:latin typeface="Avenir Roman" panose="02000503020000020003" pitchFamily="2" charset="0"/>
            </a:endParaRPr>
          </a:p>
        </p:txBody>
      </p:sp>
      <p:sp>
        <p:nvSpPr>
          <p:cNvPr id="10" name="ZoneTexte 9">
            <a:extLst>
              <a:ext uri="{FF2B5EF4-FFF2-40B4-BE49-F238E27FC236}">
                <a16:creationId xmlns:a16="http://schemas.microsoft.com/office/drawing/2014/main" id="{FD00D13B-BA44-9F43-B5BE-F0AF779065F4}"/>
              </a:ext>
            </a:extLst>
          </p:cNvPr>
          <p:cNvSpPr txBox="1"/>
          <p:nvPr/>
        </p:nvSpPr>
        <p:spPr>
          <a:xfrm>
            <a:off x="492369" y="2413693"/>
            <a:ext cx="11254154" cy="3539430"/>
          </a:xfrm>
          <a:prstGeom prst="rect">
            <a:avLst/>
          </a:prstGeom>
          <a:noFill/>
        </p:spPr>
        <p:txBody>
          <a:bodyPr wrap="square" rtlCol="0">
            <a:spAutoFit/>
          </a:bodyPr>
          <a:lstStyle/>
          <a:p>
            <a:r>
              <a:rPr lang="fr-FR" sz="1400" b="1" dirty="0">
                <a:latin typeface="Avenir Roman" panose="02000503020000020003" pitchFamily="2" charset="0"/>
              </a:rPr>
              <a:t>AVOIR PLUS DE 60 ANS EST UN VÉRITABLE PARCOURS </a:t>
            </a:r>
            <a:endParaRPr lang="fr-FR" sz="1400" dirty="0">
              <a:latin typeface="Avenir Roman" panose="02000503020000020003" pitchFamily="2" charset="0"/>
            </a:endParaRPr>
          </a:p>
          <a:p>
            <a:r>
              <a:rPr lang="fr-FR" sz="1400" dirty="0">
                <a:latin typeface="Avenir Roman" panose="02000503020000020003" pitchFamily="2" charset="0"/>
              </a:rPr>
              <a:t>Psychologiquement, psychiquement et émotionnellement, les personnes de plus de 60 ans n’ont pas de propositions d’accompagnements individuels, adéquats et concrets pour faire face aux </a:t>
            </a:r>
            <a:r>
              <a:rPr lang="fr-FR" sz="1400" dirty="0" err="1">
                <a:latin typeface="Avenir Roman" panose="02000503020000020003" pitchFamily="2" charset="0"/>
              </a:rPr>
              <a:t>défis</a:t>
            </a:r>
            <a:r>
              <a:rPr lang="fr-FR" sz="1400" dirty="0">
                <a:latin typeface="Avenir Roman" panose="02000503020000020003" pitchFamily="2" charset="0"/>
              </a:rPr>
              <a:t> du quotidien auxquels elles sont </a:t>
            </a:r>
            <a:r>
              <a:rPr lang="fr-FR" sz="1400" dirty="0" err="1">
                <a:latin typeface="Avenir Roman" panose="02000503020000020003" pitchFamily="2" charset="0"/>
              </a:rPr>
              <a:t>très</a:t>
            </a:r>
            <a:r>
              <a:rPr lang="fr-FR" sz="1400" dirty="0">
                <a:latin typeface="Avenir Roman" panose="02000503020000020003" pitchFamily="2" charset="0"/>
              </a:rPr>
              <a:t> souvent </a:t>
            </a:r>
            <a:r>
              <a:rPr lang="fr-FR" sz="1400" dirty="0" err="1">
                <a:latin typeface="Avenir Roman" panose="02000503020000020003" pitchFamily="2" charset="0"/>
              </a:rPr>
              <a:t>confrontées</a:t>
            </a:r>
            <a:r>
              <a:rPr lang="fr-FR" sz="1400" dirty="0">
                <a:latin typeface="Avenir Roman" panose="02000503020000020003" pitchFamily="2" charset="0"/>
              </a:rPr>
              <a:t> : isolements psychologiques, frustrations, sentiments de solitude, pertes de </a:t>
            </a:r>
            <a:r>
              <a:rPr lang="fr-FR" sz="1400" dirty="0" err="1">
                <a:latin typeface="Avenir Roman" panose="02000503020000020003" pitchFamily="2" charset="0"/>
              </a:rPr>
              <a:t>repères</a:t>
            </a:r>
            <a:r>
              <a:rPr lang="fr-FR" sz="1400" dirty="0">
                <a:latin typeface="Avenir Roman" panose="02000503020000020003" pitchFamily="2" charset="0"/>
              </a:rPr>
              <a:t>, blocages, </a:t>
            </a:r>
            <a:r>
              <a:rPr lang="fr-FR" sz="1400" dirty="0" err="1">
                <a:latin typeface="Avenir Roman" panose="02000503020000020003" pitchFamily="2" charset="0"/>
              </a:rPr>
              <a:t>épisodes</a:t>
            </a:r>
            <a:r>
              <a:rPr lang="fr-FR" sz="1400" dirty="0">
                <a:latin typeface="Avenir Roman" panose="02000503020000020003" pitchFamily="2" charset="0"/>
              </a:rPr>
              <a:t> </a:t>
            </a:r>
            <a:r>
              <a:rPr lang="fr-FR" sz="1400" dirty="0" err="1">
                <a:latin typeface="Avenir Roman" panose="02000503020000020003" pitchFamily="2" charset="0"/>
              </a:rPr>
              <a:t>dépressifs</a:t>
            </a:r>
            <a:r>
              <a:rPr lang="fr-FR" sz="1400" dirty="0">
                <a:latin typeface="Avenir Roman" panose="02000503020000020003" pitchFamily="2" charset="0"/>
              </a:rPr>
              <a:t>, etc.</a:t>
            </a:r>
          </a:p>
          <a:p>
            <a:r>
              <a:rPr lang="fr-FR" sz="1400" b="1" dirty="0">
                <a:latin typeface="Avenir Roman" panose="02000503020000020003" pitchFamily="2" charset="0"/>
              </a:rPr>
              <a:t>+ de 22% </a:t>
            </a:r>
            <a:r>
              <a:rPr lang="fr-FR" sz="1400" dirty="0">
                <a:latin typeface="Avenir Roman" panose="02000503020000020003" pitchFamily="2" charset="0"/>
              </a:rPr>
              <a:t>des </a:t>
            </a:r>
            <a:r>
              <a:rPr lang="fr-FR" sz="1400" dirty="0" err="1">
                <a:latin typeface="Avenir Roman" panose="02000503020000020003" pitchFamily="2" charset="0"/>
              </a:rPr>
              <a:t>français</a:t>
            </a:r>
            <a:r>
              <a:rPr lang="fr-FR" sz="1400" dirty="0">
                <a:latin typeface="Avenir Roman" panose="02000503020000020003" pitchFamily="2" charset="0"/>
              </a:rPr>
              <a:t> (22 millions) ont plus de 60 ans aujourd’hui. </a:t>
            </a:r>
          </a:p>
          <a:p>
            <a:r>
              <a:rPr lang="fr-FR" sz="1400" b="1" dirty="0">
                <a:latin typeface="Avenir Roman" panose="02000503020000020003" pitchFamily="2" charset="0"/>
              </a:rPr>
              <a:t>+ de 27% </a:t>
            </a:r>
            <a:r>
              <a:rPr lang="fr-FR" sz="1400" dirty="0">
                <a:latin typeface="Avenir Roman" panose="02000503020000020003" pitchFamily="2" charset="0"/>
              </a:rPr>
              <a:t>des personnes de plus de 60 ans disent se sentir seuls. </a:t>
            </a:r>
          </a:p>
          <a:p>
            <a:r>
              <a:rPr lang="fr-FR" sz="1400" b="1" dirty="0">
                <a:latin typeface="Avenir Roman" panose="02000503020000020003" pitchFamily="2" charset="0"/>
              </a:rPr>
              <a:t>+ de 20% </a:t>
            </a:r>
            <a:r>
              <a:rPr lang="fr-FR" sz="1400" dirty="0">
                <a:latin typeface="Avenir Roman" panose="02000503020000020003" pitchFamily="2" charset="0"/>
              </a:rPr>
              <a:t>des seniors souffrent d’un trouble mental ou psychologique.</a:t>
            </a:r>
          </a:p>
          <a:p>
            <a:r>
              <a:rPr lang="fr-FR" sz="1400" b="1" dirty="0">
                <a:latin typeface="Avenir Roman" panose="02000503020000020003" pitchFamily="2" charset="0"/>
              </a:rPr>
              <a:t>+ 78% </a:t>
            </a:r>
            <a:r>
              <a:rPr lang="fr-FR" sz="1400" dirty="0">
                <a:latin typeface="Avenir Roman" panose="02000503020000020003" pitchFamily="2" charset="0"/>
              </a:rPr>
              <a:t>des Français redoutent de vieillir et ce alors même que seuls 8% des plus de 60 ans et 20% </a:t>
            </a:r>
          </a:p>
          <a:p>
            <a:r>
              <a:rPr lang="fr-FR" sz="1400" dirty="0">
                <a:latin typeface="Avenir Roman" panose="02000503020000020003" pitchFamily="2" charset="0"/>
              </a:rPr>
              <a:t>des plus de 85 ans sont dépendants.</a:t>
            </a:r>
          </a:p>
          <a:p>
            <a:r>
              <a:rPr lang="fr-FR" sz="1400" b="1" dirty="0">
                <a:latin typeface="Avenir Roman" panose="02000503020000020003" pitchFamily="2" charset="0"/>
              </a:rPr>
              <a:t>+ de 76% </a:t>
            </a:r>
            <a:r>
              <a:rPr lang="fr-FR" sz="1400" dirty="0">
                <a:latin typeface="Avenir Roman" panose="02000503020000020003" pitchFamily="2" charset="0"/>
              </a:rPr>
              <a:t>des seniors utilisent quotidiennement internet</a:t>
            </a:r>
          </a:p>
          <a:p>
            <a:endParaRPr lang="fr-FR" sz="1400" dirty="0">
              <a:latin typeface="Avenir Roman" panose="02000503020000020003" pitchFamily="2" charset="0"/>
            </a:endParaRPr>
          </a:p>
          <a:p>
            <a:r>
              <a:rPr lang="fr-FR" sz="1400" dirty="0">
                <a:latin typeface="Avenir Roman" panose="02000503020000020003" pitchFamily="2" charset="0"/>
              </a:rPr>
              <a:t>Or, la retraite est trop souvent (voire tout le temps) </a:t>
            </a:r>
            <a:r>
              <a:rPr lang="fr-FR" sz="1400" dirty="0" err="1">
                <a:latin typeface="Avenir Roman" panose="02000503020000020003" pitchFamily="2" charset="0"/>
              </a:rPr>
              <a:t>traitée</a:t>
            </a:r>
            <a:r>
              <a:rPr lang="fr-FR" sz="1400" dirty="0">
                <a:latin typeface="Avenir Roman" panose="02000503020000020003" pitchFamily="2" charset="0"/>
              </a:rPr>
              <a:t> uniquement sous 2 angles : soit </a:t>
            </a:r>
            <a:r>
              <a:rPr lang="fr-FR" sz="1400" b="1" dirty="0">
                <a:latin typeface="Avenir Roman" panose="02000503020000020003" pitchFamily="2" charset="0"/>
              </a:rPr>
              <a:t>l’angle administratif/pratique </a:t>
            </a:r>
            <a:r>
              <a:rPr lang="fr-FR" sz="1400" dirty="0">
                <a:latin typeface="Avenir Roman" panose="02000503020000020003" pitchFamily="2" charset="0"/>
              </a:rPr>
              <a:t>soit </a:t>
            </a:r>
            <a:r>
              <a:rPr lang="fr-FR" sz="1400" b="1" dirty="0">
                <a:latin typeface="Avenir Roman" panose="02000503020000020003" pitchFamily="2" charset="0"/>
              </a:rPr>
              <a:t>l’angle </a:t>
            </a:r>
            <a:r>
              <a:rPr lang="fr-FR" sz="1400" b="1" dirty="0" err="1">
                <a:latin typeface="Avenir Roman" panose="02000503020000020003" pitchFamily="2" charset="0"/>
              </a:rPr>
              <a:t>médical</a:t>
            </a:r>
            <a:r>
              <a:rPr lang="fr-FR" sz="1400" b="1" dirty="0">
                <a:latin typeface="Avenir Roman" panose="02000503020000020003" pitchFamily="2" charset="0"/>
              </a:rPr>
              <a:t>/physique</a:t>
            </a:r>
            <a:r>
              <a:rPr lang="fr-FR" sz="1400" dirty="0">
                <a:latin typeface="Avenir Roman" panose="02000503020000020003" pitchFamily="2" charset="0"/>
              </a:rPr>
              <a:t>. </a:t>
            </a:r>
          </a:p>
          <a:p>
            <a:endParaRPr lang="fr-FR" sz="1400" dirty="0">
              <a:latin typeface="Avenir Roman" panose="02000503020000020003" pitchFamily="2" charset="0"/>
            </a:endParaRPr>
          </a:p>
          <a:p>
            <a:r>
              <a:rPr lang="fr-FR" sz="1400" dirty="0">
                <a:latin typeface="Avenir Roman" panose="02000503020000020003" pitchFamily="2" charset="0"/>
              </a:rPr>
              <a:t>L’approche du projet </a:t>
            </a:r>
            <a:r>
              <a:rPr lang="fr-FR" sz="1400" i="1" dirty="0">
                <a:latin typeface="Avenir Roman" panose="02000503020000020003" pitchFamily="2" charset="0"/>
              </a:rPr>
              <a:t>VIEILLIR EST UNE CHANCE </a:t>
            </a:r>
            <a:r>
              <a:rPr lang="fr-FR" sz="1400" dirty="0">
                <a:latin typeface="Avenir Roman" panose="02000503020000020003" pitchFamily="2" charset="0"/>
              </a:rPr>
              <a:t>place </a:t>
            </a:r>
            <a:r>
              <a:rPr lang="fr-FR" sz="1400" b="1" dirty="0">
                <a:latin typeface="Avenir Roman" panose="02000503020000020003" pitchFamily="2" charset="0"/>
              </a:rPr>
              <a:t>au centre du vieillissement la nécessité de prendre en considération les enjeux psychologiques et </a:t>
            </a:r>
            <a:r>
              <a:rPr lang="fr-FR" sz="1400" b="1" dirty="0" err="1">
                <a:latin typeface="Avenir Roman" panose="02000503020000020003" pitchFamily="2" charset="0"/>
              </a:rPr>
              <a:t>émotionnels</a:t>
            </a:r>
            <a:r>
              <a:rPr lang="fr-FR" sz="1400" b="1" dirty="0">
                <a:latin typeface="Avenir Roman" panose="02000503020000020003" pitchFamily="2" charset="0"/>
              </a:rPr>
              <a:t> individuels </a:t>
            </a:r>
            <a:r>
              <a:rPr lang="fr-FR" sz="1400" dirty="0">
                <a:latin typeface="Avenir Roman" panose="02000503020000020003" pitchFamily="2" charset="0"/>
              </a:rPr>
              <a:t>comme moteurs d’une retraite plus heureuse.</a:t>
            </a:r>
          </a:p>
        </p:txBody>
      </p:sp>
      <p:sp>
        <p:nvSpPr>
          <p:cNvPr id="13" name="ZoneTexte 12">
            <a:extLst>
              <a:ext uri="{FF2B5EF4-FFF2-40B4-BE49-F238E27FC236}">
                <a16:creationId xmlns:a16="http://schemas.microsoft.com/office/drawing/2014/main" id="{53B6A91A-A738-624F-8686-BD343EDD9B72}"/>
              </a:ext>
            </a:extLst>
          </p:cNvPr>
          <p:cNvSpPr txBox="1"/>
          <p:nvPr/>
        </p:nvSpPr>
        <p:spPr>
          <a:xfrm>
            <a:off x="492369" y="325289"/>
            <a:ext cx="10014918" cy="400110"/>
          </a:xfrm>
          <a:prstGeom prst="rect">
            <a:avLst/>
          </a:prstGeom>
          <a:noFill/>
        </p:spPr>
        <p:txBody>
          <a:bodyPr wrap="square" rtlCol="0">
            <a:spAutoFit/>
          </a:bodyPr>
          <a:lstStyle/>
          <a:p>
            <a:r>
              <a:rPr lang="fr-FR" sz="2000" dirty="0">
                <a:latin typeface="Avenir Roman" panose="02000503020000020003" pitchFamily="2" charset="0"/>
              </a:rPr>
              <a:t>VIEILLIR EST UNE CHANCE</a:t>
            </a:r>
            <a:endParaRPr lang="fr-FR" sz="2000" i="1" dirty="0">
              <a:latin typeface="Avenir Roman" panose="02000503020000020003" pitchFamily="2" charset="0"/>
            </a:endParaRPr>
          </a:p>
        </p:txBody>
      </p:sp>
    </p:spTree>
    <p:extLst>
      <p:ext uri="{BB962C8B-B14F-4D97-AF65-F5344CB8AC3E}">
        <p14:creationId xmlns:p14="http://schemas.microsoft.com/office/powerpoint/2010/main" val="1658476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7D0A584-4FF4-B942-A359-F3A5571FA3A7}"/>
              </a:ext>
            </a:extLst>
          </p:cNvPr>
          <p:cNvSpPr/>
          <p:nvPr/>
        </p:nvSpPr>
        <p:spPr>
          <a:xfrm>
            <a:off x="492369" y="806756"/>
            <a:ext cx="11254154" cy="5506101"/>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641A8756-3C83-A74A-AAA2-3D04E778E7B6}"/>
              </a:ext>
            </a:extLst>
          </p:cNvPr>
          <p:cNvSpPr txBox="1"/>
          <p:nvPr/>
        </p:nvSpPr>
        <p:spPr>
          <a:xfrm>
            <a:off x="711537" y="3144307"/>
            <a:ext cx="10815818" cy="830997"/>
          </a:xfrm>
          <a:prstGeom prst="rect">
            <a:avLst/>
          </a:prstGeom>
          <a:noFill/>
        </p:spPr>
        <p:txBody>
          <a:bodyPr wrap="square" rtlCol="0">
            <a:spAutoFit/>
          </a:bodyPr>
          <a:lstStyle/>
          <a:p>
            <a:pPr algn="ctr"/>
            <a:r>
              <a:rPr lang="fr-FR" sz="4800" dirty="0">
                <a:solidFill>
                  <a:schemeClr val="bg1"/>
                </a:solidFill>
                <a:latin typeface="Avenir Roman" panose="02000503020000020003" pitchFamily="2" charset="0"/>
              </a:rPr>
              <a:t>Le public visé</a:t>
            </a:r>
            <a:endParaRPr lang="fr-FR" sz="3200" dirty="0">
              <a:solidFill>
                <a:schemeClr val="bg1"/>
              </a:solidFill>
              <a:latin typeface="Avenir Roman" panose="02000503020000020003" pitchFamily="2" charset="0"/>
            </a:endParaRPr>
          </a:p>
        </p:txBody>
      </p:sp>
      <p:sp>
        <p:nvSpPr>
          <p:cNvPr id="10" name="ZoneTexte 9">
            <a:extLst>
              <a:ext uri="{FF2B5EF4-FFF2-40B4-BE49-F238E27FC236}">
                <a16:creationId xmlns:a16="http://schemas.microsoft.com/office/drawing/2014/main" id="{9E186FBD-3ABB-0E4E-9832-4FE1D47C6739}"/>
              </a:ext>
            </a:extLst>
          </p:cNvPr>
          <p:cNvSpPr txBox="1"/>
          <p:nvPr/>
        </p:nvSpPr>
        <p:spPr>
          <a:xfrm>
            <a:off x="492369" y="325289"/>
            <a:ext cx="10014918" cy="400110"/>
          </a:xfrm>
          <a:prstGeom prst="rect">
            <a:avLst/>
          </a:prstGeom>
          <a:noFill/>
        </p:spPr>
        <p:txBody>
          <a:bodyPr wrap="square" rtlCol="0">
            <a:spAutoFit/>
          </a:bodyPr>
          <a:lstStyle/>
          <a:p>
            <a:r>
              <a:rPr lang="fr-FR" sz="2000" dirty="0">
                <a:latin typeface="Avenir Roman" panose="02000503020000020003" pitchFamily="2" charset="0"/>
              </a:rPr>
              <a:t>VIEILLIR EST UNE CHANCE</a:t>
            </a:r>
            <a:endParaRPr lang="fr-FR" sz="2000" i="1" dirty="0">
              <a:latin typeface="Avenir Roman" panose="02000503020000020003" pitchFamily="2" charset="0"/>
            </a:endParaRPr>
          </a:p>
        </p:txBody>
      </p:sp>
    </p:spTree>
    <p:extLst>
      <p:ext uri="{BB962C8B-B14F-4D97-AF65-F5344CB8AC3E}">
        <p14:creationId xmlns:p14="http://schemas.microsoft.com/office/powerpoint/2010/main" val="540289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7D0A584-4FF4-B942-A359-F3A5571FA3A7}"/>
              </a:ext>
            </a:extLst>
          </p:cNvPr>
          <p:cNvSpPr/>
          <p:nvPr/>
        </p:nvSpPr>
        <p:spPr>
          <a:xfrm>
            <a:off x="492369" y="806757"/>
            <a:ext cx="11254154" cy="1037492"/>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id="{53181B9F-0D30-1E4D-BF51-059D5C6C7A43}"/>
              </a:ext>
            </a:extLst>
          </p:cNvPr>
          <p:cNvSpPr txBox="1"/>
          <p:nvPr/>
        </p:nvSpPr>
        <p:spPr>
          <a:xfrm>
            <a:off x="791307" y="979225"/>
            <a:ext cx="10656278" cy="707886"/>
          </a:xfrm>
          <a:prstGeom prst="rect">
            <a:avLst/>
          </a:prstGeom>
          <a:noFill/>
        </p:spPr>
        <p:txBody>
          <a:bodyPr wrap="square" rtlCol="0">
            <a:spAutoFit/>
          </a:bodyPr>
          <a:lstStyle/>
          <a:p>
            <a:r>
              <a:rPr lang="fr-FR" sz="4000" dirty="0">
                <a:solidFill>
                  <a:schemeClr val="bg1"/>
                </a:solidFill>
                <a:latin typeface="Avenir Roman" panose="02000503020000020003" pitchFamily="2" charset="0"/>
              </a:rPr>
              <a:t>Un public dont le besoin augmente</a:t>
            </a:r>
            <a:endParaRPr lang="fr-FR" sz="2400" dirty="0">
              <a:solidFill>
                <a:schemeClr val="bg1"/>
              </a:solidFill>
              <a:latin typeface="Avenir Roman" panose="02000503020000020003" pitchFamily="2" charset="0"/>
            </a:endParaRPr>
          </a:p>
        </p:txBody>
      </p:sp>
      <p:sp>
        <p:nvSpPr>
          <p:cNvPr id="10" name="ZoneTexte 9">
            <a:extLst>
              <a:ext uri="{FF2B5EF4-FFF2-40B4-BE49-F238E27FC236}">
                <a16:creationId xmlns:a16="http://schemas.microsoft.com/office/drawing/2014/main" id="{FD00D13B-BA44-9F43-B5BE-F0AF779065F4}"/>
              </a:ext>
            </a:extLst>
          </p:cNvPr>
          <p:cNvSpPr txBox="1"/>
          <p:nvPr/>
        </p:nvSpPr>
        <p:spPr>
          <a:xfrm>
            <a:off x="492369" y="2413693"/>
            <a:ext cx="11254154" cy="3539430"/>
          </a:xfrm>
          <a:prstGeom prst="rect">
            <a:avLst/>
          </a:prstGeom>
          <a:noFill/>
        </p:spPr>
        <p:txBody>
          <a:bodyPr wrap="square" rtlCol="0">
            <a:spAutoFit/>
          </a:bodyPr>
          <a:lstStyle/>
          <a:p>
            <a:r>
              <a:rPr lang="fr-FR" sz="1400" dirty="0">
                <a:latin typeface="Avenir Roman" panose="02000503020000020003" pitchFamily="2" charset="0"/>
              </a:rPr>
              <a:t>Le public visé représente les femmes et les hommes âgées entre 60 ans et 75 ans en moyenne (en pré-retraite ou retraités depuis plusieurs années). Des personnes autonomes physiquement et intellectuellement mais également des personnes en situation d’isolement social ou moral.  </a:t>
            </a:r>
          </a:p>
          <a:p>
            <a:endParaRPr lang="fr-FR" sz="1400" i="1" dirty="0">
              <a:latin typeface="Avenir Roman" panose="02000503020000020003" pitchFamily="2" charset="0"/>
            </a:endParaRPr>
          </a:p>
          <a:p>
            <a:r>
              <a:rPr lang="fr-FR" sz="1400" dirty="0">
                <a:latin typeface="Avenir Roman" panose="02000503020000020003" pitchFamily="2" charset="0"/>
              </a:rPr>
              <a:t>La France compte près de 18 millions de personnes âgées de 60 ans et plus, soit presque 28 % de la population française totale (</a:t>
            </a:r>
            <a:r>
              <a:rPr lang="fr-FR" sz="1400" dirty="0" err="1">
                <a:latin typeface="Avenir Roman" panose="02000503020000020003" pitchFamily="2" charset="0"/>
              </a:rPr>
              <a:t>Statista</a:t>
            </a:r>
            <a:r>
              <a:rPr lang="fr-FR" sz="1400" dirty="0">
                <a:latin typeface="Avenir Roman" panose="02000503020000020003" pitchFamily="2" charset="0"/>
              </a:rPr>
              <a:t>) avec plus de 600.000 personnes âgées entre 62 ans et 71 ans et plus de 1.800.000 personnes âgées entre 72 ans et 81 ans. </a:t>
            </a:r>
          </a:p>
          <a:p>
            <a:endParaRPr lang="fr-FR" sz="1400" dirty="0">
              <a:latin typeface="Avenir Roman" panose="02000503020000020003" pitchFamily="2" charset="0"/>
            </a:endParaRPr>
          </a:p>
          <a:p>
            <a:r>
              <a:rPr lang="fr-FR" sz="1400" dirty="0">
                <a:latin typeface="Avenir Roman" panose="02000503020000020003" pitchFamily="2" charset="0"/>
              </a:rPr>
              <a:t>Selon l’Organisation Mondiale de la Santé, plus de 20% des adultes de 60 ans et plus souffrent d'un trouble de santé mentale ou psychiques. </a:t>
            </a:r>
          </a:p>
          <a:p>
            <a:endParaRPr lang="fr-FR" sz="1400" dirty="0">
              <a:latin typeface="Avenir Roman" panose="02000503020000020003" pitchFamily="2" charset="0"/>
            </a:endParaRPr>
          </a:p>
          <a:p>
            <a:r>
              <a:rPr lang="fr-FR" sz="1400" dirty="0">
                <a:latin typeface="Avenir Roman" panose="02000503020000020003" pitchFamily="2" charset="0"/>
              </a:rPr>
              <a:t>Le mal-être ou troubles des seniors est réel, concret et vécu : </a:t>
            </a:r>
            <a:r>
              <a:rPr lang="fr-FR" sz="1400" i="1" dirty="0">
                <a:latin typeface="Avenir Roman" panose="02000503020000020003" pitchFamily="2" charset="0"/>
              </a:rPr>
              <a:t>ne plus trouver sens à sa vie, se sentir seul(e), ne plus se sentir utile, avoir peur de la maladie, avoir une vision négative de l’avenir, ne plus comprendre le monde extérieur, voir partir des amis, tomber dans des addictions, perdre contact avec ses proches, n’avoir personne à qui parler pour évacuer un trop-plein ou une souffrance qui dérange </a:t>
            </a:r>
            <a:r>
              <a:rPr lang="fr-FR" sz="1400" dirty="0">
                <a:latin typeface="Avenir Roman" panose="02000503020000020003" pitchFamily="2" charset="0"/>
              </a:rPr>
              <a:t>est </a:t>
            </a:r>
            <a:r>
              <a:rPr lang="fr-FR" sz="1400" b="1" dirty="0">
                <a:latin typeface="Avenir Roman" panose="02000503020000020003" pitchFamily="2" charset="0"/>
              </a:rPr>
              <a:t>le quotidien de nombreuses personnes qui prennent de l’</a:t>
            </a:r>
            <a:r>
              <a:rPr lang="fr-FR" sz="1400" b="1" dirty="0" err="1">
                <a:latin typeface="Avenir Roman" panose="02000503020000020003" pitchFamily="2" charset="0"/>
              </a:rPr>
              <a:t>âge</a:t>
            </a:r>
            <a:r>
              <a:rPr lang="fr-FR" sz="1400" dirty="0">
                <a:latin typeface="Avenir Roman" panose="02000503020000020003" pitchFamily="2" charset="0"/>
              </a:rPr>
              <a:t>. </a:t>
            </a:r>
          </a:p>
          <a:p>
            <a:endParaRPr lang="fr-FR" sz="1400" dirty="0">
              <a:latin typeface="Avenir Roman" panose="02000503020000020003" pitchFamily="2" charset="0"/>
            </a:endParaRPr>
          </a:p>
          <a:p>
            <a:r>
              <a:rPr lang="fr-FR" sz="1400" dirty="0">
                <a:latin typeface="Avenir Roman" panose="02000503020000020003" pitchFamily="2" charset="0"/>
              </a:rPr>
              <a:t>Le projet répond à un besoin immense et croissant de vivre une retraite plus épanouie.</a:t>
            </a:r>
          </a:p>
        </p:txBody>
      </p:sp>
      <p:sp>
        <p:nvSpPr>
          <p:cNvPr id="13" name="ZoneTexte 12">
            <a:extLst>
              <a:ext uri="{FF2B5EF4-FFF2-40B4-BE49-F238E27FC236}">
                <a16:creationId xmlns:a16="http://schemas.microsoft.com/office/drawing/2014/main" id="{53B6A91A-A738-624F-8686-BD343EDD9B72}"/>
              </a:ext>
            </a:extLst>
          </p:cNvPr>
          <p:cNvSpPr txBox="1"/>
          <p:nvPr/>
        </p:nvSpPr>
        <p:spPr>
          <a:xfrm>
            <a:off x="492369" y="325289"/>
            <a:ext cx="10014918" cy="400110"/>
          </a:xfrm>
          <a:prstGeom prst="rect">
            <a:avLst/>
          </a:prstGeom>
          <a:noFill/>
        </p:spPr>
        <p:txBody>
          <a:bodyPr wrap="square" rtlCol="0">
            <a:spAutoFit/>
          </a:bodyPr>
          <a:lstStyle/>
          <a:p>
            <a:r>
              <a:rPr lang="fr-FR" sz="2000" dirty="0">
                <a:latin typeface="Avenir Roman" panose="02000503020000020003" pitchFamily="2" charset="0"/>
              </a:rPr>
              <a:t>VIEILLIR EST UNE CHANCE</a:t>
            </a:r>
            <a:endParaRPr lang="fr-FR" sz="2000" i="1" dirty="0">
              <a:latin typeface="Avenir Roman" panose="02000503020000020003" pitchFamily="2" charset="0"/>
            </a:endParaRPr>
          </a:p>
        </p:txBody>
      </p:sp>
    </p:spTree>
    <p:extLst>
      <p:ext uri="{BB962C8B-B14F-4D97-AF65-F5344CB8AC3E}">
        <p14:creationId xmlns:p14="http://schemas.microsoft.com/office/powerpoint/2010/main" val="2767989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7D0A584-4FF4-B942-A359-F3A5571FA3A7}"/>
              </a:ext>
            </a:extLst>
          </p:cNvPr>
          <p:cNvSpPr/>
          <p:nvPr/>
        </p:nvSpPr>
        <p:spPr>
          <a:xfrm>
            <a:off x="492369" y="806756"/>
            <a:ext cx="11254154" cy="5506101"/>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641A8756-3C83-A74A-AAA2-3D04E778E7B6}"/>
              </a:ext>
            </a:extLst>
          </p:cNvPr>
          <p:cNvSpPr txBox="1"/>
          <p:nvPr/>
        </p:nvSpPr>
        <p:spPr>
          <a:xfrm>
            <a:off x="711537" y="3144307"/>
            <a:ext cx="10815818" cy="830997"/>
          </a:xfrm>
          <a:prstGeom prst="rect">
            <a:avLst/>
          </a:prstGeom>
          <a:noFill/>
        </p:spPr>
        <p:txBody>
          <a:bodyPr wrap="square" rtlCol="0">
            <a:spAutoFit/>
          </a:bodyPr>
          <a:lstStyle/>
          <a:p>
            <a:pPr algn="ctr"/>
            <a:r>
              <a:rPr lang="fr-FR" sz="4800" dirty="0">
                <a:solidFill>
                  <a:schemeClr val="bg1"/>
                </a:solidFill>
                <a:latin typeface="Avenir Roman" panose="02000503020000020003" pitchFamily="2" charset="0"/>
              </a:rPr>
              <a:t>Quelle est la solution apportée ?</a:t>
            </a:r>
            <a:endParaRPr lang="fr-FR" sz="3200" dirty="0">
              <a:solidFill>
                <a:schemeClr val="bg1"/>
              </a:solidFill>
              <a:latin typeface="Avenir Roman" panose="02000503020000020003" pitchFamily="2" charset="0"/>
            </a:endParaRPr>
          </a:p>
        </p:txBody>
      </p:sp>
      <p:sp>
        <p:nvSpPr>
          <p:cNvPr id="10" name="ZoneTexte 9">
            <a:extLst>
              <a:ext uri="{FF2B5EF4-FFF2-40B4-BE49-F238E27FC236}">
                <a16:creationId xmlns:a16="http://schemas.microsoft.com/office/drawing/2014/main" id="{9E186FBD-3ABB-0E4E-9832-4FE1D47C6739}"/>
              </a:ext>
            </a:extLst>
          </p:cNvPr>
          <p:cNvSpPr txBox="1"/>
          <p:nvPr/>
        </p:nvSpPr>
        <p:spPr>
          <a:xfrm>
            <a:off x="492369" y="325289"/>
            <a:ext cx="10014918" cy="400110"/>
          </a:xfrm>
          <a:prstGeom prst="rect">
            <a:avLst/>
          </a:prstGeom>
          <a:noFill/>
        </p:spPr>
        <p:txBody>
          <a:bodyPr wrap="square" rtlCol="0">
            <a:spAutoFit/>
          </a:bodyPr>
          <a:lstStyle/>
          <a:p>
            <a:r>
              <a:rPr lang="fr-FR" sz="2000" dirty="0">
                <a:latin typeface="Avenir Roman" panose="02000503020000020003" pitchFamily="2" charset="0"/>
              </a:rPr>
              <a:t>VIEILLIR EST UNE CHANCE</a:t>
            </a:r>
            <a:endParaRPr lang="fr-FR" sz="2000" i="1" dirty="0">
              <a:latin typeface="Avenir Roman" panose="02000503020000020003" pitchFamily="2" charset="0"/>
            </a:endParaRPr>
          </a:p>
        </p:txBody>
      </p:sp>
    </p:spTree>
    <p:extLst>
      <p:ext uri="{BB962C8B-B14F-4D97-AF65-F5344CB8AC3E}">
        <p14:creationId xmlns:p14="http://schemas.microsoft.com/office/powerpoint/2010/main" val="3890157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7D0A584-4FF4-B942-A359-F3A5571FA3A7}"/>
              </a:ext>
            </a:extLst>
          </p:cNvPr>
          <p:cNvSpPr/>
          <p:nvPr/>
        </p:nvSpPr>
        <p:spPr>
          <a:xfrm>
            <a:off x="492369" y="806757"/>
            <a:ext cx="11254154" cy="1037492"/>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id="{53181B9F-0D30-1E4D-BF51-059D5C6C7A43}"/>
              </a:ext>
            </a:extLst>
          </p:cNvPr>
          <p:cNvSpPr txBox="1"/>
          <p:nvPr/>
        </p:nvSpPr>
        <p:spPr>
          <a:xfrm>
            <a:off x="791307" y="979225"/>
            <a:ext cx="10656278" cy="707886"/>
          </a:xfrm>
          <a:prstGeom prst="rect">
            <a:avLst/>
          </a:prstGeom>
          <a:noFill/>
        </p:spPr>
        <p:txBody>
          <a:bodyPr wrap="square" rtlCol="0">
            <a:spAutoFit/>
          </a:bodyPr>
          <a:lstStyle/>
          <a:p>
            <a:r>
              <a:rPr lang="fr-FR" sz="4000" dirty="0">
                <a:solidFill>
                  <a:schemeClr val="bg1"/>
                </a:solidFill>
                <a:latin typeface="Avenir Roman" panose="02000503020000020003" pitchFamily="2" charset="0"/>
              </a:rPr>
              <a:t>Utilisation du numérique</a:t>
            </a:r>
            <a:endParaRPr lang="fr-FR" sz="2400" dirty="0">
              <a:solidFill>
                <a:schemeClr val="bg1"/>
              </a:solidFill>
              <a:latin typeface="Avenir Roman" panose="02000503020000020003" pitchFamily="2" charset="0"/>
            </a:endParaRPr>
          </a:p>
        </p:txBody>
      </p:sp>
      <p:sp>
        <p:nvSpPr>
          <p:cNvPr id="10" name="ZoneTexte 9">
            <a:extLst>
              <a:ext uri="{FF2B5EF4-FFF2-40B4-BE49-F238E27FC236}">
                <a16:creationId xmlns:a16="http://schemas.microsoft.com/office/drawing/2014/main" id="{FD00D13B-BA44-9F43-B5BE-F0AF779065F4}"/>
              </a:ext>
            </a:extLst>
          </p:cNvPr>
          <p:cNvSpPr txBox="1"/>
          <p:nvPr/>
        </p:nvSpPr>
        <p:spPr>
          <a:xfrm>
            <a:off x="492369" y="2413693"/>
            <a:ext cx="11254154" cy="4185761"/>
          </a:xfrm>
          <a:prstGeom prst="rect">
            <a:avLst/>
          </a:prstGeom>
          <a:noFill/>
        </p:spPr>
        <p:txBody>
          <a:bodyPr wrap="square" rtlCol="0">
            <a:spAutoFit/>
          </a:bodyPr>
          <a:lstStyle/>
          <a:p>
            <a:r>
              <a:rPr lang="fr-FR" sz="1400" dirty="0">
                <a:latin typeface="Avenir Roman" panose="02000503020000020003" pitchFamily="2" charset="0"/>
              </a:rPr>
              <a:t>La nature du projet vise à développer une plateforme digitale de contenus et de services mis à la disposition des personnes de plus de 60 ans pour les accompagner dans la compréhension de leur état d'esprit, de leurs émotions et de leur épanouissement personnel. </a:t>
            </a:r>
          </a:p>
          <a:p>
            <a:r>
              <a:rPr lang="fr-FR" sz="1400" dirty="0">
                <a:latin typeface="Avenir Roman" panose="02000503020000020003" pitchFamily="2" charset="0"/>
              </a:rPr>
              <a:t>Ils s’inscrivent et ont accès à un 3 types de contenus et de fonctionnalités :</a:t>
            </a:r>
          </a:p>
          <a:p>
            <a:pPr marL="228600" indent="-228600">
              <a:buAutoNum type="arabicPeriod"/>
            </a:pPr>
            <a:r>
              <a:rPr lang="fr-FR" sz="1400" dirty="0">
                <a:latin typeface="Avenir Roman" panose="02000503020000020003" pitchFamily="2" charset="0"/>
              </a:rPr>
              <a:t>Prises de RDV avec un coach psycho-émotionnel (à tout moment et selon les besoins)</a:t>
            </a:r>
          </a:p>
          <a:p>
            <a:pPr marL="228600" indent="-228600">
              <a:buAutoNum type="arabicPeriod"/>
            </a:pPr>
            <a:r>
              <a:rPr lang="fr-FR" sz="1400" dirty="0">
                <a:latin typeface="Avenir Roman" panose="02000503020000020003" pitchFamily="2" charset="0"/>
              </a:rPr>
              <a:t>Des contenus spécifiques au bien vieillir (articles, podcasts, conférences, directs, etc.)</a:t>
            </a:r>
          </a:p>
          <a:p>
            <a:pPr marL="228600" indent="-228600">
              <a:buAutoNum type="arabicPeriod"/>
            </a:pPr>
            <a:r>
              <a:rPr lang="fr-FR" sz="1400" dirty="0">
                <a:latin typeface="Avenir Roman" panose="02000503020000020003" pitchFamily="2" charset="0"/>
              </a:rPr>
              <a:t>Un forum d’échange d’expériences (entre seniors)</a:t>
            </a:r>
          </a:p>
          <a:p>
            <a:br>
              <a:rPr lang="fr-FR" sz="1400" dirty="0">
                <a:latin typeface="Avenir Roman" panose="02000503020000020003" pitchFamily="2" charset="0"/>
              </a:rPr>
            </a:br>
            <a:r>
              <a:rPr lang="fr-FR" sz="1400" dirty="0">
                <a:latin typeface="Avenir Roman" panose="02000503020000020003" pitchFamily="2" charset="0"/>
              </a:rPr>
              <a:t>Que peuvent trouver les seniors sur cette plateforme ? </a:t>
            </a:r>
          </a:p>
          <a:p>
            <a:pPr marL="171450" indent="-171450">
              <a:buFontTx/>
              <a:buChar char="-"/>
            </a:pPr>
            <a:r>
              <a:rPr lang="fr-FR" sz="1400" dirty="0">
                <a:latin typeface="Avenir Roman" panose="02000503020000020003" pitchFamily="2" charset="0"/>
              </a:rPr>
              <a:t>Des accompagnements individuels réalisables en Visio avec prise de rendez-vous</a:t>
            </a:r>
          </a:p>
          <a:p>
            <a:pPr marL="171450" indent="-171450">
              <a:buFontTx/>
              <a:buChar char="-"/>
            </a:pPr>
            <a:r>
              <a:rPr lang="fr-FR" sz="1400" dirty="0">
                <a:latin typeface="Avenir Roman" panose="02000503020000020003" pitchFamily="2" charset="0"/>
              </a:rPr>
              <a:t>Des articles écrits sur le bien vieillir (questionnements existentiels, retraite, sexualité, communication, relation aux autres, etc.).</a:t>
            </a:r>
          </a:p>
          <a:p>
            <a:pPr marL="171450" indent="-171450">
              <a:buFontTx/>
              <a:buChar char="-"/>
            </a:pPr>
            <a:r>
              <a:rPr lang="fr-FR" sz="1400" dirty="0">
                <a:latin typeface="Avenir Roman" panose="02000503020000020003" pitchFamily="2" charset="0"/>
              </a:rPr>
              <a:t>Des podcasts avec des interviews de professionnels (médecins, </a:t>
            </a:r>
            <a:r>
              <a:rPr lang="fr-FR" sz="1400" dirty="0" err="1">
                <a:latin typeface="Avenir Roman" panose="02000503020000020003" pitchFamily="2" charset="0"/>
              </a:rPr>
              <a:t>addictologues</a:t>
            </a:r>
            <a:r>
              <a:rPr lang="fr-FR" sz="1400" dirty="0">
                <a:latin typeface="Avenir Roman" panose="02000503020000020003" pitchFamily="2" charset="0"/>
              </a:rPr>
              <a:t>, associations, thérapeutes, entreprises, etc.) pour mettre en avant des solutions et des innovations sur le bien vieillir</a:t>
            </a:r>
          </a:p>
          <a:p>
            <a:pPr marL="171450" indent="-171450">
              <a:buFontTx/>
              <a:buChar char="-"/>
            </a:pPr>
            <a:r>
              <a:rPr lang="fr-FR" sz="1400" dirty="0">
                <a:latin typeface="Avenir Roman" panose="02000503020000020003" pitchFamily="2" charset="0"/>
              </a:rPr>
              <a:t>Des programmes vidéos sur des besoins spécifiques réalisables en ligne et de manière autonome </a:t>
            </a:r>
          </a:p>
          <a:p>
            <a:pPr marL="171450" indent="-171450">
              <a:buFontTx/>
              <a:buChar char="-"/>
            </a:pPr>
            <a:r>
              <a:rPr lang="fr-FR" sz="1400" dirty="0">
                <a:latin typeface="Avenir Roman" panose="02000503020000020003" pitchFamily="2" charset="0"/>
              </a:rPr>
              <a:t>Des exercices pratiques à faire</a:t>
            </a:r>
          </a:p>
          <a:p>
            <a:pPr marL="171450" indent="-171450">
              <a:buFontTx/>
              <a:buChar char="-"/>
            </a:pPr>
            <a:r>
              <a:rPr lang="fr-FR" sz="1400" dirty="0">
                <a:latin typeface="Avenir Roman" panose="02000503020000020003" pitchFamily="2" charset="0"/>
              </a:rPr>
              <a:t>Des conférences et Live sur des thématiques précises</a:t>
            </a:r>
          </a:p>
          <a:p>
            <a:pPr marL="171450" indent="-171450">
              <a:buFontTx/>
              <a:buChar char="-"/>
            </a:pPr>
            <a:r>
              <a:rPr lang="fr-FR" sz="1400" dirty="0">
                <a:latin typeface="Avenir Roman" panose="02000503020000020003" pitchFamily="2" charset="0"/>
              </a:rPr>
              <a:t>Un forum sur lequel ils peuvent échanger (ressentis, parcours, émotions, étapes de la vie, etc.)</a:t>
            </a:r>
          </a:p>
          <a:p>
            <a:br>
              <a:rPr lang="fr-FR" sz="1400" dirty="0">
                <a:latin typeface="Avenir Roman" panose="02000503020000020003" pitchFamily="2" charset="0"/>
              </a:rPr>
            </a:br>
            <a:endParaRPr lang="fr-FR" sz="1400" dirty="0">
              <a:latin typeface="Avenir Roman" panose="02000503020000020003" pitchFamily="2" charset="0"/>
            </a:endParaRPr>
          </a:p>
          <a:p>
            <a:r>
              <a:rPr lang="fr-FR" sz="1400" dirty="0">
                <a:latin typeface="Avenir Roman" panose="02000503020000020003" pitchFamily="2" charset="0"/>
              </a:rPr>
              <a:t>Le but ? Vivre mieux sa séniorité avec un impact concret sur la manière de bien vieillir et sur sa santé générale.</a:t>
            </a:r>
          </a:p>
        </p:txBody>
      </p:sp>
      <p:sp>
        <p:nvSpPr>
          <p:cNvPr id="13" name="ZoneTexte 12">
            <a:extLst>
              <a:ext uri="{FF2B5EF4-FFF2-40B4-BE49-F238E27FC236}">
                <a16:creationId xmlns:a16="http://schemas.microsoft.com/office/drawing/2014/main" id="{53B6A91A-A738-624F-8686-BD343EDD9B72}"/>
              </a:ext>
            </a:extLst>
          </p:cNvPr>
          <p:cNvSpPr txBox="1"/>
          <p:nvPr/>
        </p:nvSpPr>
        <p:spPr>
          <a:xfrm>
            <a:off x="492369" y="325289"/>
            <a:ext cx="10014918" cy="400110"/>
          </a:xfrm>
          <a:prstGeom prst="rect">
            <a:avLst/>
          </a:prstGeom>
          <a:noFill/>
        </p:spPr>
        <p:txBody>
          <a:bodyPr wrap="square" rtlCol="0">
            <a:spAutoFit/>
          </a:bodyPr>
          <a:lstStyle/>
          <a:p>
            <a:r>
              <a:rPr lang="fr-FR" sz="2000" dirty="0">
                <a:latin typeface="Avenir Roman" panose="02000503020000020003" pitchFamily="2" charset="0"/>
              </a:rPr>
              <a:t>VIEILLIR EST UNE CHANCE</a:t>
            </a:r>
            <a:endParaRPr lang="fr-FR" sz="2000" i="1" dirty="0">
              <a:latin typeface="Avenir Roman" panose="02000503020000020003" pitchFamily="2" charset="0"/>
            </a:endParaRPr>
          </a:p>
        </p:txBody>
      </p:sp>
    </p:spTree>
    <p:extLst>
      <p:ext uri="{BB962C8B-B14F-4D97-AF65-F5344CB8AC3E}">
        <p14:creationId xmlns:p14="http://schemas.microsoft.com/office/powerpoint/2010/main" val="235217568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39325</TotalTime>
  <Words>1512</Words>
  <Application>Microsoft Macintosh PowerPoint</Application>
  <PresentationFormat>Grand écran</PresentationFormat>
  <Paragraphs>133</Paragraphs>
  <Slides>22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22</vt:i4>
      </vt:variant>
    </vt:vector>
  </HeadingPairs>
  <TitlesOfParts>
    <vt:vector size="27" baseType="lpstr">
      <vt:lpstr>Arial</vt:lpstr>
      <vt:lpstr>Avenir Roman</vt:lpstr>
      <vt:lpstr>Calibri</vt:lpstr>
      <vt:lpstr>Calibri Light</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Microsoft Office User</dc:creator>
  <cp:lastModifiedBy>Microsoft Office User</cp:lastModifiedBy>
  <cp:revision>324</cp:revision>
  <dcterms:created xsi:type="dcterms:W3CDTF">2023-01-06T09:16:55Z</dcterms:created>
  <dcterms:modified xsi:type="dcterms:W3CDTF">2023-09-04T09:59:00Z</dcterms:modified>
</cp:coreProperties>
</file>