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60" r:id="rId6"/>
    <p:sldId id="261" r:id="rId7"/>
    <p:sldId id="267" r:id="rId8"/>
    <p:sldId id="257" r:id="rId9"/>
    <p:sldId id="259" r:id="rId10"/>
    <p:sldId id="258" r:id="rId11"/>
    <p:sldId id="273" r:id="rId12"/>
    <p:sldId id="275" r:id="rId13"/>
    <p:sldId id="268" r:id="rId14"/>
    <p:sldId id="269" r:id="rId15"/>
    <p:sldId id="270" r:id="rId16"/>
    <p:sldId id="271" r:id="rId17"/>
    <p:sldId id="274" r:id="rId18"/>
    <p:sldId id="266"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BCEA5F-9B16-2D2A-FD2D-20597F7C4BC5}" v="16" dt="2024-06-20T13:32:53.8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52" autoAdjust="0"/>
    <p:restoredTop sz="88660" autoAdjust="0"/>
  </p:normalViewPr>
  <p:slideViewPr>
    <p:cSldViewPr snapToGrid="0">
      <p:cViewPr varScale="1">
        <p:scale>
          <a:sx n="104" d="100"/>
          <a:sy n="104" d="100"/>
        </p:scale>
        <p:origin x="81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DDEA35-0863-484D-BDB8-FBB03A02B989}" type="datetimeFigureOut">
              <a:rPr lang="fr-FR" smtClean="0"/>
              <a:t>20/06/2024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644485-350C-4CA4-B17D-FC205A391096}" type="slidenum">
              <a:rPr lang="fr-FR" smtClean="0"/>
              <a:t>‹N°›</a:t>
            </a:fld>
            <a:endParaRPr lang="fr-FR"/>
          </a:p>
        </p:txBody>
      </p:sp>
    </p:spTree>
    <p:extLst>
      <p:ext uri="{BB962C8B-B14F-4D97-AF65-F5344CB8AC3E}">
        <p14:creationId xmlns:p14="http://schemas.microsoft.com/office/powerpoint/2010/main" val="98552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orange-business.com/fr/produits/digital-applications-development"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smartly.ai/"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E644485-350C-4CA4-B17D-FC205A391096}" type="slidenum">
              <a:rPr lang="fr-FR" smtClean="0"/>
              <a:t>1</a:t>
            </a:fld>
            <a:endParaRPr lang="fr-FR"/>
          </a:p>
        </p:txBody>
      </p:sp>
    </p:spTree>
    <p:extLst>
      <p:ext uri="{BB962C8B-B14F-4D97-AF65-F5344CB8AC3E}">
        <p14:creationId xmlns:p14="http://schemas.microsoft.com/office/powerpoint/2010/main" val="215307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E644485-350C-4CA4-B17D-FC205A391096}" type="slidenum">
              <a:rPr lang="fr-FR" smtClean="0"/>
              <a:t>2</a:t>
            </a:fld>
            <a:endParaRPr lang="fr-FR"/>
          </a:p>
        </p:txBody>
      </p:sp>
    </p:spTree>
    <p:extLst>
      <p:ext uri="{BB962C8B-B14F-4D97-AF65-F5344CB8AC3E}">
        <p14:creationId xmlns:p14="http://schemas.microsoft.com/office/powerpoint/2010/main" val="2983489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dirty="0"/>
              <a:t>Septembre 2020 : </a:t>
            </a:r>
            <a:r>
              <a:rPr lang="fr-FR" b="0" i="0" dirty="0">
                <a:solidFill>
                  <a:srgbClr val="354B60"/>
                </a:solidFill>
                <a:effectLst/>
                <a:latin typeface="Inter" panose="020B0502030000000004" pitchFamily="34" charset="0"/>
              </a:rPr>
              <a:t>une nouvelle version de </a:t>
            </a:r>
            <a:r>
              <a:rPr lang="fr-FR" b="0" i="0" dirty="0" err="1">
                <a:solidFill>
                  <a:srgbClr val="354B60"/>
                </a:solidFill>
                <a:effectLst/>
                <a:latin typeface="Inter" panose="020B0502030000000004" pitchFamily="34" charset="0"/>
              </a:rPr>
              <a:t>chatbot</a:t>
            </a:r>
            <a:r>
              <a:rPr lang="fr-FR" b="0" i="0" dirty="0">
                <a:solidFill>
                  <a:srgbClr val="354B60"/>
                </a:solidFill>
                <a:effectLst/>
                <a:latin typeface="Inter" panose="020B0502030000000004" pitchFamily="34" charset="0"/>
              </a:rPr>
              <a:t>, cet agent conversationnel qui demande dès la page d’accueil « Que puis-je faire pour vous ? ».</a:t>
            </a:r>
          </a:p>
          <a:p>
            <a:pPr algn="l"/>
            <a:endParaRPr lang="fr-FR" b="0" i="0" dirty="0">
              <a:solidFill>
                <a:srgbClr val="354B60"/>
              </a:solidFill>
              <a:effectLst/>
              <a:latin typeface="Inter" panose="020B0502030000000004" pitchFamily="34" charset="0"/>
            </a:endParaRPr>
          </a:p>
          <a:p>
            <a:pPr algn="l"/>
            <a:r>
              <a:rPr lang="fr-FR" b="0" i="0" dirty="0">
                <a:solidFill>
                  <a:srgbClr val="354B60"/>
                </a:solidFill>
                <a:effectLst/>
                <a:latin typeface="Inter" panose="020B0502030000000004" pitchFamily="34" charset="0"/>
              </a:rPr>
              <a:t>Le </a:t>
            </a:r>
            <a:r>
              <a:rPr lang="fr-FR" b="0" i="0" dirty="0" err="1">
                <a:solidFill>
                  <a:srgbClr val="354B60"/>
                </a:solidFill>
                <a:effectLst/>
                <a:latin typeface="Inter" panose="020B0502030000000004" pitchFamily="34" charset="0"/>
              </a:rPr>
              <a:t>chatbot</a:t>
            </a:r>
            <a:r>
              <a:rPr lang="fr-FR" b="0" i="0" dirty="0">
                <a:solidFill>
                  <a:srgbClr val="354B60"/>
                </a:solidFill>
                <a:effectLst/>
                <a:latin typeface="Inter" panose="020B0502030000000004" pitchFamily="34" charset="0"/>
              </a:rPr>
              <a:t> com utilisait déjà l’intelligence artificielle, le TAL (Traitement Automatique des Langues) et le NLU (Natural Langage </a:t>
            </a:r>
            <a:r>
              <a:rPr lang="fr-FR" b="0" i="0" dirty="0" err="1">
                <a:solidFill>
                  <a:srgbClr val="354B60"/>
                </a:solidFill>
                <a:effectLst/>
                <a:latin typeface="Inter" panose="020B0502030000000004" pitchFamily="34" charset="0"/>
              </a:rPr>
              <a:t>Understanding</a:t>
            </a:r>
            <a:r>
              <a:rPr lang="fr-FR" b="0" i="0" dirty="0">
                <a:solidFill>
                  <a:srgbClr val="354B60"/>
                </a:solidFill>
                <a:effectLst/>
                <a:latin typeface="Inter" panose="020B0502030000000004" pitchFamily="34" charset="0"/>
              </a:rPr>
              <a:t>), en français compréhension automatique de la langue) pour comprendre les questions posées par les utilisateurs. </a:t>
            </a:r>
          </a:p>
          <a:p>
            <a:pPr algn="l"/>
            <a:endParaRPr lang="fr-FR" b="0" i="0" dirty="0">
              <a:solidFill>
                <a:srgbClr val="354B60"/>
              </a:solidFill>
              <a:effectLst/>
              <a:latin typeface="Inter" panose="020B0502030000000004" pitchFamily="34" charset="0"/>
            </a:endParaRPr>
          </a:p>
          <a:p>
            <a:pPr algn="l"/>
            <a:r>
              <a:rPr lang="fr-FR" b="0" i="0" dirty="0">
                <a:solidFill>
                  <a:srgbClr val="354B60"/>
                </a:solidFill>
                <a:effectLst/>
                <a:latin typeface="Inter" panose="020B0502030000000004" pitchFamily="34" charset="0"/>
              </a:rPr>
              <a:t>Développé par </a:t>
            </a:r>
            <a:r>
              <a:rPr lang="fr-FR" b="0" i="0" u="sng" dirty="0">
                <a:solidFill>
                  <a:srgbClr val="0071BD"/>
                </a:solidFill>
                <a:effectLst/>
                <a:latin typeface="Inter" panose="020B0502030000000004" pitchFamily="34" charset="0"/>
                <a:hlinkClick r:id="rId3"/>
              </a:rPr>
              <a:t>Orange Digital et Data, </a:t>
            </a:r>
            <a:r>
              <a:rPr lang="fr-FR" b="0" i="0" dirty="0">
                <a:solidFill>
                  <a:srgbClr val="354B60"/>
                </a:solidFill>
                <a:effectLst/>
                <a:latin typeface="Inter" panose="020B0502030000000004" pitchFamily="34" charset="0"/>
              </a:rPr>
              <a:t>en partenariat avec la start-up </a:t>
            </a:r>
            <a:r>
              <a:rPr lang="fr-FR" b="0" i="0" u="sng" dirty="0">
                <a:solidFill>
                  <a:srgbClr val="0071BD"/>
                </a:solidFill>
                <a:effectLst/>
                <a:latin typeface="Inter" panose="020B0502030000000004" pitchFamily="34" charset="0"/>
                <a:hlinkClick r:id="rId4"/>
              </a:rPr>
              <a:t>Smartly.ai</a:t>
            </a:r>
            <a:r>
              <a:rPr lang="fr-FR" b="0" i="0" dirty="0">
                <a:solidFill>
                  <a:srgbClr val="354B60"/>
                </a:solidFill>
                <a:effectLst/>
                <a:latin typeface="Inter" panose="020B0502030000000004" pitchFamily="34" charset="0"/>
              </a:rPr>
              <a:t>, il répondait aux questions liées aux compétences municipales. </a:t>
            </a:r>
          </a:p>
          <a:p>
            <a:endParaRPr lang="fr-FR" b="0" i="0" dirty="0">
              <a:solidFill>
                <a:srgbClr val="354B60"/>
              </a:solidFill>
              <a:effectLst/>
              <a:latin typeface="Inter" panose="020B05020300000000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9E644485-350C-4CA4-B17D-FC205A391096}" type="slidenum">
              <a:rPr lang="fr-FR" smtClean="0"/>
              <a:t>3</a:t>
            </a:fld>
            <a:endParaRPr lang="fr-FR"/>
          </a:p>
        </p:txBody>
      </p:sp>
    </p:spTree>
    <p:extLst>
      <p:ext uri="{BB962C8B-B14F-4D97-AF65-F5344CB8AC3E}">
        <p14:creationId xmlns:p14="http://schemas.microsoft.com/office/powerpoint/2010/main" val="2542541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i="0" dirty="0">
                <a:solidFill>
                  <a:srgbClr val="171717"/>
                </a:solidFill>
                <a:effectLst/>
                <a:highlight>
                  <a:srgbClr val="FFFFFF"/>
                </a:highlight>
                <a:latin typeface="ui-sans-serif"/>
              </a:rPr>
              <a:t>En France par exemple, 80 % des personnes interrogées ont entendu parler du bot d’</a:t>
            </a:r>
            <a:r>
              <a:rPr lang="fr-FR" b="1" i="0" dirty="0" err="1">
                <a:solidFill>
                  <a:srgbClr val="171717"/>
                </a:solidFill>
                <a:effectLst/>
                <a:highlight>
                  <a:srgbClr val="FFFFFF"/>
                </a:highlight>
                <a:latin typeface="ui-sans-serif"/>
              </a:rPr>
              <a:t>OpenAI</a:t>
            </a:r>
            <a:r>
              <a:rPr lang="fr-FR" b="1" i="0" dirty="0">
                <a:solidFill>
                  <a:srgbClr val="171717"/>
                </a:solidFill>
                <a:effectLst/>
                <a:highlight>
                  <a:srgbClr val="FFFFFF"/>
                </a:highlight>
                <a:latin typeface="ui-sans-serif"/>
              </a:rPr>
              <a:t>, mais 18 % seulement l’ont utilisé.</a:t>
            </a:r>
            <a:r>
              <a:rPr lang="fr-FR" b="0" i="0" dirty="0">
                <a:solidFill>
                  <a:srgbClr val="171717"/>
                </a:solidFill>
                <a:effectLst/>
                <a:highlight>
                  <a:srgbClr val="FFFFFF"/>
                </a:highlight>
                <a:latin typeface="ui-sans-serif"/>
              </a:rPr>
              <a:t> Les résultats sont similaires en Allemagne, mais on est très loin de l’Inde (93 % connaissent </a:t>
            </a:r>
            <a:r>
              <a:rPr lang="fr-FR" b="0" i="0" dirty="0" err="1">
                <a:solidFill>
                  <a:srgbClr val="171717"/>
                </a:solidFill>
                <a:effectLst/>
                <a:highlight>
                  <a:srgbClr val="FFFFFF"/>
                </a:highlight>
                <a:latin typeface="ui-sans-serif"/>
              </a:rPr>
              <a:t>ChatGPT</a:t>
            </a:r>
            <a:r>
              <a:rPr lang="fr-FR" b="0" i="0" dirty="0">
                <a:solidFill>
                  <a:srgbClr val="171717"/>
                </a:solidFill>
                <a:effectLst/>
                <a:highlight>
                  <a:srgbClr val="FFFFFF"/>
                </a:highlight>
                <a:latin typeface="ui-sans-serif"/>
              </a:rPr>
              <a:t>, 45 % l’ont utilisé !) ou du Maroc (80 % / 38 %) - enquête du Center for Customer Insight </a:t>
            </a:r>
            <a:r>
              <a:rPr lang="fr-FR" b="0" i="0" dirty="0" err="1">
                <a:solidFill>
                  <a:srgbClr val="171717"/>
                </a:solidFill>
                <a:effectLst/>
                <a:highlight>
                  <a:srgbClr val="FFFFFF"/>
                </a:highlight>
                <a:latin typeface="ui-sans-serif"/>
              </a:rPr>
              <a:t>Reveals</a:t>
            </a:r>
            <a:r>
              <a:rPr lang="fr-FR" b="0" i="0" dirty="0">
                <a:solidFill>
                  <a:srgbClr val="171717"/>
                </a:solidFill>
                <a:effectLst/>
                <a:highlight>
                  <a:srgbClr val="FFFFFF"/>
                </a:highlight>
                <a:latin typeface="ui-sans-serif"/>
              </a:rPr>
              <a:t> Insights (du Boston Consulting Group)</a:t>
            </a:r>
            <a:endParaRPr lang="fr-FR" dirty="0"/>
          </a:p>
        </p:txBody>
      </p:sp>
      <p:sp>
        <p:nvSpPr>
          <p:cNvPr id="4" name="Espace réservé du numéro de diapositive 3"/>
          <p:cNvSpPr>
            <a:spLocks noGrp="1"/>
          </p:cNvSpPr>
          <p:nvPr>
            <p:ph type="sldNum" sz="quarter" idx="5"/>
          </p:nvPr>
        </p:nvSpPr>
        <p:spPr/>
        <p:txBody>
          <a:bodyPr/>
          <a:lstStyle/>
          <a:p>
            <a:fld id="{9E644485-350C-4CA4-B17D-FC205A391096}" type="slidenum">
              <a:rPr lang="fr-FR" smtClean="0"/>
              <a:t>4</a:t>
            </a:fld>
            <a:endParaRPr lang="fr-FR"/>
          </a:p>
        </p:txBody>
      </p:sp>
    </p:spTree>
    <p:extLst>
      <p:ext uri="{BB962C8B-B14F-4D97-AF65-F5344CB8AC3E}">
        <p14:creationId xmlns:p14="http://schemas.microsoft.com/office/powerpoint/2010/main" val="109101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S’inscrit dans l’épopée de la data dans les collectivités</a:t>
            </a:r>
          </a:p>
          <a:p>
            <a:r>
              <a:rPr lang="fr-FR" dirty="0"/>
              <a:t>Successeur des </a:t>
            </a:r>
            <a:r>
              <a:rPr lang="fr-FR" dirty="0" err="1"/>
              <a:t>chatbots</a:t>
            </a:r>
            <a:endParaRPr lang="fr-FR" dirty="0"/>
          </a:p>
        </p:txBody>
      </p:sp>
      <p:sp>
        <p:nvSpPr>
          <p:cNvPr id="4" name="Espace réservé du numéro de diapositive 3"/>
          <p:cNvSpPr>
            <a:spLocks noGrp="1"/>
          </p:cNvSpPr>
          <p:nvPr>
            <p:ph type="sldNum" sz="quarter" idx="5"/>
          </p:nvPr>
        </p:nvSpPr>
        <p:spPr/>
        <p:txBody>
          <a:bodyPr/>
          <a:lstStyle/>
          <a:p>
            <a:fld id="{9E644485-350C-4CA4-B17D-FC205A391096}" type="slidenum">
              <a:rPr lang="fr-FR" smtClean="0"/>
              <a:t>5</a:t>
            </a:fld>
            <a:endParaRPr lang="fr-FR"/>
          </a:p>
        </p:txBody>
      </p:sp>
    </p:spTree>
    <p:extLst>
      <p:ext uri="{BB962C8B-B14F-4D97-AF65-F5344CB8AC3E}">
        <p14:creationId xmlns:p14="http://schemas.microsoft.com/office/powerpoint/2010/main" val="308143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E644485-350C-4CA4-B17D-FC205A391096}" type="slidenum">
              <a:rPr lang="fr-FR" smtClean="0"/>
              <a:t>7</a:t>
            </a:fld>
            <a:endParaRPr lang="fr-FR"/>
          </a:p>
        </p:txBody>
      </p:sp>
    </p:spTree>
    <p:extLst>
      <p:ext uri="{BB962C8B-B14F-4D97-AF65-F5344CB8AC3E}">
        <p14:creationId xmlns:p14="http://schemas.microsoft.com/office/powerpoint/2010/main" val="125583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E644485-350C-4CA4-B17D-FC205A391096}" type="slidenum">
              <a:rPr lang="fr-FR" smtClean="0"/>
              <a:t>14</a:t>
            </a:fld>
            <a:endParaRPr lang="fr-FR"/>
          </a:p>
        </p:txBody>
      </p:sp>
    </p:spTree>
    <p:extLst>
      <p:ext uri="{BB962C8B-B14F-4D97-AF65-F5344CB8AC3E}">
        <p14:creationId xmlns:p14="http://schemas.microsoft.com/office/powerpoint/2010/main" val="2467828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D621C7-3F05-FC9A-0DD6-6CE364497AB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6ABE3C4-89BD-F28C-014C-0A6AA71951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45F9021-4C56-8D30-6A59-1D852CEF99D8}"/>
              </a:ext>
            </a:extLst>
          </p:cNvPr>
          <p:cNvSpPr>
            <a:spLocks noGrp="1"/>
          </p:cNvSpPr>
          <p:nvPr>
            <p:ph type="dt" sz="half" idx="10"/>
          </p:nvPr>
        </p:nvSpPr>
        <p:spPr/>
        <p:txBody>
          <a:bodyPr/>
          <a:lstStyle/>
          <a:p>
            <a:fld id="{FC58C6F0-5D22-4CD5-9AE1-2EAC45AED914}" type="datetimeFigureOut">
              <a:rPr lang="fr-FR" smtClean="0"/>
              <a:t>20/06/2024</a:t>
            </a:fld>
            <a:endParaRPr lang="fr-FR"/>
          </a:p>
        </p:txBody>
      </p:sp>
      <p:sp>
        <p:nvSpPr>
          <p:cNvPr id="5" name="Espace réservé du pied de page 4">
            <a:extLst>
              <a:ext uri="{FF2B5EF4-FFF2-40B4-BE49-F238E27FC236}">
                <a16:creationId xmlns:a16="http://schemas.microsoft.com/office/drawing/2014/main" id="{F81D5527-04FA-D47F-6D8B-9411D00E419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8CEDEF2-8C87-EAC6-19DE-DDF7648F3320}"/>
              </a:ext>
            </a:extLst>
          </p:cNvPr>
          <p:cNvSpPr>
            <a:spLocks noGrp="1"/>
          </p:cNvSpPr>
          <p:nvPr>
            <p:ph type="sldNum" sz="quarter" idx="12"/>
          </p:nvPr>
        </p:nvSpPr>
        <p:spPr/>
        <p:txBody>
          <a:bodyPr/>
          <a:lstStyle/>
          <a:p>
            <a:fld id="{4B7AE745-73BE-4D0F-B423-32C450751F1F}" type="slidenum">
              <a:rPr lang="fr-FR" smtClean="0"/>
              <a:t>‹N°›</a:t>
            </a:fld>
            <a:endParaRPr lang="fr-FR"/>
          </a:p>
        </p:txBody>
      </p:sp>
    </p:spTree>
    <p:extLst>
      <p:ext uri="{BB962C8B-B14F-4D97-AF65-F5344CB8AC3E}">
        <p14:creationId xmlns:p14="http://schemas.microsoft.com/office/powerpoint/2010/main" val="3957464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077FF6-F5FB-0BA3-DA17-E1C7BCF0DD4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5122912-BC5F-5F5F-B766-C5E221CC78F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FEA62BA-8912-74D1-FC69-B9983C873FAC}"/>
              </a:ext>
            </a:extLst>
          </p:cNvPr>
          <p:cNvSpPr>
            <a:spLocks noGrp="1"/>
          </p:cNvSpPr>
          <p:nvPr>
            <p:ph type="dt" sz="half" idx="10"/>
          </p:nvPr>
        </p:nvSpPr>
        <p:spPr/>
        <p:txBody>
          <a:bodyPr/>
          <a:lstStyle/>
          <a:p>
            <a:fld id="{FC58C6F0-5D22-4CD5-9AE1-2EAC45AED914}" type="datetimeFigureOut">
              <a:rPr lang="fr-FR" smtClean="0"/>
              <a:t>20/06/2024</a:t>
            </a:fld>
            <a:endParaRPr lang="fr-FR"/>
          </a:p>
        </p:txBody>
      </p:sp>
      <p:sp>
        <p:nvSpPr>
          <p:cNvPr id="5" name="Espace réservé du pied de page 4">
            <a:extLst>
              <a:ext uri="{FF2B5EF4-FFF2-40B4-BE49-F238E27FC236}">
                <a16:creationId xmlns:a16="http://schemas.microsoft.com/office/drawing/2014/main" id="{598F0AE9-F88C-AD97-9261-DC42BDEFC29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8935EA8-229B-FB5D-5B5E-6E1F31E58051}"/>
              </a:ext>
            </a:extLst>
          </p:cNvPr>
          <p:cNvSpPr>
            <a:spLocks noGrp="1"/>
          </p:cNvSpPr>
          <p:nvPr>
            <p:ph type="sldNum" sz="quarter" idx="12"/>
          </p:nvPr>
        </p:nvSpPr>
        <p:spPr/>
        <p:txBody>
          <a:bodyPr/>
          <a:lstStyle/>
          <a:p>
            <a:fld id="{4B7AE745-73BE-4D0F-B423-32C450751F1F}" type="slidenum">
              <a:rPr lang="fr-FR" smtClean="0"/>
              <a:t>‹N°›</a:t>
            </a:fld>
            <a:endParaRPr lang="fr-FR"/>
          </a:p>
        </p:txBody>
      </p:sp>
    </p:spTree>
    <p:extLst>
      <p:ext uri="{BB962C8B-B14F-4D97-AF65-F5344CB8AC3E}">
        <p14:creationId xmlns:p14="http://schemas.microsoft.com/office/powerpoint/2010/main" val="2069247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F4FCA42-F087-3E46-D619-531262E1476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BEE1FA5-D247-64C0-150A-A3B4CA909CA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2F40B49-1042-ED04-EA32-FE5096C27585}"/>
              </a:ext>
            </a:extLst>
          </p:cNvPr>
          <p:cNvSpPr>
            <a:spLocks noGrp="1"/>
          </p:cNvSpPr>
          <p:nvPr>
            <p:ph type="dt" sz="half" idx="10"/>
          </p:nvPr>
        </p:nvSpPr>
        <p:spPr/>
        <p:txBody>
          <a:bodyPr/>
          <a:lstStyle/>
          <a:p>
            <a:fld id="{FC58C6F0-5D22-4CD5-9AE1-2EAC45AED914}" type="datetimeFigureOut">
              <a:rPr lang="fr-FR" smtClean="0"/>
              <a:t>20/06/2024</a:t>
            </a:fld>
            <a:endParaRPr lang="fr-FR"/>
          </a:p>
        </p:txBody>
      </p:sp>
      <p:sp>
        <p:nvSpPr>
          <p:cNvPr id="5" name="Espace réservé du pied de page 4">
            <a:extLst>
              <a:ext uri="{FF2B5EF4-FFF2-40B4-BE49-F238E27FC236}">
                <a16:creationId xmlns:a16="http://schemas.microsoft.com/office/drawing/2014/main" id="{237E9A17-72E2-6BE7-F631-4234E4B80BD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9AD3859-387B-C268-585A-6065EEEA1E8C}"/>
              </a:ext>
            </a:extLst>
          </p:cNvPr>
          <p:cNvSpPr>
            <a:spLocks noGrp="1"/>
          </p:cNvSpPr>
          <p:nvPr>
            <p:ph type="sldNum" sz="quarter" idx="12"/>
          </p:nvPr>
        </p:nvSpPr>
        <p:spPr/>
        <p:txBody>
          <a:bodyPr/>
          <a:lstStyle/>
          <a:p>
            <a:fld id="{4B7AE745-73BE-4D0F-B423-32C450751F1F}" type="slidenum">
              <a:rPr lang="fr-FR" smtClean="0"/>
              <a:t>‹N°›</a:t>
            </a:fld>
            <a:endParaRPr lang="fr-FR"/>
          </a:p>
        </p:txBody>
      </p:sp>
    </p:spTree>
    <p:extLst>
      <p:ext uri="{BB962C8B-B14F-4D97-AF65-F5344CB8AC3E}">
        <p14:creationId xmlns:p14="http://schemas.microsoft.com/office/powerpoint/2010/main" val="4269396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BB7116-0F40-BC29-A6F7-44F5E84D1FB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C674127-2725-61AA-3170-80C05551299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4B963CC-DCE6-0523-0327-558A7E297D23}"/>
              </a:ext>
            </a:extLst>
          </p:cNvPr>
          <p:cNvSpPr>
            <a:spLocks noGrp="1"/>
          </p:cNvSpPr>
          <p:nvPr>
            <p:ph type="dt" sz="half" idx="10"/>
          </p:nvPr>
        </p:nvSpPr>
        <p:spPr/>
        <p:txBody>
          <a:bodyPr/>
          <a:lstStyle/>
          <a:p>
            <a:fld id="{FC58C6F0-5D22-4CD5-9AE1-2EAC45AED914}" type="datetimeFigureOut">
              <a:rPr lang="fr-FR" smtClean="0"/>
              <a:t>20/06/2024</a:t>
            </a:fld>
            <a:endParaRPr lang="fr-FR"/>
          </a:p>
        </p:txBody>
      </p:sp>
      <p:sp>
        <p:nvSpPr>
          <p:cNvPr id="5" name="Espace réservé du pied de page 4">
            <a:extLst>
              <a:ext uri="{FF2B5EF4-FFF2-40B4-BE49-F238E27FC236}">
                <a16:creationId xmlns:a16="http://schemas.microsoft.com/office/drawing/2014/main" id="{0E875079-4DC6-5170-42AA-4DFA4805493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0F3A417-9D41-4B85-76DD-E9C4D956D803}"/>
              </a:ext>
            </a:extLst>
          </p:cNvPr>
          <p:cNvSpPr>
            <a:spLocks noGrp="1"/>
          </p:cNvSpPr>
          <p:nvPr>
            <p:ph type="sldNum" sz="quarter" idx="12"/>
          </p:nvPr>
        </p:nvSpPr>
        <p:spPr/>
        <p:txBody>
          <a:bodyPr/>
          <a:lstStyle/>
          <a:p>
            <a:fld id="{4B7AE745-73BE-4D0F-B423-32C450751F1F}" type="slidenum">
              <a:rPr lang="fr-FR" smtClean="0"/>
              <a:t>‹N°›</a:t>
            </a:fld>
            <a:endParaRPr lang="fr-FR"/>
          </a:p>
        </p:txBody>
      </p:sp>
    </p:spTree>
    <p:extLst>
      <p:ext uri="{BB962C8B-B14F-4D97-AF65-F5344CB8AC3E}">
        <p14:creationId xmlns:p14="http://schemas.microsoft.com/office/powerpoint/2010/main" val="194723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8CA929-488C-5735-C5B4-23E184BDFE3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C63C7B9-C706-115B-F3E7-5421AAE90B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2E7DF87-2982-23B7-FC7D-78494267E097}"/>
              </a:ext>
            </a:extLst>
          </p:cNvPr>
          <p:cNvSpPr>
            <a:spLocks noGrp="1"/>
          </p:cNvSpPr>
          <p:nvPr>
            <p:ph type="dt" sz="half" idx="10"/>
          </p:nvPr>
        </p:nvSpPr>
        <p:spPr/>
        <p:txBody>
          <a:bodyPr/>
          <a:lstStyle/>
          <a:p>
            <a:fld id="{FC58C6F0-5D22-4CD5-9AE1-2EAC45AED914}" type="datetimeFigureOut">
              <a:rPr lang="fr-FR" smtClean="0"/>
              <a:t>20/06/2024</a:t>
            </a:fld>
            <a:endParaRPr lang="fr-FR"/>
          </a:p>
        </p:txBody>
      </p:sp>
      <p:sp>
        <p:nvSpPr>
          <p:cNvPr id="5" name="Espace réservé du pied de page 4">
            <a:extLst>
              <a:ext uri="{FF2B5EF4-FFF2-40B4-BE49-F238E27FC236}">
                <a16:creationId xmlns:a16="http://schemas.microsoft.com/office/drawing/2014/main" id="{D277E501-DCD8-08DC-9A8E-4C17E3FF133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9AF65C3-B2E7-8B26-DA9F-B3C98FC5A0C4}"/>
              </a:ext>
            </a:extLst>
          </p:cNvPr>
          <p:cNvSpPr>
            <a:spLocks noGrp="1"/>
          </p:cNvSpPr>
          <p:nvPr>
            <p:ph type="sldNum" sz="quarter" idx="12"/>
          </p:nvPr>
        </p:nvSpPr>
        <p:spPr/>
        <p:txBody>
          <a:bodyPr/>
          <a:lstStyle/>
          <a:p>
            <a:fld id="{4B7AE745-73BE-4D0F-B423-32C450751F1F}" type="slidenum">
              <a:rPr lang="fr-FR" smtClean="0"/>
              <a:t>‹N°›</a:t>
            </a:fld>
            <a:endParaRPr lang="fr-FR"/>
          </a:p>
        </p:txBody>
      </p:sp>
    </p:spTree>
    <p:extLst>
      <p:ext uri="{BB962C8B-B14F-4D97-AF65-F5344CB8AC3E}">
        <p14:creationId xmlns:p14="http://schemas.microsoft.com/office/powerpoint/2010/main" val="1460079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1D0603-F90A-49F7-9375-830509593B5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6044E7A-B868-B32E-FB8D-2ED95A4DA15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9DEEAC7-A99E-9963-3874-B5E2C98F729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5547034-8CF2-9C0F-51C5-49B4BF134556}"/>
              </a:ext>
            </a:extLst>
          </p:cNvPr>
          <p:cNvSpPr>
            <a:spLocks noGrp="1"/>
          </p:cNvSpPr>
          <p:nvPr>
            <p:ph type="dt" sz="half" idx="10"/>
          </p:nvPr>
        </p:nvSpPr>
        <p:spPr/>
        <p:txBody>
          <a:bodyPr/>
          <a:lstStyle/>
          <a:p>
            <a:fld id="{FC58C6F0-5D22-4CD5-9AE1-2EAC45AED914}" type="datetimeFigureOut">
              <a:rPr lang="fr-FR" smtClean="0"/>
              <a:t>20/06/2024</a:t>
            </a:fld>
            <a:endParaRPr lang="fr-FR"/>
          </a:p>
        </p:txBody>
      </p:sp>
      <p:sp>
        <p:nvSpPr>
          <p:cNvPr id="6" name="Espace réservé du pied de page 5">
            <a:extLst>
              <a:ext uri="{FF2B5EF4-FFF2-40B4-BE49-F238E27FC236}">
                <a16:creationId xmlns:a16="http://schemas.microsoft.com/office/drawing/2014/main" id="{FB22B5D8-DB29-8A52-447B-A6EEEAC0322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B9D22B8-81D0-DA6D-1A16-B4A8A89AC4D4}"/>
              </a:ext>
            </a:extLst>
          </p:cNvPr>
          <p:cNvSpPr>
            <a:spLocks noGrp="1"/>
          </p:cNvSpPr>
          <p:nvPr>
            <p:ph type="sldNum" sz="quarter" idx="12"/>
          </p:nvPr>
        </p:nvSpPr>
        <p:spPr/>
        <p:txBody>
          <a:bodyPr/>
          <a:lstStyle/>
          <a:p>
            <a:fld id="{4B7AE745-73BE-4D0F-B423-32C450751F1F}" type="slidenum">
              <a:rPr lang="fr-FR" smtClean="0"/>
              <a:t>‹N°›</a:t>
            </a:fld>
            <a:endParaRPr lang="fr-FR"/>
          </a:p>
        </p:txBody>
      </p:sp>
    </p:spTree>
    <p:extLst>
      <p:ext uri="{BB962C8B-B14F-4D97-AF65-F5344CB8AC3E}">
        <p14:creationId xmlns:p14="http://schemas.microsoft.com/office/powerpoint/2010/main" val="1144228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8486DE-C31F-7F69-15B0-9D125ACD363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AF3732D-0905-B24F-C3A0-10C9DC8BE3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0238734-9F89-9D09-D903-63D77E05830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AE28787-CE45-04C7-2865-A3A4798994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1852B4D-C894-262D-8720-E93B0B2858C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80E68F4-AA22-317B-17BF-DB1BA6481D9B}"/>
              </a:ext>
            </a:extLst>
          </p:cNvPr>
          <p:cNvSpPr>
            <a:spLocks noGrp="1"/>
          </p:cNvSpPr>
          <p:nvPr>
            <p:ph type="dt" sz="half" idx="10"/>
          </p:nvPr>
        </p:nvSpPr>
        <p:spPr/>
        <p:txBody>
          <a:bodyPr/>
          <a:lstStyle/>
          <a:p>
            <a:fld id="{FC58C6F0-5D22-4CD5-9AE1-2EAC45AED914}" type="datetimeFigureOut">
              <a:rPr lang="fr-FR" smtClean="0"/>
              <a:t>20/06/2024</a:t>
            </a:fld>
            <a:endParaRPr lang="fr-FR"/>
          </a:p>
        </p:txBody>
      </p:sp>
      <p:sp>
        <p:nvSpPr>
          <p:cNvPr id="8" name="Espace réservé du pied de page 7">
            <a:extLst>
              <a:ext uri="{FF2B5EF4-FFF2-40B4-BE49-F238E27FC236}">
                <a16:creationId xmlns:a16="http://schemas.microsoft.com/office/drawing/2014/main" id="{6C4FE76C-6AAA-383A-FDBC-243A1FC8B5C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A61690D-8635-2D99-FB2C-D589888AF842}"/>
              </a:ext>
            </a:extLst>
          </p:cNvPr>
          <p:cNvSpPr>
            <a:spLocks noGrp="1"/>
          </p:cNvSpPr>
          <p:nvPr>
            <p:ph type="sldNum" sz="quarter" idx="12"/>
          </p:nvPr>
        </p:nvSpPr>
        <p:spPr/>
        <p:txBody>
          <a:bodyPr/>
          <a:lstStyle/>
          <a:p>
            <a:fld id="{4B7AE745-73BE-4D0F-B423-32C450751F1F}" type="slidenum">
              <a:rPr lang="fr-FR" smtClean="0"/>
              <a:t>‹N°›</a:t>
            </a:fld>
            <a:endParaRPr lang="fr-FR"/>
          </a:p>
        </p:txBody>
      </p:sp>
    </p:spTree>
    <p:extLst>
      <p:ext uri="{BB962C8B-B14F-4D97-AF65-F5344CB8AC3E}">
        <p14:creationId xmlns:p14="http://schemas.microsoft.com/office/powerpoint/2010/main" val="2044634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E4EF19-4C7F-A1F5-F7D0-F6CF0258BD9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539ABD8-C1E6-CBD8-25C6-6274B32BA18F}"/>
              </a:ext>
            </a:extLst>
          </p:cNvPr>
          <p:cNvSpPr>
            <a:spLocks noGrp="1"/>
          </p:cNvSpPr>
          <p:nvPr>
            <p:ph type="dt" sz="half" idx="10"/>
          </p:nvPr>
        </p:nvSpPr>
        <p:spPr/>
        <p:txBody>
          <a:bodyPr/>
          <a:lstStyle/>
          <a:p>
            <a:fld id="{FC58C6F0-5D22-4CD5-9AE1-2EAC45AED914}" type="datetimeFigureOut">
              <a:rPr lang="fr-FR" smtClean="0"/>
              <a:t>20/06/2024</a:t>
            </a:fld>
            <a:endParaRPr lang="fr-FR"/>
          </a:p>
        </p:txBody>
      </p:sp>
      <p:sp>
        <p:nvSpPr>
          <p:cNvPr id="4" name="Espace réservé du pied de page 3">
            <a:extLst>
              <a:ext uri="{FF2B5EF4-FFF2-40B4-BE49-F238E27FC236}">
                <a16:creationId xmlns:a16="http://schemas.microsoft.com/office/drawing/2014/main" id="{0CD39087-7069-BEEE-BBC9-505FCAE6F02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0F81B20-4076-F50E-F944-43868A8E0E72}"/>
              </a:ext>
            </a:extLst>
          </p:cNvPr>
          <p:cNvSpPr>
            <a:spLocks noGrp="1"/>
          </p:cNvSpPr>
          <p:nvPr>
            <p:ph type="sldNum" sz="quarter" idx="12"/>
          </p:nvPr>
        </p:nvSpPr>
        <p:spPr/>
        <p:txBody>
          <a:bodyPr/>
          <a:lstStyle/>
          <a:p>
            <a:fld id="{4B7AE745-73BE-4D0F-B423-32C450751F1F}" type="slidenum">
              <a:rPr lang="fr-FR" smtClean="0"/>
              <a:t>‹N°›</a:t>
            </a:fld>
            <a:endParaRPr lang="fr-FR"/>
          </a:p>
        </p:txBody>
      </p:sp>
    </p:spTree>
    <p:extLst>
      <p:ext uri="{BB962C8B-B14F-4D97-AF65-F5344CB8AC3E}">
        <p14:creationId xmlns:p14="http://schemas.microsoft.com/office/powerpoint/2010/main" val="2553335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70A060A-7E94-21E8-3076-FED413942432}"/>
              </a:ext>
            </a:extLst>
          </p:cNvPr>
          <p:cNvSpPr>
            <a:spLocks noGrp="1"/>
          </p:cNvSpPr>
          <p:nvPr>
            <p:ph type="dt" sz="half" idx="10"/>
          </p:nvPr>
        </p:nvSpPr>
        <p:spPr/>
        <p:txBody>
          <a:bodyPr/>
          <a:lstStyle/>
          <a:p>
            <a:fld id="{FC58C6F0-5D22-4CD5-9AE1-2EAC45AED914}" type="datetimeFigureOut">
              <a:rPr lang="fr-FR" smtClean="0"/>
              <a:t>20/06/2024</a:t>
            </a:fld>
            <a:endParaRPr lang="fr-FR"/>
          </a:p>
        </p:txBody>
      </p:sp>
      <p:sp>
        <p:nvSpPr>
          <p:cNvPr id="3" name="Espace réservé du pied de page 2">
            <a:extLst>
              <a:ext uri="{FF2B5EF4-FFF2-40B4-BE49-F238E27FC236}">
                <a16:creationId xmlns:a16="http://schemas.microsoft.com/office/drawing/2014/main" id="{84FA3539-8013-DC37-BBBF-742E0E5C2C5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5F38194-B298-F2A4-51E9-1BA871C2BF7E}"/>
              </a:ext>
            </a:extLst>
          </p:cNvPr>
          <p:cNvSpPr>
            <a:spLocks noGrp="1"/>
          </p:cNvSpPr>
          <p:nvPr>
            <p:ph type="sldNum" sz="quarter" idx="12"/>
          </p:nvPr>
        </p:nvSpPr>
        <p:spPr/>
        <p:txBody>
          <a:bodyPr/>
          <a:lstStyle/>
          <a:p>
            <a:fld id="{4B7AE745-73BE-4D0F-B423-32C450751F1F}" type="slidenum">
              <a:rPr lang="fr-FR" smtClean="0"/>
              <a:t>‹N°›</a:t>
            </a:fld>
            <a:endParaRPr lang="fr-FR"/>
          </a:p>
        </p:txBody>
      </p:sp>
    </p:spTree>
    <p:extLst>
      <p:ext uri="{BB962C8B-B14F-4D97-AF65-F5344CB8AC3E}">
        <p14:creationId xmlns:p14="http://schemas.microsoft.com/office/powerpoint/2010/main" val="828636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9D3073-3452-67D6-339A-7448914422E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4166018-1FBC-713A-D71B-F8D9555ACE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3AE348E-EB43-447A-156B-646E691F24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FD565E6-A929-B3AB-B748-74077FCFC555}"/>
              </a:ext>
            </a:extLst>
          </p:cNvPr>
          <p:cNvSpPr>
            <a:spLocks noGrp="1"/>
          </p:cNvSpPr>
          <p:nvPr>
            <p:ph type="dt" sz="half" idx="10"/>
          </p:nvPr>
        </p:nvSpPr>
        <p:spPr/>
        <p:txBody>
          <a:bodyPr/>
          <a:lstStyle/>
          <a:p>
            <a:fld id="{FC58C6F0-5D22-4CD5-9AE1-2EAC45AED914}" type="datetimeFigureOut">
              <a:rPr lang="fr-FR" smtClean="0"/>
              <a:t>20/06/2024</a:t>
            </a:fld>
            <a:endParaRPr lang="fr-FR"/>
          </a:p>
        </p:txBody>
      </p:sp>
      <p:sp>
        <p:nvSpPr>
          <p:cNvPr id="6" name="Espace réservé du pied de page 5">
            <a:extLst>
              <a:ext uri="{FF2B5EF4-FFF2-40B4-BE49-F238E27FC236}">
                <a16:creationId xmlns:a16="http://schemas.microsoft.com/office/drawing/2014/main" id="{CA67DF6E-06E9-80E2-FCF9-195929F9F1F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06C03B3-AFE5-34FD-5023-05AE37E01C6A}"/>
              </a:ext>
            </a:extLst>
          </p:cNvPr>
          <p:cNvSpPr>
            <a:spLocks noGrp="1"/>
          </p:cNvSpPr>
          <p:nvPr>
            <p:ph type="sldNum" sz="quarter" idx="12"/>
          </p:nvPr>
        </p:nvSpPr>
        <p:spPr/>
        <p:txBody>
          <a:bodyPr/>
          <a:lstStyle/>
          <a:p>
            <a:fld id="{4B7AE745-73BE-4D0F-B423-32C450751F1F}" type="slidenum">
              <a:rPr lang="fr-FR" smtClean="0"/>
              <a:t>‹N°›</a:t>
            </a:fld>
            <a:endParaRPr lang="fr-FR"/>
          </a:p>
        </p:txBody>
      </p:sp>
    </p:spTree>
    <p:extLst>
      <p:ext uri="{BB962C8B-B14F-4D97-AF65-F5344CB8AC3E}">
        <p14:creationId xmlns:p14="http://schemas.microsoft.com/office/powerpoint/2010/main" val="1826256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F240DC-93EC-E0AA-B998-09A2CA7C095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3EFC555-0FCC-1193-0980-417B54C187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87ADFD4-08AF-C6F8-8141-0889D0C801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2D02E6C-22BB-99CD-198B-EA2E8B9C1520}"/>
              </a:ext>
            </a:extLst>
          </p:cNvPr>
          <p:cNvSpPr>
            <a:spLocks noGrp="1"/>
          </p:cNvSpPr>
          <p:nvPr>
            <p:ph type="dt" sz="half" idx="10"/>
          </p:nvPr>
        </p:nvSpPr>
        <p:spPr/>
        <p:txBody>
          <a:bodyPr/>
          <a:lstStyle/>
          <a:p>
            <a:fld id="{FC58C6F0-5D22-4CD5-9AE1-2EAC45AED914}" type="datetimeFigureOut">
              <a:rPr lang="fr-FR" smtClean="0"/>
              <a:t>20/06/2024</a:t>
            </a:fld>
            <a:endParaRPr lang="fr-FR"/>
          </a:p>
        </p:txBody>
      </p:sp>
      <p:sp>
        <p:nvSpPr>
          <p:cNvPr id="6" name="Espace réservé du pied de page 5">
            <a:extLst>
              <a:ext uri="{FF2B5EF4-FFF2-40B4-BE49-F238E27FC236}">
                <a16:creationId xmlns:a16="http://schemas.microsoft.com/office/drawing/2014/main" id="{825629AC-B286-DF4C-ECF7-2D4693C94D1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D281CC1-8EE2-4E85-4D43-0BC3736584AE}"/>
              </a:ext>
            </a:extLst>
          </p:cNvPr>
          <p:cNvSpPr>
            <a:spLocks noGrp="1"/>
          </p:cNvSpPr>
          <p:nvPr>
            <p:ph type="sldNum" sz="quarter" idx="12"/>
          </p:nvPr>
        </p:nvSpPr>
        <p:spPr/>
        <p:txBody>
          <a:bodyPr/>
          <a:lstStyle/>
          <a:p>
            <a:fld id="{4B7AE745-73BE-4D0F-B423-32C450751F1F}" type="slidenum">
              <a:rPr lang="fr-FR" smtClean="0"/>
              <a:t>‹N°›</a:t>
            </a:fld>
            <a:endParaRPr lang="fr-FR"/>
          </a:p>
        </p:txBody>
      </p:sp>
    </p:spTree>
    <p:extLst>
      <p:ext uri="{BB962C8B-B14F-4D97-AF65-F5344CB8AC3E}">
        <p14:creationId xmlns:p14="http://schemas.microsoft.com/office/powerpoint/2010/main" val="2859470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FA21EC3-4095-612E-1D72-A8D82DD922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94E8474-CD7B-17C5-4BDF-265C3FD2EB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5BDD5AA-EB58-98BD-2FA0-A84B487AE5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58C6F0-5D22-4CD5-9AE1-2EAC45AED914}" type="datetimeFigureOut">
              <a:rPr lang="fr-FR" smtClean="0"/>
              <a:t>20/06/2024</a:t>
            </a:fld>
            <a:endParaRPr lang="fr-FR"/>
          </a:p>
        </p:txBody>
      </p:sp>
      <p:sp>
        <p:nvSpPr>
          <p:cNvPr id="5" name="Espace réservé du pied de page 4">
            <a:extLst>
              <a:ext uri="{FF2B5EF4-FFF2-40B4-BE49-F238E27FC236}">
                <a16:creationId xmlns:a16="http://schemas.microsoft.com/office/drawing/2014/main" id="{890B1256-190D-D87B-1A5A-50B1E03AA7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66FE82E-9DD9-50CD-86C2-6E34389C70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7AE745-73BE-4D0F-B423-32C450751F1F}" type="slidenum">
              <a:rPr lang="fr-FR" smtClean="0"/>
              <a:t>‹N°›</a:t>
            </a:fld>
            <a:endParaRPr lang="fr-FR"/>
          </a:p>
        </p:txBody>
      </p:sp>
    </p:spTree>
    <p:extLst>
      <p:ext uri="{BB962C8B-B14F-4D97-AF65-F5344CB8AC3E}">
        <p14:creationId xmlns:p14="http://schemas.microsoft.com/office/powerpoint/2010/main" val="597355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9" name="Rectangle 88">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descr="Une image contenant texte, habits, ordinateur, meubles&#10;&#10;Description générée automatiquement">
            <a:extLst>
              <a:ext uri="{FF2B5EF4-FFF2-40B4-BE49-F238E27FC236}">
                <a16:creationId xmlns:a16="http://schemas.microsoft.com/office/drawing/2014/main" id="{04B8B440-5C3F-841B-05A6-A6717C74AA12}"/>
              </a:ext>
            </a:extLst>
          </p:cNvPr>
          <p:cNvPicPr>
            <a:picLocks noChangeAspect="1"/>
          </p:cNvPicPr>
          <p:nvPr/>
        </p:nvPicPr>
        <p:blipFill rotWithShape="1">
          <a:blip r:embed="rId3"/>
          <a:srcRect l="2093" t="2706" r="2" b="19838"/>
          <a:stretch/>
        </p:blipFill>
        <p:spPr>
          <a:xfrm>
            <a:off x="20" y="10"/>
            <a:ext cx="8668492" cy="6857990"/>
          </a:xfrm>
          <a:prstGeom prst="rect">
            <a:avLst/>
          </a:prstGeom>
        </p:spPr>
      </p:pic>
      <p:sp>
        <p:nvSpPr>
          <p:cNvPr id="88" name="Rectangle 87">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0149D8A1-C3A2-4B4F-FDEA-167C077C9667}"/>
              </a:ext>
            </a:extLst>
          </p:cNvPr>
          <p:cNvSpPr>
            <a:spLocks noGrp="1"/>
          </p:cNvSpPr>
          <p:nvPr>
            <p:ph type="ctrTitle"/>
          </p:nvPr>
        </p:nvSpPr>
        <p:spPr>
          <a:xfrm>
            <a:off x="7848600" y="1122363"/>
            <a:ext cx="4023360" cy="3204134"/>
          </a:xfrm>
        </p:spPr>
        <p:txBody>
          <a:bodyPr anchor="b">
            <a:normAutofit/>
          </a:bodyPr>
          <a:lstStyle/>
          <a:p>
            <a:pPr algn="l"/>
            <a:r>
              <a:rPr lang="fr-FR" sz="4400" b="0" i="0">
                <a:effectLst/>
                <a:latin typeface="Söhne"/>
              </a:rPr>
              <a:t>IssyGPT : L'Intelligence Artificielle au service des citoyens</a:t>
            </a:r>
            <a:endParaRPr lang="fr-FR" sz="4400"/>
          </a:p>
        </p:txBody>
      </p:sp>
      <p:sp>
        <p:nvSpPr>
          <p:cNvPr id="90" name="Rectangle 8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2" name="Rectangle 9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AutoShape 2" descr="Généré par DALL·E">
            <a:extLst>
              <a:ext uri="{FF2B5EF4-FFF2-40B4-BE49-F238E27FC236}">
                <a16:creationId xmlns:a16="http://schemas.microsoft.com/office/drawing/2014/main" id="{A4FFADEA-7F50-4820-D51E-0AA2D8D1ECD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2" descr="Généré par DALL·E">
            <a:extLst>
              <a:ext uri="{FF2B5EF4-FFF2-40B4-BE49-F238E27FC236}">
                <a16:creationId xmlns:a16="http://schemas.microsoft.com/office/drawing/2014/main" id="{381BB225-E0D4-835B-8A2C-D95A49BAB8F6}"/>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08613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1A8B64E-3E93-633A-F773-DD3874FE134D}"/>
              </a:ext>
            </a:extLst>
          </p:cNvPr>
          <p:cNvSpPr>
            <a:spLocks noGrp="1"/>
          </p:cNvSpPr>
          <p:nvPr>
            <p:ph type="title"/>
          </p:nvPr>
        </p:nvSpPr>
        <p:spPr>
          <a:xfrm>
            <a:off x="466722" y="586855"/>
            <a:ext cx="3201366" cy="3387497"/>
          </a:xfrm>
        </p:spPr>
        <p:txBody>
          <a:bodyPr anchor="b">
            <a:normAutofit/>
          </a:bodyPr>
          <a:lstStyle/>
          <a:p>
            <a:pPr algn="r"/>
            <a:r>
              <a:rPr lang="fr-FR" sz="3400">
                <a:solidFill>
                  <a:srgbClr val="FFFFFF"/>
                </a:solidFill>
                <a:ea typeface="+mj-lt"/>
                <a:cs typeface="+mj-lt"/>
              </a:rPr>
              <a:t>Dommage que ce soit une intelligence artificielle, elle serait préférable Naturelle.</a:t>
            </a:r>
            <a:endParaRPr lang="fr-FR" sz="3400">
              <a:solidFill>
                <a:srgbClr val="FFFFFF"/>
              </a:solidFill>
              <a:ea typeface="Calibri Light"/>
              <a:cs typeface="Calibri Light"/>
            </a:endParaRPr>
          </a:p>
        </p:txBody>
      </p:sp>
      <p:sp>
        <p:nvSpPr>
          <p:cNvPr id="3" name="Espace réservé du contenu 2">
            <a:extLst>
              <a:ext uri="{FF2B5EF4-FFF2-40B4-BE49-F238E27FC236}">
                <a16:creationId xmlns:a16="http://schemas.microsoft.com/office/drawing/2014/main" id="{DEABD955-50B2-9B00-70FB-12EEC192CE27}"/>
              </a:ext>
            </a:extLst>
          </p:cNvPr>
          <p:cNvSpPr>
            <a:spLocks noGrp="1"/>
          </p:cNvSpPr>
          <p:nvPr>
            <p:ph idx="1"/>
          </p:nvPr>
        </p:nvSpPr>
        <p:spPr>
          <a:xfrm>
            <a:off x="4810259" y="649480"/>
            <a:ext cx="6555347" cy="5546047"/>
          </a:xfrm>
        </p:spPr>
        <p:txBody>
          <a:bodyPr vert="horz" lIns="91440" tIns="45720" rIns="91440" bIns="45720" rtlCol="0" anchor="ctr">
            <a:normAutofit/>
          </a:bodyPr>
          <a:lstStyle/>
          <a:p>
            <a:pPr marL="0" indent="0">
              <a:buNone/>
            </a:pPr>
            <a:r>
              <a:rPr lang="fr-FR" dirty="0">
                <a:ea typeface="+mn-lt"/>
                <a:cs typeface="+mn-lt"/>
              </a:rPr>
              <a:t>Je comprends votre préférence pour des interactions naturelles. Néanmoins, en tant qu'assistant virtuel, je suis là pour vous offrir un soutien et une aide efficaces sur les sujets concernant la mairie d'Issy-les-Moulineaux. Si vous avez des questions ou besoin d'informations spécifiques, n'hésitez pas à me solliciter.</a:t>
            </a:r>
            <a:endParaRPr lang="fr-FR">
              <a:ea typeface="Calibri"/>
              <a:cs typeface="Calibri"/>
            </a:endParaRPr>
          </a:p>
        </p:txBody>
      </p:sp>
      <p:pic>
        <p:nvPicPr>
          <p:cNvPr id="4" name="Image 3" descr="Une image contenant Police, symbole, logo, Bleu électrique&#10;&#10;Description générée automatiquement">
            <a:extLst>
              <a:ext uri="{FF2B5EF4-FFF2-40B4-BE49-F238E27FC236}">
                <a16:creationId xmlns:a16="http://schemas.microsoft.com/office/drawing/2014/main" id="{ECB7D038-504C-33EB-AAD5-A217EAC8B132}"/>
              </a:ext>
            </a:extLst>
          </p:cNvPr>
          <p:cNvPicPr>
            <a:picLocks noChangeAspect="1"/>
          </p:cNvPicPr>
          <p:nvPr/>
        </p:nvPicPr>
        <p:blipFill>
          <a:blip r:embed="rId2"/>
          <a:stretch>
            <a:fillRect/>
          </a:stretch>
        </p:blipFill>
        <p:spPr>
          <a:xfrm>
            <a:off x="10931525" y="255588"/>
            <a:ext cx="895350" cy="657225"/>
          </a:xfrm>
          <a:prstGeom prst="rect">
            <a:avLst/>
          </a:prstGeom>
        </p:spPr>
      </p:pic>
    </p:spTree>
    <p:extLst>
      <p:ext uri="{BB962C8B-B14F-4D97-AF65-F5344CB8AC3E}">
        <p14:creationId xmlns:p14="http://schemas.microsoft.com/office/powerpoint/2010/main" val="1590369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1A8B64E-3E93-633A-F773-DD3874FE134D}"/>
              </a:ext>
            </a:extLst>
          </p:cNvPr>
          <p:cNvSpPr>
            <a:spLocks noGrp="1"/>
          </p:cNvSpPr>
          <p:nvPr>
            <p:ph type="title"/>
          </p:nvPr>
        </p:nvSpPr>
        <p:spPr>
          <a:xfrm>
            <a:off x="466722" y="586855"/>
            <a:ext cx="3201366" cy="3387497"/>
          </a:xfrm>
        </p:spPr>
        <p:txBody>
          <a:bodyPr anchor="b">
            <a:normAutofit/>
          </a:bodyPr>
          <a:lstStyle/>
          <a:p>
            <a:pPr algn="r"/>
            <a:r>
              <a:rPr lang="fr-FR" sz="3400" dirty="0">
                <a:solidFill>
                  <a:srgbClr val="FFFFFF"/>
                </a:solidFill>
                <a:ea typeface="+mj-lt"/>
                <a:cs typeface="+mj-lt"/>
              </a:rPr>
              <a:t>Pourquoi avoir choisi </a:t>
            </a:r>
            <a:r>
              <a:rPr lang="fr-FR" sz="3400" dirty="0" err="1">
                <a:solidFill>
                  <a:srgbClr val="FFFFFF"/>
                </a:solidFill>
                <a:ea typeface="+mj-lt"/>
                <a:cs typeface="+mj-lt"/>
              </a:rPr>
              <a:t>IssyGPT</a:t>
            </a:r>
            <a:r>
              <a:rPr lang="fr-FR" sz="3400" dirty="0">
                <a:solidFill>
                  <a:srgbClr val="FFFFFF"/>
                </a:solidFill>
                <a:ea typeface="+mj-lt"/>
                <a:cs typeface="+mj-lt"/>
              </a:rPr>
              <a:t> ? C'est un peu osé, non  ?</a:t>
            </a:r>
            <a:endParaRPr lang="fr-FR" dirty="0"/>
          </a:p>
        </p:txBody>
      </p:sp>
      <p:sp>
        <p:nvSpPr>
          <p:cNvPr id="3" name="Espace réservé du contenu 2">
            <a:extLst>
              <a:ext uri="{FF2B5EF4-FFF2-40B4-BE49-F238E27FC236}">
                <a16:creationId xmlns:a16="http://schemas.microsoft.com/office/drawing/2014/main" id="{DEABD955-50B2-9B00-70FB-12EEC192CE27}"/>
              </a:ext>
            </a:extLst>
          </p:cNvPr>
          <p:cNvSpPr>
            <a:spLocks noGrp="1"/>
          </p:cNvSpPr>
          <p:nvPr>
            <p:ph idx="1"/>
          </p:nvPr>
        </p:nvSpPr>
        <p:spPr>
          <a:xfrm>
            <a:off x="4810259" y="649480"/>
            <a:ext cx="6555347" cy="5546047"/>
          </a:xfrm>
        </p:spPr>
        <p:txBody>
          <a:bodyPr vert="horz" lIns="91440" tIns="45720" rIns="91440" bIns="45720" rtlCol="0" anchor="ctr">
            <a:normAutofit/>
          </a:bodyPr>
          <a:lstStyle/>
          <a:p>
            <a:pPr marL="0" indent="0">
              <a:buNone/>
            </a:pPr>
            <a:r>
              <a:rPr lang="fr-FR" dirty="0">
                <a:ea typeface="+mn-lt"/>
                <a:cs typeface="+mn-lt"/>
              </a:rPr>
              <a:t>Le nom </a:t>
            </a:r>
            <a:r>
              <a:rPr lang="fr-FR" dirty="0" err="1">
                <a:ea typeface="+mn-lt"/>
                <a:cs typeface="+mn-lt"/>
              </a:rPr>
              <a:t>IssyGPT</a:t>
            </a:r>
            <a:r>
              <a:rPr lang="fr-FR" dirty="0">
                <a:ea typeface="+mn-lt"/>
                <a:cs typeface="+mn-lt"/>
              </a:rPr>
              <a:t> a été choisi pour refléter la combinaison de la ville d'Issy-les-Moulineaux et de la technologie GPT (</a:t>
            </a:r>
            <a:r>
              <a:rPr lang="fr-FR" dirty="0" err="1">
                <a:ea typeface="+mn-lt"/>
                <a:cs typeface="+mn-lt"/>
              </a:rPr>
              <a:t>Generative</a:t>
            </a:r>
            <a:r>
              <a:rPr lang="fr-FR" dirty="0">
                <a:ea typeface="+mn-lt"/>
                <a:cs typeface="+mn-lt"/>
              </a:rPr>
              <a:t> </a:t>
            </a:r>
            <a:r>
              <a:rPr lang="fr-FR" dirty="0" err="1">
                <a:ea typeface="+mn-lt"/>
                <a:cs typeface="+mn-lt"/>
              </a:rPr>
              <a:t>Pretrainer</a:t>
            </a:r>
            <a:r>
              <a:rPr lang="fr-FR" dirty="0">
                <a:ea typeface="+mn-lt"/>
                <a:cs typeface="+mn-lt"/>
              </a:rPr>
              <a:t> Transformer), qui est une forme d'intelligence artificielle avancée. Ce nom symbolise l'engagement de la ville à intégrer des solutions numériques innovantes pour améliorer le service aux citoyens. Il n'est pas destiné à être osé, mais plutôt à représenter l'innovation et la modernité au service de la communauté.</a:t>
            </a:r>
            <a:endParaRPr lang="fr-FR" dirty="0"/>
          </a:p>
        </p:txBody>
      </p:sp>
      <p:pic>
        <p:nvPicPr>
          <p:cNvPr id="4" name="Image 3" descr="Une image contenant Police, symbole, logo, Bleu électrique&#10;&#10;Description générée automatiquement">
            <a:extLst>
              <a:ext uri="{FF2B5EF4-FFF2-40B4-BE49-F238E27FC236}">
                <a16:creationId xmlns:a16="http://schemas.microsoft.com/office/drawing/2014/main" id="{ECB7D038-504C-33EB-AAD5-A217EAC8B132}"/>
              </a:ext>
            </a:extLst>
          </p:cNvPr>
          <p:cNvPicPr>
            <a:picLocks noChangeAspect="1"/>
          </p:cNvPicPr>
          <p:nvPr/>
        </p:nvPicPr>
        <p:blipFill>
          <a:blip r:embed="rId2"/>
          <a:stretch>
            <a:fillRect/>
          </a:stretch>
        </p:blipFill>
        <p:spPr>
          <a:xfrm>
            <a:off x="10931525" y="255588"/>
            <a:ext cx="895350" cy="657225"/>
          </a:xfrm>
          <a:prstGeom prst="rect">
            <a:avLst/>
          </a:prstGeom>
        </p:spPr>
      </p:pic>
    </p:spTree>
    <p:extLst>
      <p:ext uri="{BB962C8B-B14F-4D97-AF65-F5344CB8AC3E}">
        <p14:creationId xmlns:p14="http://schemas.microsoft.com/office/powerpoint/2010/main" val="3432460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1A8B64E-3E93-633A-F773-DD3874FE134D}"/>
              </a:ext>
            </a:extLst>
          </p:cNvPr>
          <p:cNvSpPr>
            <a:spLocks noGrp="1"/>
          </p:cNvSpPr>
          <p:nvPr>
            <p:ph type="title"/>
          </p:nvPr>
        </p:nvSpPr>
        <p:spPr>
          <a:xfrm>
            <a:off x="466722" y="586855"/>
            <a:ext cx="3201366" cy="3387497"/>
          </a:xfrm>
        </p:spPr>
        <p:txBody>
          <a:bodyPr anchor="b">
            <a:normAutofit/>
          </a:bodyPr>
          <a:lstStyle/>
          <a:p>
            <a:pPr algn="r"/>
            <a:r>
              <a:rPr lang="fr-FR" sz="3600" dirty="0">
                <a:solidFill>
                  <a:schemeClr val="bg1"/>
                </a:solidFill>
                <a:ea typeface="+mj-lt"/>
                <a:cs typeface="+mj-lt"/>
              </a:rPr>
              <a:t>Écris moi une rédaction sur Martin </a:t>
            </a:r>
            <a:r>
              <a:rPr lang="fr-FR" sz="3600" dirty="0" err="1">
                <a:solidFill>
                  <a:schemeClr val="bg1"/>
                </a:solidFill>
                <a:ea typeface="+mj-lt"/>
                <a:cs typeface="+mj-lt"/>
              </a:rPr>
              <a:t>luther</a:t>
            </a:r>
          </a:p>
        </p:txBody>
      </p:sp>
      <p:sp>
        <p:nvSpPr>
          <p:cNvPr id="3" name="Espace réservé du contenu 2">
            <a:extLst>
              <a:ext uri="{FF2B5EF4-FFF2-40B4-BE49-F238E27FC236}">
                <a16:creationId xmlns:a16="http://schemas.microsoft.com/office/drawing/2014/main" id="{DEABD955-50B2-9B00-70FB-12EEC192CE27}"/>
              </a:ext>
            </a:extLst>
          </p:cNvPr>
          <p:cNvSpPr>
            <a:spLocks noGrp="1"/>
          </p:cNvSpPr>
          <p:nvPr>
            <p:ph idx="1"/>
          </p:nvPr>
        </p:nvSpPr>
        <p:spPr>
          <a:xfrm>
            <a:off x="4810259" y="649480"/>
            <a:ext cx="6555347" cy="5546047"/>
          </a:xfrm>
        </p:spPr>
        <p:txBody>
          <a:bodyPr vert="horz" lIns="91440" tIns="45720" rIns="91440" bIns="45720" rtlCol="0" anchor="ctr">
            <a:normAutofit/>
          </a:bodyPr>
          <a:lstStyle/>
          <a:p>
            <a:pPr marL="0" indent="0">
              <a:buNone/>
            </a:pPr>
            <a:r>
              <a:rPr lang="fr-FR" dirty="0">
                <a:ea typeface="+mn-lt"/>
                <a:cs typeface="+mn-lt"/>
              </a:rPr>
              <a:t>Je suis désolé, je ne peux pas répondre à cette question spécifique. Pour des informations plus détaillées ou des demandes spécifiques, veuillez contacter la mairie directement</a:t>
            </a:r>
            <a:endParaRPr lang="fr-FR" dirty="0" err="1">
              <a:ea typeface="Calibri"/>
              <a:cs typeface="Calibri"/>
            </a:endParaRPr>
          </a:p>
        </p:txBody>
      </p:sp>
      <p:pic>
        <p:nvPicPr>
          <p:cNvPr id="4" name="Image 3" descr="Une image contenant Police, symbole, logo, Bleu électrique&#10;&#10;Description générée automatiquement">
            <a:extLst>
              <a:ext uri="{FF2B5EF4-FFF2-40B4-BE49-F238E27FC236}">
                <a16:creationId xmlns:a16="http://schemas.microsoft.com/office/drawing/2014/main" id="{ECB7D038-504C-33EB-AAD5-A217EAC8B132}"/>
              </a:ext>
            </a:extLst>
          </p:cNvPr>
          <p:cNvPicPr>
            <a:picLocks noChangeAspect="1"/>
          </p:cNvPicPr>
          <p:nvPr/>
        </p:nvPicPr>
        <p:blipFill>
          <a:blip r:embed="rId2"/>
          <a:stretch>
            <a:fillRect/>
          </a:stretch>
        </p:blipFill>
        <p:spPr>
          <a:xfrm>
            <a:off x="10931525" y="255588"/>
            <a:ext cx="895350" cy="657225"/>
          </a:xfrm>
          <a:prstGeom prst="rect">
            <a:avLst/>
          </a:prstGeom>
        </p:spPr>
      </p:pic>
    </p:spTree>
    <p:extLst>
      <p:ext uri="{BB962C8B-B14F-4D97-AF65-F5344CB8AC3E}">
        <p14:creationId xmlns:p14="http://schemas.microsoft.com/office/powerpoint/2010/main" val="3937114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1A8B64E-3E93-633A-F773-DD3874FE134D}"/>
              </a:ext>
            </a:extLst>
          </p:cNvPr>
          <p:cNvSpPr>
            <a:spLocks noGrp="1"/>
          </p:cNvSpPr>
          <p:nvPr>
            <p:ph type="title"/>
          </p:nvPr>
        </p:nvSpPr>
        <p:spPr>
          <a:xfrm>
            <a:off x="466722" y="586855"/>
            <a:ext cx="3201366" cy="3387497"/>
          </a:xfrm>
        </p:spPr>
        <p:txBody>
          <a:bodyPr anchor="b">
            <a:normAutofit/>
          </a:bodyPr>
          <a:lstStyle/>
          <a:p>
            <a:pPr algn="r"/>
            <a:r>
              <a:rPr lang="fr-FR" sz="3600" dirty="0" err="1">
                <a:solidFill>
                  <a:schemeClr val="bg1"/>
                </a:solidFill>
                <a:ea typeface="+mj-lt"/>
                <a:cs typeface="+mj-lt"/>
              </a:rPr>
              <a:t>quando</a:t>
            </a:r>
            <a:r>
              <a:rPr lang="fr-FR" sz="3600" dirty="0">
                <a:solidFill>
                  <a:schemeClr val="bg1"/>
                </a:solidFill>
                <a:ea typeface="+mj-lt"/>
                <a:cs typeface="+mj-lt"/>
              </a:rPr>
              <a:t> é que passa o </a:t>
            </a:r>
            <a:r>
              <a:rPr lang="fr-FR" sz="3600" dirty="0" err="1">
                <a:solidFill>
                  <a:schemeClr val="bg1"/>
                </a:solidFill>
                <a:ea typeface="+mj-lt"/>
                <a:cs typeface="+mj-lt"/>
              </a:rPr>
              <a:t>caminhão</a:t>
            </a:r>
            <a:r>
              <a:rPr lang="fr-FR" sz="3600" dirty="0">
                <a:solidFill>
                  <a:schemeClr val="bg1"/>
                </a:solidFill>
                <a:ea typeface="+mj-lt"/>
                <a:cs typeface="+mj-lt"/>
              </a:rPr>
              <a:t> do </a:t>
            </a:r>
            <a:r>
              <a:rPr lang="fr-FR" sz="3600" dirty="0" err="1">
                <a:solidFill>
                  <a:schemeClr val="bg1"/>
                </a:solidFill>
                <a:ea typeface="+mj-lt"/>
                <a:cs typeface="+mj-lt"/>
              </a:rPr>
              <a:t>lixo</a:t>
            </a:r>
            <a:r>
              <a:rPr lang="fr-FR" sz="3600" dirty="0">
                <a:solidFill>
                  <a:schemeClr val="bg1"/>
                </a:solidFill>
                <a:ea typeface="+mj-lt"/>
                <a:cs typeface="+mj-lt"/>
              </a:rPr>
              <a:t> do </a:t>
            </a:r>
            <a:r>
              <a:rPr lang="fr-FR" sz="3600" dirty="0" err="1">
                <a:solidFill>
                  <a:schemeClr val="bg1"/>
                </a:solidFill>
                <a:ea typeface="+mj-lt"/>
                <a:cs typeface="+mj-lt"/>
              </a:rPr>
              <a:t>plastico</a:t>
            </a:r>
            <a:r>
              <a:rPr lang="fr-FR" sz="3600" dirty="0">
                <a:solidFill>
                  <a:schemeClr val="bg1"/>
                </a:solidFill>
                <a:ea typeface="+mj-lt"/>
                <a:cs typeface="+mj-lt"/>
              </a:rPr>
              <a:t>?</a:t>
            </a:r>
            <a:endParaRPr lang="fr-FR" sz="3600" dirty="0">
              <a:solidFill>
                <a:schemeClr val="bg1"/>
              </a:solidFill>
              <a:ea typeface="Calibri Light"/>
              <a:cs typeface="Calibri Light"/>
            </a:endParaRPr>
          </a:p>
        </p:txBody>
      </p:sp>
      <p:sp>
        <p:nvSpPr>
          <p:cNvPr id="3" name="Espace réservé du contenu 2">
            <a:extLst>
              <a:ext uri="{FF2B5EF4-FFF2-40B4-BE49-F238E27FC236}">
                <a16:creationId xmlns:a16="http://schemas.microsoft.com/office/drawing/2014/main" id="{DEABD955-50B2-9B00-70FB-12EEC192CE27}"/>
              </a:ext>
            </a:extLst>
          </p:cNvPr>
          <p:cNvSpPr>
            <a:spLocks noGrp="1"/>
          </p:cNvSpPr>
          <p:nvPr>
            <p:ph idx="1"/>
          </p:nvPr>
        </p:nvSpPr>
        <p:spPr>
          <a:xfrm>
            <a:off x="4810259" y="649480"/>
            <a:ext cx="6555347" cy="5546047"/>
          </a:xfrm>
        </p:spPr>
        <p:txBody>
          <a:bodyPr vert="horz" lIns="91440" tIns="45720" rIns="91440" bIns="45720" rtlCol="0" anchor="ctr">
            <a:normAutofit/>
          </a:bodyPr>
          <a:lstStyle/>
          <a:p>
            <a:pPr marL="0" indent="0">
              <a:buNone/>
            </a:pPr>
            <a:r>
              <a:rPr lang="fr-FR" sz="1800" dirty="0">
                <a:ea typeface="+mn-lt"/>
                <a:cs typeface="+mn-lt"/>
              </a:rPr>
              <a:t>O </a:t>
            </a:r>
            <a:r>
              <a:rPr lang="fr-FR" sz="1800" err="1">
                <a:ea typeface="+mn-lt"/>
                <a:cs typeface="+mn-lt"/>
              </a:rPr>
              <a:t>caminhão</a:t>
            </a:r>
            <a:r>
              <a:rPr lang="fr-FR" sz="1800" dirty="0">
                <a:ea typeface="+mn-lt"/>
                <a:cs typeface="+mn-lt"/>
              </a:rPr>
              <a:t> de coleta de </a:t>
            </a:r>
            <a:r>
              <a:rPr lang="fr-FR" sz="1800" err="1">
                <a:ea typeface="+mn-lt"/>
                <a:cs typeface="+mn-lt"/>
              </a:rPr>
              <a:t>plásticos</a:t>
            </a:r>
            <a:r>
              <a:rPr lang="fr-FR" sz="1800" dirty="0">
                <a:ea typeface="+mn-lt"/>
                <a:cs typeface="+mn-lt"/>
              </a:rPr>
              <a:t>, que corresponde aos </a:t>
            </a:r>
            <a:r>
              <a:rPr lang="fr-FR" sz="1800" err="1">
                <a:ea typeface="+mn-lt"/>
                <a:cs typeface="+mn-lt"/>
              </a:rPr>
              <a:t>resíduos</a:t>
            </a:r>
            <a:r>
              <a:rPr lang="fr-FR" sz="1800" dirty="0">
                <a:ea typeface="+mn-lt"/>
                <a:cs typeface="+mn-lt"/>
              </a:rPr>
              <a:t> </a:t>
            </a:r>
            <a:r>
              <a:rPr lang="fr-FR" sz="1800" err="1">
                <a:ea typeface="+mn-lt"/>
                <a:cs typeface="+mn-lt"/>
              </a:rPr>
              <a:t>recicláveis</a:t>
            </a:r>
            <a:r>
              <a:rPr lang="fr-FR" sz="1800" dirty="0">
                <a:ea typeface="+mn-lt"/>
                <a:cs typeface="+mn-lt"/>
              </a:rPr>
              <a:t> </a:t>
            </a:r>
            <a:r>
              <a:rPr lang="fr-FR" sz="1800" err="1">
                <a:ea typeface="+mn-lt"/>
                <a:cs typeface="+mn-lt"/>
              </a:rPr>
              <a:t>depositados</a:t>
            </a:r>
            <a:r>
              <a:rPr lang="fr-FR" sz="1800" dirty="0">
                <a:ea typeface="+mn-lt"/>
                <a:cs typeface="+mn-lt"/>
              </a:rPr>
              <a:t> no </a:t>
            </a:r>
            <a:r>
              <a:rPr lang="fr-FR" sz="1800" err="1">
                <a:ea typeface="+mn-lt"/>
                <a:cs typeface="+mn-lt"/>
              </a:rPr>
              <a:t>contentor</a:t>
            </a:r>
            <a:r>
              <a:rPr lang="fr-FR" sz="1800" dirty="0">
                <a:ea typeface="+mn-lt"/>
                <a:cs typeface="+mn-lt"/>
              </a:rPr>
              <a:t> </a:t>
            </a:r>
            <a:r>
              <a:rPr lang="fr-FR" sz="1800" err="1">
                <a:ea typeface="+mn-lt"/>
                <a:cs typeface="+mn-lt"/>
              </a:rPr>
              <a:t>amarelo</a:t>
            </a:r>
            <a:r>
              <a:rPr lang="fr-FR" sz="1800" dirty="0">
                <a:ea typeface="+mn-lt"/>
                <a:cs typeface="+mn-lt"/>
              </a:rPr>
              <a:t>, passa </a:t>
            </a:r>
            <a:r>
              <a:rPr lang="fr-FR" sz="1800" err="1">
                <a:ea typeface="+mn-lt"/>
                <a:cs typeface="+mn-lt"/>
              </a:rPr>
              <a:t>duas</a:t>
            </a:r>
            <a:r>
              <a:rPr lang="fr-FR" sz="1800" dirty="0">
                <a:ea typeface="+mn-lt"/>
                <a:cs typeface="+mn-lt"/>
              </a:rPr>
              <a:t> </a:t>
            </a:r>
            <a:r>
              <a:rPr lang="fr-FR" sz="1800" err="1">
                <a:ea typeface="+mn-lt"/>
                <a:cs typeface="+mn-lt"/>
              </a:rPr>
              <a:t>vezes</a:t>
            </a:r>
            <a:r>
              <a:rPr lang="fr-FR" sz="1800" dirty="0">
                <a:ea typeface="+mn-lt"/>
                <a:cs typeface="+mn-lt"/>
              </a:rPr>
              <a:t> </a:t>
            </a:r>
            <a:r>
              <a:rPr lang="fr-FR" sz="1800" err="1">
                <a:ea typeface="+mn-lt"/>
                <a:cs typeface="+mn-lt"/>
              </a:rPr>
              <a:t>por</a:t>
            </a:r>
            <a:r>
              <a:rPr lang="fr-FR" sz="1800" dirty="0">
                <a:ea typeface="+mn-lt"/>
                <a:cs typeface="+mn-lt"/>
              </a:rPr>
              <a:t> </a:t>
            </a:r>
            <a:r>
              <a:rPr lang="fr-FR" sz="1800" err="1">
                <a:ea typeface="+mn-lt"/>
                <a:cs typeface="+mn-lt"/>
              </a:rPr>
              <a:t>semana</a:t>
            </a:r>
            <a:r>
              <a:rPr lang="fr-FR" sz="1800" dirty="0">
                <a:ea typeface="+mn-lt"/>
                <a:cs typeface="+mn-lt"/>
              </a:rPr>
              <a:t>. Para </a:t>
            </a:r>
            <a:r>
              <a:rPr lang="fr-FR" sz="1800" err="1">
                <a:ea typeface="+mn-lt"/>
                <a:cs typeface="+mn-lt"/>
              </a:rPr>
              <a:t>saber</a:t>
            </a:r>
            <a:r>
              <a:rPr lang="fr-FR" sz="1800" dirty="0">
                <a:ea typeface="+mn-lt"/>
                <a:cs typeface="+mn-lt"/>
              </a:rPr>
              <a:t> os </a:t>
            </a:r>
            <a:r>
              <a:rPr lang="fr-FR" sz="1800" err="1">
                <a:ea typeface="+mn-lt"/>
                <a:cs typeface="+mn-lt"/>
              </a:rPr>
              <a:t>dias</a:t>
            </a:r>
            <a:r>
              <a:rPr lang="fr-FR" sz="1800" dirty="0">
                <a:ea typeface="+mn-lt"/>
                <a:cs typeface="+mn-lt"/>
              </a:rPr>
              <a:t> </a:t>
            </a:r>
            <a:r>
              <a:rPr lang="fr-FR" sz="1800" err="1">
                <a:ea typeface="+mn-lt"/>
                <a:cs typeface="+mn-lt"/>
              </a:rPr>
              <a:t>exatos</a:t>
            </a:r>
            <a:r>
              <a:rPr lang="fr-FR" sz="1800" dirty="0">
                <a:ea typeface="+mn-lt"/>
                <a:cs typeface="+mn-lt"/>
              </a:rPr>
              <a:t> e os </a:t>
            </a:r>
            <a:r>
              <a:rPr lang="fr-FR" sz="1800" err="1">
                <a:ea typeface="+mn-lt"/>
                <a:cs typeface="+mn-lt"/>
              </a:rPr>
              <a:t>horários</a:t>
            </a:r>
            <a:r>
              <a:rPr lang="fr-FR" sz="1800" dirty="0">
                <a:ea typeface="+mn-lt"/>
                <a:cs typeface="+mn-lt"/>
              </a:rPr>
              <a:t> </a:t>
            </a:r>
            <a:r>
              <a:rPr lang="fr-FR" sz="1800" err="1">
                <a:ea typeface="+mn-lt"/>
                <a:cs typeface="+mn-lt"/>
              </a:rPr>
              <a:t>em</a:t>
            </a:r>
            <a:r>
              <a:rPr lang="fr-FR" sz="1800" dirty="0">
                <a:ea typeface="+mn-lt"/>
                <a:cs typeface="+mn-lt"/>
              </a:rPr>
              <a:t> que o </a:t>
            </a:r>
            <a:r>
              <a:rPr lang="fr-FR" sz="1800" err="1">
                <a:ea typeface="+mn-lt"/>
                <a:cs typeface="+mn-lt"/>
              </a:rPr>
              <a:t>caminhão</a:t>
            </a:r>
            <a:r>
              <a:rPr lang="fr-FR" sz="1800" dirty="0">
                <a:ea typeface="+mn-lt"/>
                <a:cs typeface="+mn-lt"/>
              </a:rPr>
              <a:t> </a:t>
            </a:r>
            <a:r>
              <a:rPr lang="fr-FR" sz="1800" err="1">
                <a:ea typeface="+mn-lt"/>
                <a:cs typeface="+mn-lt"/>
              </a:rPr>
              <a:t>passará</a:t>
            </a:r>
            <a:r>
              <a:rPr lang="fr-FR" sz="1800" dirty="0">
                <a:ea typeface="+mn-lt"/>
                <a:cs typeface="+mn-lt"/>
              </a:rPr>
              <a:t> na sua </a:t>
            </a:r>
            <a:r>
              <a:rPr lang="fr-FR" sz="1800" err="1">
                <a:ea typeface="+mn-lt"/>
                <a:cs typeface="+mn-lt"/>
              </a:rPr>
              <a:t>área</a:t>
            </a:r>
            <a:r>
              <a:rPr lang="fr-FR" sz="1800" dirty="0">
                <a:ea typeface="+mn-lt"/>
                <a:cs typeface="+mn-lt"/>
              </a:rPr>
              <a:t> </a:t>
            </a:r>
            <a:r>
              <a:rPr lang="fr-FR" sz="1800" err="1">
                <a:ea typeface="+mn-lt"/>
                <a:cs typeface="+mn-lt"/>
              </a:rPr>
              <a:t>específica</a:t>
            </a:r>
            <a:r>
              <a:rPr lang="fr-FR" sz="1800" dirty="0">
                <a:ea typeface="+mn-lt"/>
                <a:cs typeface="+mn-lt"/>
              </a:rPr>
              <a:t> </a:t>
            </a:r>
            <a:r>
              <a:rPr lang="fr-FR" sz="1800" err="1">
                <a:ea typeface="+mn-lt"/>
                <a:cs typeface="+mn-lt"/>
              </a:rPr>
              <a:t>em</a:t>
            </a:r>
            <a:r>
              <a:rPr lang="fr-FR" sz="1800" dirty="0">
                <a:ea typeface="+mn-lt"/>
                <a:cs typeface="+mn-lt"/>
              </a:rPr>
              <a:t> Issy-les-Moulineaux, é </a:t>
            </a:r>
            <a:r>
              <a:rPr lang="fr-FR" sz="1800" err="1">
                <a:ea typeface="+mn-lt"/>
                <a:cs typeface="+mn-lt"/>
              </a:rPr>
              <a:t>necessário</a:t>
            </a:r>
            <a:r>
              <a:rPr lang="fr-FR" sz="1800" dirty="0">
                <a:ea typeface="+mn-lt"/>
                <a:cs typeface="+mn-lt"/>
              </a:rPr>
              <a:t> </a:t>
            </a:r>
            <a:r>
              <a:rPr lang="fr-FR" sz="1800" err="1">
                <a:ea typeface="+mn-lt"/>
                <a:cs typeface="+mn-lt"/>
              </a:rPr>
              <a:t>consultar</a:t>
            </a:r>
            <a:r>
              <a:rPr lang="fr-FR" sz="1800" dirty="0">
                <a:ea typeface="+mn-lt"/>
                <a:cs typeface="+mn-lt"/>
              </a:rPr>
              <a:t> o </a:t>
            </a:r>
            <a:r>
              <a:rPr lang="fr-FR" sz="1800" err="1">
                <a:ea typeface="+mn-lt"/>
                <a:cs typeface="+mn-lt"/>
              </a:rPr>
              <a:t>calendário</a:t>
            </a:r>
            <a:r>
              <a:rPr lang="fr-FR" sz="1800" dirty="0">
                <a:ea typeface="+mn-lt"/>
                <a:cs typeface="+mn-lt"/>
              </a:rPr>
              <a:t> de coleta </a:t>
            </a:r>
            <a:r>
              <a:rPr lang="fr-FR" sz="1800" err="1">
                <a:ea typeface="+mn-lt"/>
                <a:cs typeface="+mn-lt"/>
              </a:rPr>
              <a:t>fornecido</a:t>
            </a:r>
            <a:r>
              <a:rPr lang="fr-FR" sz="1800" dirty="0">
                <a:ea typeface="+mn-lt"/>
                <a:cs typeface="+mn-lt"/>
              </a:rPr>
              <a:t> pela </a:t>
            </a:r>
            <a:r>
              <a:rPr lang="fr-FR" sz="1800" err="1">
                <a:ea typeface="+mn-lt"/>
                <a:cs typeface="+mn-lt"/>
              </a:rPr>
              <a:t>município</a:t>
            </a:r>
            <a:r>
              <a:rPr lang="fr-FR" sz="1800" dirty="0">
                <a:ea typeface="+mn-lt"/>
                <a:cs typeface="+mn-lt"/>
              </a:rPr>
              <a:t> ou </a:t>
            </a:r>
            <a:r>
              <a:rPr lang="fr-FR" sz="1800" err="1">
                <a:ea typeface="+mn-lt"/>
                <a:cs typeface="+mn-lt"/>
              </a:rPr>
              <a:t>entrar</a:t>
            </a:r>
            <a:r>
              <a:rPr lang="fr-FR" sz="1800" dirty="0">
                <a:ea typeface="+mn-lt"/>
                <a:cs typeface="+mn-lt"/>
              </a:rPr>
              <a:t> </a:t>
            </a:r>
            <a:r>
              <a:rPr lang="fr-FR" sz="1800" err="1">
                <a:ea typeface="+mn-lt"/>
                <a:cs typeface="+mn-lt"/>
              </a:rPr>
              <a:t>em</a:t>
            </a:r>
            <a:r>
              <a:rPr lang="fr-FR" sz="1800" dirty="0">
                <a:ea typeface="+mn-lt"/>
                <a:cs typeface="+mn-lt"/>
              </a:rPr>
              <a:t> </a:t>
            </a:r>
            <a:r>
              <a:rPr lang="fr-FR" sz="1800" err="1">
                <a:ea typeface="+mn-lt"/>
                <a:cs typeface="+mn-lt"/>
              </a:rPr>
              <a:t>contato</a:t>
            </a:r>
            <a:r>
              <a:rPr lang="fr-FR" sz="1800" dirty="0">
                <a:ea typeface="+mn-lt"/>
                <a:cs typeface="+mn-lt"/>
              </a:rPr>
              <a:t> com os </a:t>
            </a:r>
            <a:r>
              <a:rPr lang="fr-FR" sz="1800" err="1">
                <a:ea typeface="+mn-lt"/>
                <a:cs typeface="+mn-lt"/>
              </a:rPr>
              <a:t>serviços</a:t>
            </a:r>
            <a:r>
              <a:rPr lang="fr-FR" sz="1800" dirty="0">
                <a:ea typeface="+mn-lt"/>
                <a:cs typeface="+mn-lt"/>
              </a:rPr>
              <a:t> </a:t>
            </a:r>
            <a:r>
              <a:rPr lang="fr-FR" sz="1800" err="1">
                <a:ea typeface="+mn-lt"/>
                <a:cs typeface="+mn-lt"/>
              </a:rPr>
              <a:t>municipais</a:t>
            </a:r>
            <a:r>
              <a:rPr lang="fr-FR" sz="1800" dirty="0">
                <a:ea typeface="+mn-lt"/>
                <a:cs typeface="+mn-lt"/>
              </a:rPr>
              <a:t>. Se </a:t>
            </a:r>
            <a:r>
              <a:rPr lang="fr-FR" sz="1800" err="1">
                <a:ea typeface="+mn-lt"/>
                <a:cs typeface="+mn-lt"/>
              </a:rPr>
              <a:t>precisar</a:t>
            </a:r>
            <a:r>
              <a:rPr lang="fr-FR" sz="1800" dirty="0">
                <a:ea typeface="+mn-lt"/>
                <a:cs typeface="+mn-lt"/>
              </a:rPr>
              <a:t> de </a:t>
            </a:r>
            <a:r>
              <a:rPr lang="fr-FR" sz="1800" err="1">
                <a:ea typeface="+mn-lt"/>
                <a:cs typeface="+mn-lt"/>
              </a:rPr>
              <a:t>assistência</a:t>
            </a:r>
            <a:r>
              <a:rPr lang="fr-FR" sz="1800" dirty="0">
                <a:ea typeface="+mn-lt"/>
                <a:cs typeface="+mn-lt"/>
              </a:rPr>
              <a:t> para </a:t>
            </a:r>
            <a:r>
              <a:rPr lang="fr-FR" sz="1800" err="1">
                <a:ea typeface="+mn-lt"/>
                <a:cs typeface="+mn-lt"/>
              </a:rPr>
              <a:t>encontrar</a:t>
            </a:r>
            <a:r>
              <a:rPr lang="fr-FR" sz="1800" dirty="0">
                <a:ea typeface="+mn-lt"/>
                <a:cs typeface="+mn-lt"/>
              </a:rPr>
              <a:t> </a:t>
            </a:r>
            <a:r>
              <a:rPr lang="fr-FR" sz="1800" err="1">
                <a:ea typeface="+mn-lt"/>
                <a:cs typeface="+mn-lt"/>
              </a:rPr>
              <a:t>esta</a:t>
            </a:r>
            <a:r>
              <a:rPr lang="fr-FR" sz="1800" dirty="0">
                <a:ea typeface="+mn-lt"/>
                <a:cs typeface="+mn-lt"/>
              </a:rPr>
              <a:t> </a:t>
            </a:r>
            <a:r>
              <a:rPr lang="fr-FR" sz="1800" err="1">
                <a:ea typeface="+mn-lt"/>
                <a:cs typeface="+mn-lt"/>
              </a:rPr>
              <a:t>informação</a:t>
            </a:r>
            <a:r>
              <a:rPr lang="fr-FR" sz="1800" dirty="0">
                <a:ea typeface="+mn-lt"/>
                <a:cs typeface="+mn-lt"/>
              </a:rPr>
              <a:t>, </a:t>
            </a:r>
            <a:r>
              <a:rPr lang="fr-FR" sz="1800" err="1">
                <a:ea typeface="+mn-lt"/>
                <a:cs typeface="+mn-lt"/>
              </a:rPr>
              <a:t>não</a:t>
            </a:r>
            <a:r>
              <a:rPr lang="fr-FR" sz="1800" dirty="0">
                <a:ea typeface="+mn-lt"/>
                <a:cs typeface="+mn-lt"/>
              </a:rPr>
              <a:t> </a:t>
            </a:r>
            <a:r>
              <a:rPr lang="fr-FR" sz="1800" err="1">
                <a:ea typeface="+mn-lt"/>
                <a:cs typeface="+mn-lt"/>
              </a:rPr>
              <a:t>hesite</a:t>
            </a:r>
            <a:r>
              <a:rPr lang="fr-FR" sz="1800" dirty="0">
                <a:ea typeface="+mn-lt"/>
                <a:cs typeface="+mn-lt"/>
              </a:rPr>
              <a:t> </a:t>
            </a:r>
            <a:r>
              <a:rPr lang="fr-FR" sz="1800" err="1">
                <a:ea typeface="+mn-lt"/>
                <a:cs typeface="+mn-lt"/>
              </a:rPr>
              <a:t>em</a:t>
            </a:r>
            <a:r>
              <a:rPr lang="fr-FR" sz="1800" dirty="0">
                <a:ea typeface="+mn-lt"/>
                <a:cs typeface="+mn-lt"/>
              </a:rPr>
              <a:t> </a:t>
            </a:r>
            <a:r>
              <a:rPr lang="fr-FR" sz="1800" err="1">
                <a:ea typeface="+mn-lt"/>
                <a:cs typeface="+mn-lt"/>
              </a:rPr>
              <a:t>contactar</a:t>
            </a:r>
            <a:r>
              <a:rPr lang="fr-FR" sz="1800" dirty="0">
                <a:ea typeface="+mn-lt"/>
                <a:cs typeface="+mn-lt"/>
              </a:rPr>
              <a:t> a mairie </a:t>
            </a:r>
            <a:r>
              <a:rPr lang="fr-FR" sz="1800" err="1">
                <a:ea typeface="+mn-lt"/>
                <a:cs typeface="+mn-lt"/>
              </a:rPr>
              <a:t>diretamente</a:t>
            </a:r>
            <a:r>
              <a:rPr lang="fr-FR" sz="1800" dirty="0">
                <a:ea typeface="+mn-lt"/>
                <a:cs typeface="+mn-lt"/>
              </a:rPr>
              <a:t>.</a:t>
            </a:r>
          </a:p>
          <a:p>
            <a:pPr marL="0" indent="0">
              <a:buNone/>
            </a:pPr>
            <a:endParaRPr lang="fr-FR" sz="1800" dirty="0">
              <a:ea typeface="Calibri"/>
              <a:cs typeface="Calibri"/>
            </a:endParaRPr>
          </a:p>
          <a:p>
            <a:pPr marL="0" indent="0">
              <a:buNone/>
            </a:pPr>
            <a:r>
              <a:rPr lang="fr-FR" sz="1400" dirty="0">
                <a:solidFill>
                  <a:srgbClr val="0D0D0D"/>
                </a:solidFill>
                <a:ea typeface="+mn-lt"/>
                <a:cs typeface="+mn-lt"/>
              </a:rPr>
              <a:t>Le camion de collecte des plastiques, qui prend en charge les déchets recyclables déposés dans le conteneur jaune, passe deux fois par semaine. Pour connaître les jours exacts et les horaires auxquels le camion passera dans votre zone spécifique à Issy-les-Moulineaux, il est nécessaire de consulter le calendrier de collecte fourni par la municipalité ou de contacter les services municipaux. Si vous avez besoin d'aide pour trouver cette information, n'hésitez pas à contacter directement la mairie.</a:t>
            </a:r>
            <a:endParaRPr lang="fr-FR" sz="1400" dirty="0"/>
          </a:p>
        </p:txBody>
      </p:sp>
      <p:pic>
        <p:nvPicPr>
          <p:cNvPr id="4" name="Image 3" descr="Une image contenant Police, symbole, logo, Bleu électrique&#10;&#10;Description générée automatiquement">
            <a:extLst>
              <a:ext uri="{FF2B5EF4-FFF2-40B4-BE49-F238E27FC236}">
                <a16:creationId xmlns:a16="http://schemas.microsoft.com/office/drawing/2014/main" id="{ECB7D038-504C-33EB-AAD5-A217EAC8B132}"/>
              </a:ext>
            </a:extLst>
          </p:cNvPr>
          <p:cNvPicPr>
            <a:picLocks noChangeAspect="1"/>
          </p:cNvPicPr>
          <p:nvPr/>
        </p:nvPicPr>
        <p:blipFill>
          <a:blip r:embed="rId2"/>
          <a:stretch>
            <a:fillRect/>
          </a:stretch>
        </p:blipFill>
        <p:spPr>
          <a:xfrm>
            <a:off x="10931525" y="255588"/>
            <a:ext cx="895350" cy="657225"/>
          </a:xfrm>
          <a:prstGeom prst="rect">
            <a:avLst/>
          </a:prstGeom>
        </p:spPr>
      </p:pic>
    </p:spTree>
    <p:extLst>
      <p:ext uri="{BB962C8B-B14F-4D97-AF65-F5344CB8AC3E}">
        <p14:creationId xmlns:p14="http://schemas.microsoft.com/office/powerpoint/2010/main" val="4037027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1A8B64E-3E93-633A-F773-DD3874FE134D}"/>
              </a:ext>
            </a:extLst>
          </p:cNvPr>
          <p:cNvSpPr>
            <a:spLocks noGrp="1"/>
          </p:cNvSpPr>
          <p:nvPr>
            <p:ph type="title"/>
          </p:nvPr>
        </p:nvSpPr>
        <p:spPr>
          <a:xfrm>
            <a:off x="466722" y="586855"/>
            <a:ext cx="3201366" cy="3387497"/>
          </a:xfrm>
        </p:spPr>
        <p:txBody>
          <a:bodyPr anchor="b">
            <a:normAutofit/>
          </a:bodyPr>
          <a:lstStyle/>
          <a:p>
            <a:pPr algn="r"/>
            <a:r>
              <a:rPr lang="fr-FR" sz="3600" dirty="0">
                <a:solidFill>
                  <a:schemeClr val="bg1"/>
                </a:solidFill>
                <a:ea typeface="+mj-lt"/>
                <a:cs typeface="+mj-lt"/>
              </a:rPr>
              <a:t>Qui est Issy Média ?</a:t>
            </a:r>
            <a:endParaRPr lang="fr-FR" dirty="0">
              <a:solidFill>
                <a:schemeClr val="bg1"/>
              </a:solidFill>
            </a:endParaRPr>
          </a:p>
        </p:txBody>
      </p:sp>
      <p:sp>
        <p:nvSpPr>
          <p:cNvPr id="3" name="Espace réservé du contenu 2">
            <a:extLst>
              <a:ext uri="{FF2B5EF4-FFF2-40B4-BE49-F238E27FC236}">
                <a16:creationId xmlns:a16="http://schemas.microsoft.com/office/drawing/2014/main" id="{DEABD955-50B2-9B00-70FB-12EEC192CE27}"/>
              </a:ext>
            </a:extLst>
          </p:cNvPr>
          <p:cNvSpPr>
            <a:spLocks noGrp="1"/>
          </p:cNvSpPr>
          <p:nvPr>
            <p:ph idx="1"/>
          </p:nvPr>
        </p:nvSpPr>
        <p:spPr>
          <a:xfrm>
            <a:off x="4810259" y="649480"/>
            <a:ext cx="6555347" cy="5546047"/>
          </a:xfrm>
        </p:spPr>
        <p:txBody>
          <a:bodyPr vert="horz" lIns="91440" tIns="45720" rIns="91440" bIns="45720" rtlCol="0" anchor="ctr">
            <a:noAutofit/>
          </a:bodyPr>
          <a:lstStyle/>
          <a:p>
            <a:pPr>
              <a:buNone/>
            </a:pPr>
            <a:r>
              <a:rPr lang="fr-FR" sz="2000">
                <a:ea typeface="+mn-lt"/>
                <a:cs typeface="+mn-lt"/>
              </a:rPr>
              <a:t>Issy Média est la société d’économie mixte de la ville d'Issy-les-Moulineaux, chargée de la communication et de l'innovation. Elle joue un rôle clé dans la mise en œuvre de projets collaboratifs avec d'autres villes européennes, des entreprises privées et des organismes de recherche. Ces projets visent à expérimenter, tester et déployer de nouveaux services ou technologies pour améliorer le quotidien des habitants.</a:t>
            </a:r>
            <a:endParaRPr lang="fr-FR" sz="2000" dirty="0">
              <a:ea typeface="Calibri"/>
              <a:cs typeface="Calibri"/>
            </a:endParaRPr>
          </a:p>
          <a:p>
            <a:pPr>
              <a:buNone/>
            </a:pPr>
            <a:r>
              <a:rPr lang="fr-FR" sz="2000" dirty="0">
                <a:ea typeface="+mn-lt"/>
                <a:cs typeface="+mn-lt"/>
              </a:rPr>
              <a:t>Issy Média permet à la ville de bénéficier de financements et de bonnes pratiques grâce à une démarche de coopération européenne. Cette approche aide Issy-les-Moulineaux à anticiper de nouveaux usages, moderniser l'administration locale et renforcer son attractivité. En tant que laboratoire d'idées et terrain d'expérimentations, Issy Média contribue à répondre aux nouveaux défis urbains, notamment en </a:t>
            </a:r>
            <a:r>
              <a:rPr lang="fr-FR" sz="2000">
                <a:ea typeface="+mn-lt"/>
                <a:cs typeface="+mn-lt"/>
              </a:rPr>
              <a:t>matière de mobilité et de développement de services numériques.</a:t>
            </a:r>
            <a:endParaRPr lang="fr-FR" sz="2000" dirty="0">
              <a:ea typeface="Calibri"/>
              <a:cs typeface="Calibri"/>
            </a:endParaRPr>
          </a:p>
        </p:txBody>
      </p:sp>
      <p:pic>
        <p:nvPicPr>
          <p:cNvPr id="4" name="Image 3" descr="Une image contenant Police, symbole, logo, Bleu électrique&#10;&#10;Description générée automatiquement">
            <a:extLst>
              <a:ext uri="{FF2B5EF4-FFF2-40B4-BE49-F238E27FC236}">
                <a16:creationId xmlns:a16="http://schemas.microsoft.com/office/drawing/2014/main" id="{ECB7D038-504C-33EB-AAD5-A217EAC8B132}"/>
              </a:ext>
            </a:extLst>
          </p:cNvPr>
          <p:cNvPicPr>
            <a:picLocks noChangeAspect="1"/>
          </p:cNvPicPr>
          <p:nvPr/>
        </p:nvPicPr>
        <p:blipFill>
          <a:blip r:embed="rId2"/>
          <a:stretch>
            <a:fillRect/>
          </a:stretch>
        </p:blipFill>
        <p:spPr>
          <a:xfrm>
            <a:off x="10931525" y="255588"/>
            <a:ext cx="895350" cy="657225"/>
          </a:xfrm>
          <a:prstGeom prst="rect">
            <a:avLst/>
          </a:prstGeom>
        </p:spPr>
      </p:pic>
    </p:spTree>
    <p:extLst>
      <p:ext uri="{BB962C8B-B14F-4D97-AF65-F5344CB8AC3E}">
        <p14:creationId xmlns:p14="http://schemas.microsoft.com/office/powerpoint/2010/main" val="2269494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1">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B593E85B-42F4-D17C-98A9-34098DC9F7AC}"/>
              </a:ext>
            </a:extLst>
          </p:cNvPr>
          <p:cNvSpPr>
            <a:spLocks noGrp="1"/>
          </p:cNvSpPr>
          <p:nvPr>
            <p:ph type="title"/>
          </p:nvPr>
        </p:nvSpPr>
        <p:spPr>
          <a:xfrm>
            <a:off x="838201" y="643467"/>
            <a:ext cx="3888526" cy="1800526"/>
          </a:xfrm>
        </p:spPr>
        <p:txBody>
          <a:bodyPr vert="horz" lIns="91440" tIns="45720" rIns="91440" bIns="45720" rtlCol="0" anchor="ctr">
            <a:normAutofit/>
          </a:bodyPr>
          <a:lstStyle/>
          <a:p>
            <a:r>
              <a:rPr lang="en-US" sz="3400" kern="1200">
                <a:solidFill>
                  <a:schemeClr val="tx1"/>
                </a:solidFill>
                <a:latin typeface="+mj-lt"/>
                <a:ea typeface="+mj-ea"/>
                <a:cs typeface="+mj-cs"/>
              </a:rPr>
              <a:t>Déploiement de l’IA dans les services municipaux</a:t>
            </a:r>
          </a:p>
        </p:txBody>
      </p:sp>
      <p:sp>
        <p:nvSpPr>
          <p:cNvPr id="3" name="ZoneTexte 2">
            <a:extLst>
              <a:ext uri="{FF2B5EF4-FFF2-40B4-BE49-F238E27FC236}">
                <a16:creationId xmlns:a16="http://schemas.microsoft.com/office/drawing/2014/main" id="{2AAECAA6-2530-F99F-FF8C-116CDE7AB0EF}"/>
              </a:ext>
            </a:extLst>
          </p:cNvPr>
          <p:cNvSpPr txBox="1"/>
          <p:nvPr/>
        </p:nvSpPr>
        <p:spPr>
          <a:xfrm>
            <a:off x="286326" y="2263364"/>
            <a:ext cx="6671677" cy="3553581"/>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endParaRPr lang="en-US" dirty="0"/>
          </a:p>
          <a:p>
            <a:pPr>
              <a:lnSpc>
                <a:spcPct val="90000"/>
              </a:lnSpc>
              <a:spcAft>
                <a:spcPts val="600"/>
              </a:spcAft>
            </a:pPr>
            <a:r>
              <a:rPr lang="en-US" b="1" dirty="0"/>
              <a:t>Mise </a:t>
            </a:r>
            <a:r>
              <a:rPr lang="en-US" b="1" dirty="0" err="1"/>
              <a:t>en</a:t>
            </a:r>
            <a:r>
              <a:rPr lang="en-US" b="1" dirty="0"/>
              <a:t> place d’un </a:t>
            </a:r>
            <a:r>
              <a:rPr lang="en-US" b="1" dirty="0" err="1"/>
              <a:t>groupe</a:t>
            </a:r>
            <a:r>
              <a:rPr lang="en-US" b="1" dirty="0"/>
              <a:t> de travail pour :</a:t>
            </a:r>
          </a:p>
          <a:p>
            <a:pPr marL="285750" indent="-228600">
              <a:lnSpc>
                <a:spcPct val="90000"/>
              </a:lnSpc>
              <a:spcAft>
                <a:spcPts val="600"/>
              </a:spcAft>
              <a:buFont typeface="Arial" panose="020B0604020202020204" pitchFamily="34" charset="0"/>
              <a:buChar char="•"/>
            </a:pPr>
            <a:r>
              <a:rPr lang="en-US" dirty="0" err="1"/>
              <a:t>Affiner</a:t>
            </a:r>
            <a:r>
              <a:rPr lang="en-US" dirty="0"/>
              <a:t> les </a:t>
            </a:r>
            <a:r>
              <a:rPr lang="en-US" dirty="0" err="1"/>
              <a:t>cas</a:t>
            </a:r>
            <a:r>
              <a:rPr lang="en-US" dirty="0"/>
              <a:t> </a:t>
            </a:r>
            <a:r>
              <a:rPr lang="en-US" dirty="0" err="1"/>
              <a:t>d’usage</a:t>
            </a:r>
            <a:r>
              <a:rPr lang="en-US" dirty="0"/>
              <a:t>;</a:t>
            </a:r>
          </a:p>
          <a:p>
            <a:pPr marL="285750" indent="-228600">
              <a:lnSpc>
                <a:spcPct val="90000"/>
              </a:lnSpc>
              <a:spcAft>
                <a:spcPts val="600"/>
              </a:spcAft>
              <a:buFont typeface="Arial" panose="020B0604020202020204" pitchFamily="34" charset="0"/>
              <a:buChar char="•"/>
            </a:pPr>
            <a:r>
              <a:rPr lang="en-US" dirty="0"/>
              <a:t>Identifier et tester les solutions les plus </a:t>
            </a:r>
            <a:r>
              <a:rPr lang="en-US" dirty="0" err="1"/>
              <a:t>adaptées</a:t>
            </a:r>
            <a:r>
              <a:rPr lang="en-US" dirty="0"/>
              <a:t>;</a:t>
            </a:r>
          </a:p>
          <a:p>
            <a:pPr marL="285750" indent="-228600">
              <a:lnSpc>
                <a:spcPct val="90000"/>
              </a:lnSpc>
              <a:spcAft>
                <a:spcPts val="600"/>
              </a:spcAft>
              <a:buFont typeface="Arial" panose="020B0604020202020204" pitchFamily="34" charset="0"/>
              <a:buChar char="•"/>
            </a:pPr>
            <a:r>
              <a:rPr lang="en-US" dirty="0" err="1"/>
              <a:t>Estimer</a:t>
            </a:r>
            <a:r>
              <a:rPr lang="en-US" dirty="0"/>
              <a:t> </a:t>
            </a:r>
            <a:r>
              <a:rPr lang="en-US" dirty="0" err="1"/>
              <a:t>leur</a:t>
            </a:r>
            <a:r>
              <a:rPr lang="en-US" dirty="0"/>
              <a:t> impact financier;</a:t>
            </a:r>
          </a:p>
          <a:p>
            <a:pPr marL="285750" indent="-228600">
              <a:lnSpc>
                <a:spcPct val="90000"/>
              </a:lnSpc>
              <a:spcAft>
                <a:spcPts val="600"/>
              </a:spcAft>
              <a:buFont typeface="Arial" panose="020B0604020202020204" pitchFamily="34" charset="0"/>
              <a:buChar char="•"/>
            </a:pPr>
            <a:r>
              <a:rPr lang="en-US" dirty="0" err="1"/>
              <a:t>Évaluer</a:t>
            </a:r>
            <a:r>
              <a:rPr lang="en-US" dirty="0"/>
              <a:t> les </a:t>
            </a:r>
            <a:r>
              <a:rPr lang="en-US" dirty="0" err="1"/>
              <a:t>risques</a:t>
            </a:r>
            <a:r>
              <a:rPr lang="en-US" dirty="0"/>
              <a:t> </a:t>
            </a:r>
            <a:r>
              <a:rPr lang="en-US" dirty="0" err="1"/>
              <a:t>associés</a:t>
            </a:r>
            <a:r>
              <a:rPr lang="en-US" dirty="0"/>
              <a:t> (</a:t>
            </a:r>
            <a:r>
              <a:rPr lang="en-US" dirty="0" err="1"/>
              <a:t>cybersécurité</a:t>
            </a:r>
            <a:r>
              <a:rPr lang="en-US" dirty="0"/>
              <a:t>, </a:t>
            </a:r>
            <a:r>
              <a:rPr lang="en-US" dirty="0" err="1"/>
              <a:t>fraudes</a:t>
            </a:r>
            <a:r>
              <a:rPr lang="en-US" dirty="0"/>
              <a:t> de documents, </a:t>
            </a:r>
            <a:r>
              <a:rPr lang="en-US" dirty="0" err="1"/>
              <a:t>etc</a:t>
            </a:r>
            <a:r>
              <a:rPr lang="en-US" dirty="0"/>
              <a:t>)</a:t>
            </a:r>
          </a:p>
          <a:p>
            <a:pPr marL="285750" indent="-228600">
              <a:lnSpc>
                <a:spcPct val="90000"/>
              </a:lnSpc>
              <a:spcAft>
                <a:spcPts val="600"/>
              </a:spcAft>
              <a:buFont typeface="Arial" panose="020B0604020202020204" pitchFamily="34" charset="0"/>
              <a:buChar char="•"/>
            </a:pPr>
            <a:endParaRPr lang="en-US" dirty="0"/>
          </a:p>
          <a:p>
            <a:pPr>
              <a:lnSpc>
                <a:spcPct val="90000"/>
              </a:lnSpc>
              <a:spcAft>
                <a:spcPts val="600"/>
              </a:spcAft>
            </a:pPr>
            <a:r>
              <a:rPr lang="en-US" b="1" dirty="0"/>
              <a:t>Tests </a:t>
            </a:r>
            <a:r>
              <a:rPr lang="en-US" b="1" dirty="0" err="1"/>
              <a:t>en</a:t>
            </a:r>
            <a:r>
              <a:rPr lang="en-US" b="1" dirty="0"/>
              <a:t> </a:t>
            </a:r>
            <a:r>
              <a:rPr lang="en-US" b="1" dirty="0" err="1"/>
              <a:t>cours</a:t>
            </a:r>
            <a:r>
              <a:rPr lang="en-US" b="1" dirty="0"/>
              <a:t> de solutions IA sur 3 champs </a:t>
            </a:r>
            <a:r>
              <a:rPr lang="en-US" b="1" dirty="0" err="1"/>
              <a:t>d’activités</a:t>
            </a:r>
            <a:r>
              <a:rPr lang="en-US" b="1" dirty="0"/>
              <a:t> :</a:t>
            </a:r>
          </a:p>
          <a:p>
            <a:pPr marL="285750" indent="-228600">
              <a:lnSpc>
                <a:spcPct val="90000"/>
              </a:lnSpc>
              <a:spcAft>
                <a:spcPts val="600"/>
              </a:spcAft>
              <a:buFont typeface="Arial" panose="020B0604020202020204" pitchFamily="34" charset="0"/>
              <a:buChar char="•"/>
            </a:pPr>
            <a:r>
              <a:rPr lang="en-US" dirty="0" err="1"/>
              <a:t>l’environnement</a:t>
            </a:r>
            <a:r>
              <a:rPr lang="en-US" dirty="0"/>
              <a:t> </a:t>
            </a:r>
            <a:r>
              <a:rPr lang="en-US" dirty="0" err="1"/>
              <a:t>bureautique</a:t>
            </a:r>
            <a:r>
              <a:rPr lang="en-US" dirty="0"/>
              <a:t> avec Copilot de Microsoft</a:t>
            </a:r>
          </a:p>
          <a:p>
            <a:pPr marL="285750" indent="-228600">
              <a:lnSpc>
                <a:spcPct val="90000"/>
              </a:lnSpc>
              <a:spcAft>
                <a:spcPts val="600"/>
              </a:spcAft>
              <a:buFont typeface="Arial" panose="020B0604020202020204" pitchFamily="34" charset="0"/>
              <a:buChar char="•"/>
            </a:pPr>
            <a:r>
              <a:rPr lang="en-US" dirty="0"/>
              <a:t>La gestion des relations </a:t>
            </a:r>
            <a:r>
              <a:rPr lang="en-US" dirty="0" err="1"/>
              <a:t>usagers</a:t>
            </a:r>
            <a:r>
              <a:rPr lang="en-US" dirty="0"/>
              <a:t>, avec </a:t>
            </a:r>
            <a:r>
              <a:rPr lang="en-US" dirty="0" err="1"/>
              <a:t>une</a:t>
            </a:r>
            <a:r>
              <a:rPr lang="en-US" dirty="0"/>
              <a:t> solution de Salesforce;</a:t>
            </a:r>
          </a:p>
          <a:p>
            <a:pPr marL="285750" indent="-228600">
              <a:lnSpc>
                <a:spcPct val="90000"/>
              </a:lnSpc>
              <a:spcAft>
                <a:spcPts val="600"/>
              </a:spcAft>
              <a:buFont typeface="Arial" panose="020B0604020202020204" pitchFamily="34" charset="0"/>
              <a:buChar char="•"/>
            </a:pPr>
            <a:r>
              <a:rPr lang="en-US" dirty="0"/>
              <a:t>La </a:t>
            </a:r>
            <a:r>
              <a:rPr lang="en-US" dirty="0" err="1"/>
              <a:t>rédaction</a:t>
            </a:r>
            <a:r>
              <a:rPr lang="en-US" dirty="0"/>
              <a:t> des </a:t>
            </a:r>
            <a:r>
              <a:rPr lang="en-US" dirty="0" err="1"/>
              <a:t>actes</a:t>
            </a:r>
            <a:r>
              <a:rPr lang="en-US" dirty="0"/>
              <a:t> </a:t>
            </a:r>
            <a:r>
              <a:rPr lang="en-US" dirty="0" err="1"/>
              <a:t>administratifs</a:t>
            </a:r>
            <a:r>
              <a:rPr lang="en-US" dirty="0"/>
              <a:t> et </a:t>
            </a:r>
            <a:r>
              <a:rPr lang="en-US" dirty="0" err="1"/>
              <a:t>juridiques</a:t>
            </a:r>
            <a:r>
              <a:rPr lang="en-US" dirty="0"/>
              <a:t> avec </a:t>
            </a:r>
            <a:r>
              <a:rPr lang="en-US" dirty="0" err="1"/>
              <a:t>une</a:t>
            </a:r>
            <a:r>
              <a:rPr lang="en-US" dirty="0"/>
              <a:t> solution de la société </a:t>
            </a:r>
            <a:r>
              <a:rPr lang="en-US" dirty="0" err="1"/>
              <a:t>Dalloz</a:t>
            </a:r>
            <a:endParaRPr lang="en-US" dirty="0"/>
          </a:p>
          <a:p>
            <a:pPr marL="285750"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p:txBody>
      </p:sp>
      <p:pic>
        <p:nvPicPr>
          <p:cNvPr id="26" name="Graphic 6" descr="Ordinateur portable sécurisé">
            <a:extLst>
              <a:ext uri="{FF2B5EF4-FFF2-40B4-BE49-F238E27FC236}">
                <a16:creationId xmlns:a16="http://schemas.microsoft.com/office/drawing/2014/main" id="{FD2BD6AC-A129-E1E9-12F9-CB1020ABC7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00986" y="1069398"/>
            <a:ext cx="4747547" cy="4747547"/>
          </a:xfrm>
          <a:prstGeom prst="rect">
            <a:avLst/>
          </a:prstGeom>
        </p:spPr>
      </p:pic>
    </p:spTree>
    <p:extLst>
      <p:ext uri="{BB962C8B-B14F-4D97-AF65-F5344CB8AC3E}">
        <p14:creationId xmlns:p14="http://schemas.microsoft.com/office/powerpoint/2010/main" val="3447408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D6D5FCA-3E45-39AB-4355-FA4DC1462EE6}"/>
              </a:ext>
            </a:extLst>
          </p:cNvPr>
          <p:cNvSpPr>
            <a:spLocks noGrp="1"/>
          </p:cNvSpPr>
          <p:nvPr>
            <p:ph type="title"/>
          </p:nvPr>
        </p:nvSpPr>
        <p:spPr>
          <a:xfrm>
            <a:off x="630936" y="640080"/>
            <a:ext cx="3429000" cy="1719072"/>
          </a:xfrm>
        </p:spPr>
        <p:txBody>
          <a:bodyPr vert="horz" lIns="91440" tIns="45720" rIns="91440" bIns="45720" rtlCol="0" anchor="b">
            <a:normAutofit/>
          </a:bodyPr>
          <a:lstStyle/>
          <a:p>
            <a:r>
              <a:rPr lang="en-US" sz="2600" b="1" i="0" kern="1200">
                <a:solidFill>
                  <a:schemeClr val="tx1"/>
                </a:solidFill>
                <a:effectLst/>
                <a:latin typeface="+mj-lt"/>
                <a:ea typeface="+mj-ea"/>
                <a:cs typeface="+mj-cs"/>
              </a:rPr>
              <a:t>Le lancement d'IssyGPT marque une étape importante...</a:t>
            </a:r>
            <a:endParaRPr lang="en-US" sz="2600" b="1" kern="1200">
              <a:solidFill>
                <a:schemeClr val="tx1"/>
              </a:solidFill>
              <a:latin typeface="+mj-lt"/>
              <a:ea typeface="+mj-ea"/>
              <a:cs typeface="+mj-cs"/>
            </a:endParaRPr>
          </a:p>
        </p:txBody>
      </p:sp>
      <p:sp>
        <p:nvSpPr>
          <p:cNvPr id="4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A76E7E54-32AB-88A5-026A-D61E417233B7}"/>
              </a:ext>
            </a:extLst>
          </p:cNvPr>
          <p:cNvSpPr txBox="1"/>
          <p:nvPr/>
        </p:nvSpPr>
        <p:spPr>
          <a:xfrm>
            <a:off x="630936" y="2807208"/>
            <a:ext cx="3429000" cy="341071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200" b="0" i="0">
                <a:effectLst/>
              </a:rPr>
              <a:t>Évolution des services numériques d'Issy depuis 1996</a:t>
            </a:r>
          </a:p>
          <a:p>
            <a:pPr indent="-228600">
              <a:lnSpc>
                <a:spcPct val="90000"/>
              </a:lnSpc>
              <a:spcAft>
                <a:spcPts val="600"/>
              </a:spcAft>
              <a:buFont typeface="Arial" panose="020B0604020202020204" pitchFamily="34" charset="0"/>
              <a:buChar char="•"/>
            </a:pPr>
            <a:r>
              <a:rPr lang="en-US" sz="2200" b="0" i="0">
                <a:effectLst/>
              </a:rPr>
              <a:t>Exemples d'innovations clés (guichet unique multicanal, paiement du stationnement par mobile, etc.)</a:t>
            </a:r>
            <a:endParaRPr lang="en-US" sz="2200" b="0" i="0" dirty="0">
              <a:effectLst/>
            </a:endParaRPr>
          </a:p>
        </p:txBody>
      </p:sp>
      <p:pic>
        <p:nvPicPr>
          <p:cNvPr id="3" name="Image 2">
            <a:extLst>
              <a:ext uri="{FF2B5EF4-FFF2-40B4-BE49-F238E27FC236}">
                <a16:creationId xmlns:a16="http://schemas.microsoft.com/office/drawing/2014/main" id="{3ABC8D9A-1447-F5F9-85C0-BCC240692F6F}"/>
              </a:ext>
            </a:extLst>
          </p:cNvPr>
          <p:cNvPicPr>
            <a:picLocks noChangeAspect="1"/>
          </p:cNvPicPr>
          <p:nvPr/>
        </p:nvPicPr>
        <p:blipFill>
          <a:blip r:embed="rId3"/>
          <a:stretch>
            <a:fillRect/>
          </a:stretch>
        </p:blipFill>
        <p:spPr>
          <a:xfrm>
            <a:off x="4725647" y="640080"/>
            <a:ext cx="6761017" cy="5577840"/>
          </a:xfrm>
          <a:prstGeom prst="rect">
            <a:avLst/>
          </a:prstGeom>
        </p:spPr>
      </p:pic>
    </p:spTree>
    <p:extLst>
      <p:ext uri="{BB962C8B-B14F-4D97-AF65-F5344CB8AC3E}">
        <p14:creationId xmlns:p14="http://schemas.microsoft.com/office/powerpoint/2010/main" val="2836219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5" name="Rectangle 309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382C596-3173-32D1-1942-1822A57EA7D7}"/>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t>Du chatbot à l’IA générative</a:t>
            </a:r>
          </a:p>
        </p:txBody>
      </p:sp>
      <p:sp>
        <p:nvSpPr>
          <p:cNvPr id="3094"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Un nouveau chatbot pour issy.com | Issy-les-Moulineaux">
            <a:extLst>
              <a:ext uri="{FF2B5EF4-FFF2-40B4-BE49-F238E27FC236}">
                <a16:creationId xmlns:a16="http://schemas.microsoft.com/office/drawing/2014/main" id="{FB1AD7EA-9466-642E-1A16-A69B11FBCC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25" r="25721"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958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C9BA862-3D8C-443F-8225-ACF246DF6924}"/>
              </a:ext>
            </a:extLst>
          </p:cNvPr>
          <p:cNvSpPr>
            <a:spLocks noGrp="1"/>
          </p:cNvSpPr>
          <p:nvPr>
            <p:ph type="title"/>
          </p:nvPr>
        </p:nvSpPr>
        <p:spPr>
          <a:xfrm>
            <a:off x="640080" y="4777739"/>
            <a:ext cx="3418990" cy="1412119"/>
          </a:xfrm>
        </p:spPr>
        <p:txBody>
          <a:bodyPr vert="horz" lIns="91440" tIns="45720" rIns="91440" bIns="45720" rtlCol="0" anchor="ctr">
            <a:normAutofit/>
          </a:bodyPr>
          <a:lstStyle/>
          <a:p>
            <a:r>
              <a:rPr lang="en-US" sz="4800"/>
              <a:t>ChatGPT</a:t>
            </a:r>
          </a:p>
        </p:txBody>
      </p:sp>
      <p:pic>
        <p:nvPicPr>
          <p:cNvPr id="4" name="Image 3">
            <a:extLst>
              <a:ext uri="{FF2B5EF4-FFF2-40B4-BE49-F238E27FC236}">
                <a16:creationId xmlns:a16="http://schemas.microsoft.com/office/drawing/2014/main" id="{6DF7A3AB-AA59-63C6-535D-903E01E2D21D}"/>
              </a:ext>
            </a:extLst>
          </p:cNvPr>
          <p:cNvPicPr>
            <a:picLocks noChangeAspect="1"/>
          </p:cNvPicPr>
          <p:nvPr/>
        </p:nvPicPr>
        <p:blipFill rotWithShape="1">
          <a:blip r:embed="rId3"/>
          <a:srcRect t="4742"/>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3"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id="{B684F906-4640-7C38-D5FB-889B8E1AC988}"/>
              </a:ext>
            </a:extLst>
          </p:cNvPr>
          <p:cNvSpPr txBox="1"/>
          <p:nvPr/>
        </p:nvSpPr>
        <p:spPr>
          <a:xfrm>
            <a:off x="4635140" y="4777739"/>
            <a:ext cx="7420384" cy="1940301"/>
          </a:xfrm>
          <a:prstGeom prst="rect">
            <a:avLst/>
          </a:prstGeom>
        </p:spPr>
        <p:txBody>
          <a:bodyPr vert="horz" lIns="91440" tIns="45720" rIns="91440" bIns="45720" rtlCol="0" anchor="ctr">
            <a:noAutofit/>
          </a:bodyPr>
          <a:lstStyle/>
          <a:p>
            <a:pPr marL="0" marR="0" lvl="0" indent="-228600" fontAlgn="auto">
              <a:lnSpc>
                <a:spcPct val="90000"/>
              </a:lnSpc>
              <a:spcBef>
                <a:spcPts val="0"/>
              </a:spcBef>
              <a:spcAft>
                <a:spcPts val="600"/>
              </a:spcAft>
              <a:buClrTx/>
              <a:buSzTx/>
              <a:buFont typeface="Arial" panose="020B0604020202020204" pitchFamily="34" charset="0"/>
              <a:buChar char="•"/>
              <a:tabLst/>
              <a:defRPr/>
            </a:pPr>
            <a:r>
              <a:rPr lang="en-US" sz="1400" b="0" i="0" dirty="0" err="1">
                <a:effectLst/>
                <a:highlight>
                  <a:srgbClr val="FFFFFF"/>
                </a:highlight>
              </a:rPr>
              <a:t>Lancé</a:t>
            </a:r>
            <a:r>
              <a:rPr lang="en-US" sz="1400" b="0" i="0" dirty="0">
                <a:effectLst/>
                <a:highlight>
                  <a:srgbClr val="FFFFFF"/>
                </a:highlight>
              </a:rPr>
              <a:t> </a:t>
            </a:r>
            <a:r>
              <a:rPr lang="en-US" sz="1400" b="0" i="0" dirty="0" err="1">
                <a:effectLst/>
                <a:highlight>
                  <a:srgbClr val="FFFFFF"/>
                </a:highlight>
              </a:rPr>
              <a:t>en</a:t>
            </a:r>
            <a:r>
              <a:rPr lang="en-US" sz="1400" b="0" i="0" dirty="0">
                <a:effectLst/>
                <a:highlight>
                  <a:srgbClr val="FFFFFF"/>
                </a:highlight>
              </a:rPr>
              <a:t> </a:t>
            </a:r>
            <a:r>
              <a:rPr lang="en-US" sz="1400" b="0" i="0" dirty="0" err="1">
                <a:effectLst/>
                <a:highlight>
                  <a:srgbClr val="FFFFFF"/>
                </a:highlight>
              </a:rPr>
              <a:t>novembre</a:t>
            </a:r>
            <a:r>
              <a:rPr lang="en-US" sz="1400" b="0" i="0" dirty="0">
                <a:effectLst/>
                <a:highlight>
                  <a:srgbClr val="FFFFFF"/>
                </a:highlight>
              </a:rPr>
              <a:t> 2022, ChatGPT a </a:t>
            </a:r>
            <a:r>
              <a:rPr lang="en-US" sz="1400" b="0" i="0" dirty="0" err="1">
                <a:effectLst/>
                <a:highlight>
                  <a:srgbClr val="FFFFFF"/>
                </a:highlight>
              </a:rPr>
              <a:t>atteint</a:t>
            </a:r>
            <a:r>
              <a:rPr lang="en-US" sz="1400" b="0" i="0" dirty="0">
                <a:effectLst/>
                <a:highlight>
                  <a:srgbClr val="FFFFFF"/>
                </a:highlight>
              </a:rPr>
              <a:t> le million </a:t>
            </a:r>
            <a:r>
              <a:rPr lang="en-US" sz="1400" b="0" i="0" dirty="0" err="1">
                <a:effectLst/>
                <a:highlight>
                  <a:srgbClr val="FFFFFF"/>
                </a:highlight>
              </a:rPr>
              <a:t>d’utilisateurs</a:t>
            </a:r>
            <a:r>
              <a:rPr lang="en-US" sz="1400" b="0" i="0" dirty="0">
                <a:effectLst/>
                <a:highlight>
                  <a:srgbClr val="FFFFFF"/>
                </a:highlight>
              </a:rPr>
              <a:t> </a:t>
            </a:r>
            <a:r>
              <a:rPr lang="en-US" sz="1400" b="0" i="0" dirty="0" err="1">
                <a:effectLst/>
                <a:highlight>
                  <a:srgbClr val="FFFFFF"/>
                </a:highlight>
              </a:rPr>
              <a:t>en</a:t>
            </a:r>
            <a:r>
              <a:rPr lang="en-US" sz="1400" b="0" i="0" dirty="0">
                <a:effectLst/>
                <a:highlight>
                  <a:srgbClr val="FFFFFF"/>
                </a:highlight>
              </a:rPr>
              <a:t> </a:t>
            </a:r>
            <a:r>
              <a:rPr lang="en-US" sz="1400" b="0" i="0" dirty="0" err="1">
                <a:effectLst/>
                <a:highlight>
                  <a:srgbClr val="FFFFFF"/>
                </a:highlight>
              </a:rPr>
              <a:t>l’espace</a:t>
            </a:r>
            <a:r>
              <a:rPr lang="en-US" sz="1400" b="0" i="0" dirty="0">
                <a:effectLst/>
                <a:highlight>
                  <a:srgbClr val="FFFFFF"/>
                </a:highlight>
              </a:rPr>
              <a:t> de cinq </a:t>
            </a:r>
            <a:r>
              <a:rPr lang="en-US" sz="1400" b="0" i="0" dirty="0" err="1">
                <a:effectLst/>
                <a:highlight>
                  <a:srgbClr val="FFFFFF"/>
                </a:highlight>
              </a:rPr>
              <a:t>jours</a:t>
            </a:r>
            <a:r>
              <a:rPr lang="en-US" sz="1400" b="0" i="0" dirty="0">
                <a:effectLst/>
                <a:highlight>
                  <a:srgbClr val="FFFFFF"/>
                </a:highlight>
              </a:rPr>
              <a:t>. </a:t>
            </a:r>
          </a:p>
          <a:p>
            <a:pPr marL="0" marR="0" lvl="0" indent="-228600" fontAlgn="auto">
              <a:lnSpc>
                <a:spcPct val="90000"/>
              </a:lnSpc>
              <a:spcBef>
                <a:spcPts val="0"/>
              </a:spcBef>
              <a:spcAft>
                <a:spcPts val="600"/>
              </a:spcAft>
              <a:buClrTx/>
              <a:buSzTx/>
              <a:buFont typeface="Arial" panose="020B0604020202020204" pitchFamily="34" charset="0"/>
              <a:buChar char="•"/>
              <a:tabLst/>
              <a:defRPr/>
            </a:pPr>
            <a:r>
              <a:rPr lang="en-US" sz="1400" b="0" i="0" dirty="0">
                <a:effectLst/>
                <a:highlight>
                  <a:srgbClr val="FFFFFF"/>
                </a:highlight>
              </a:rPr>
              <a:t>ChatGPT </a:t>
            </a:r>
            <a:r>
              <a:rPr lang="en-US" sz="1400" b="0" i="0" dirty="0" err="1">
                <a:effectLst/>
                <a:highlight>
                  <a:srgbClr val="FFFFFF"/>
                </a:highlight>
              </a:rPr>
              <a:t>est</a:t>
            </a:r>
            <a:r>
              <a:rPr lang="en-US" sz="1400" b="0" i="0" dirty="0">
                <a:effectLst/>
                <a:highlight>
                  <a:srgbClr val="FFFFFF"/>
                </a:highlight>
              </a:rPr>
              <a:t> le 21e site le plus </a:t>
            </a:r>
            <a:r>
              <a:rPr lang="en-US" sz="1400" b="0" i="0" dirty="0" err="1">
                <a:effectLst/>
                <a:highlight>
                  <a:srgbClr val="FFFFFF"/>
                </a:highlight>
              </a:rPr>
              <a:t>visité</a:t>
            </a:r>
            <a:r>
              <a:rPr lang="en-US" sz="1400" b="0" i="0" dirty="0">
                <a:effectLst/>
                <a:highlight>
                  <a:srgbClr val="FFFFFF"/>
                </a:highlight>
              </a:rPr>
              <a:t> du monde. Il </a:t>
            </a:r>
            <a:r>
              <a:rPr lang="en-US" sz="1400" b="0" i="0" dirty="0" err="1">
                <a:effectLst/>
                <a:highlight>
                  <a:srgbClr val="FFFFFF"/>
                </a:highlight>
              </a:rPr>
              <a:t>devance</a:t>
            </a:r>
            <a:r>
              <a:rPr lang="en-US" sz="1400" b="0" i="0" dirty="0">
                <a:effectLst/>
                <a:highlight>
                  <a:srgbClr val="FFFFFF"/>
                </a:highlight>
              </a:rPr>
              <a:t> </a:t>
            </a:r>
            <a:r>
              <a:rPr lang="en-US" sz="1400" b="0" i="0" dirty="0" err="1">
                <a:effectLst/>
                <a:highlight>
                  <a:srgbClr val="FFFFFF"/>
                </a:highlight>
              </a:rPr>
              <a:t>notamment</a:t>
            </a:r>
            <a:r>
              <a:rPr lang="en-US" sz="1400" b="0" i="0" dirty="0">
                <a:effectLst/>
                <a:highlight>
                  <a:srgbClr val="FFFFFF"/>
                </a:highlight>
              </a:rPr>
              <a:t> Netflix.</a:t>
            </a:r>
          </a:p>
          <a:p>
            <a:pPr indent="-228600">
              <a:lnSpc>
                <a:spcPct val="90000"/>
              </a:lnSpc>
              <a:spcAft>
                <a:spcPts val="600"/>
              </a:spcAft>
              <a:buFont typeface="Arial" panose="020B0604020202020204" pitchFamily="34" charset="0"/>
              <a:buChar char="•"/>
            </a:pPr>
            <a:r>
              <a:rPr lang="en-US" sz="1400" b="0" i="0" dirty="0">
                <a:effectLst/>
                <a:highlight>
                  <a:srgbClr val="FFFFFF"/>
                </a:highlight>
              </a:rPr>
              <a:t>En mars 2024, 15,3 % des </a:t>
            </a:r>
            <a:r>
              <a:rPr lang="en-US" sz="1400" b="0" i="0" dirty="0" err="1">
                <a:effectLst/>
                <a:highlight>
                  <a:srgbClr val="FFFFFF"/>
                </a:highlight>
              </a:rPr>
              <a:t>utilisateurs</a:t>
            </a:r>
            <a:r>
              <a:rPr lang="en-US" sz="1400" b="0" i="0" dirty="0">
                <a:effectLst/>
                <a:highlight>
                  <a:srgbClr val="FFFFFF"/>
                </a:highlight>
              </a:rPr>
              <a:t> de ChatGPT </a:t>
            </a:r>
            <a:r>
              <a:rPr lang="en-US" sz="1400" b="0" i="0" dirty="0" err="1">
                <a:effectLst/>
                <a:highlight>
                  <a:srgbClr val="FFFFFF"/>
                </a:highlight>
              </a:rPr>
              <a:t>viennent</a:t>
            </a:r>
            <a:r>
              <a:rPr lang="en-US" sz="1400" b="0" i="0" dirty="0">
                <a:effectLst/>
                <a:highlight>
                  <a:srgbClr val="FFFFFF"/>
                </a:highlight>
              </a:rPr>
              <a:t> des États-Unis. Il </a:t>
            </a:r>
            <a:r>
              <a:rPr lang="en-US" sz="1400" b="0" i="0" dirty="0" err="1">
                <a:effectLst/>
                <a:highlight>
                  <a:srgbClr val="FFFFFF"/>
                </a:highlight>
              </a:rPr>
              <a:t>s’agit</a:t>
            </a:r>
            <a:r>
              <a:rPr lang="en-US" sz="1400" b="0" i="0" dirty="0">
                <a:effectLst/>
                <a:highlight>
                  <a:srgbClr val="FFFFFF"/>
                </a:highlight>
              </a:rPr>
              <a:t> du pays qui a le plus </a:t>
            </a:r>
            <a:r>
              <a:rPr lang="en-US" sz="1400" b="0" i="0" dirty="0" err="1">
                <a:effectLst/>
                <a:highlight>
                  <a:srgbClr val="FFFFFF"/>
                </a:highlight>
              </a:rPr>
              <a:t>largement</a:t>
            </a:r>
            <a:r>
              <a:rPr lang="en-US" sz="1400" b="0" i="0" dirty="0">
                <a:effectLst/>
                <a:highlight>
                  <a:srgbClr val="FFFFFF"/>
                </a:highlight>
              </a:rPr>
              <a:t> </a:t>
            </a:r>
            <a:r>
              <a:rPr lang="en-US" sz="1400" b="0" i="0" dirty="0" err="1">
                <a:effectLst/>
                <a:highlight>
                  <a:srgbClr val="FFFFFF"/>
                </a:highlight>
              </a:rPr>
              <a:t>adopté</a:t>
            </a:r>
            <a:r>
              <a:rPr lang="en-US" sz="1400" b="0" i="0" dirty="0">
                <a:effectLst/>
                <a:highlight>
                  <a:srgbClr val="FFFFFF"/>
                </a:highlight>
              </a:rPr>
              <a:t> </a:t>
            </a:r>
            <a:r>
              <a:rPr lang="en-US" sz="1400" b="0" i="0" dirty="0" err="1">
                <a:effectLst/>
                <a:highlight>
                  <a:srgbClr val="FFFFFF"/>
                </a:highlight>
              </a:rPr>
              <a:t>l’agent</a:t>
            </a:r>
            <a:r>
              <a:rPr lang="en-US" sz="1400" b="0" i="0" dirty="0">
                <a:effectLst/>
                <a:highlight>
                  <a:srgbClr val="FFFFFF"/>
                </a:highlight>
              </a:rPr>
              <a:t> </a:t>
            </a:r>
            <a:r>
              <a:rPr lang="en-US" sz="1400" b="0" i="0" dirty="0" err="1">
                <a:effectLst/>
                <a:highlight>
                  <a:srgbClr val="FFFFFF"/>
                </a:highlight>
              </a:rPr>
              <a:t>conversationnel</a:t>
            </a:r>
            <a:r>
              <a:rPr lang="en-US" sz="1400" b="0" i="0" dirty="0">
                <a:effectLst/>
                <a:highlight>
                  <a:srgbClr val="FFFFFF"/>
                </a:highlight>
              </a:rPr>
              <a:t>, </a:t>
            </a:r>
            <a:r>
              <a:rPr lang="en-US" sz="1400" b="0" i="0" dirty="0" err="1">
                <a:effectLst/>
                <a:highlight>
                  <a:srgbClr val="FFFFFF"/>
                </a:highlight>
              </a:rPr>
              <a:t>devant</a:t>
            </a:r>
            <a:r>
              <a:rPr lang="en-US" sz="1400" b="0" i="0" dirty="0">
                <a:effectLst/>
                <a:highlight>
                  <a:srgbClr val="FFFFFF"/>
                </a:highlight>
              </a:rPr>
              <a:t> </a:t>
            </a:r>
            <a:r>
              <a:rPr lang="en-US" sz="1400" b="0" i="0" dirty="0" err="1">
                <a:effectLst/>
                <a:highlight>
                  <a:srgbClr val="FFFFFF"/>
                </a:highlight>
              </a:rPr>
              <a:t>l’Inde</a:t>
            </a:r>
            <a:r>
              <a:rPr lang="en-US" sz="1400" b="0" i="0" dirty="0">
                <a:effectLst/>
                <a:highlight>
                  <a:srgbClr val="FFFFFF"/>
                </a:highlight>
              </a:rPr>
              <a:t> (7,17 %),</a:t>
            </a:r>
          </a:p>
          <a:p>
            <a:pPr indent="-228600">
              <a:lnSpc>
                <a:spcPct val="90000"/>
              </a:lnSpc>
              <a:spcAft>
                <a:spcPts val="600"/>
              </a:spcAft>
              <a:buFont typeface="Arial" panose="020B0604020202020204" pitchFamily="34" charset="0"/>
              <a:buChar char="•"/>
            </a:pPr>
            <a:r>
              <a:rPr lang="en-US" sz="1400" b="0" i="0" dirty="0">
                <a:effectLst/>
                <a:highlight>
                  <a:srgbClr val="FFFFFF"/>
                </a:highlight>
              </a:rPr>
              <a:t> 33 % des </a:t>
            </a:r>
            <a:r>
              <a:rPr lang="en-US" sz="1400" b="0" i="0" dirty="0" err="1">
                <a:effectLst/>
                <a:highlight>
                  <a:srgbClr val="FFFFFF"/>
                </a:highlight>
              </a:rPr>
              <a:t>utilisateurs</a:t>
            </a:r>
            <a:r>
              <a:rPr lang="en-US" sz="1400" b="0" i="0" dirty="0">
                <a:effectLst/>
                <a:highlight>
                  <a:srgbClr val="FFFFFF"/>
                </a:highlight>
              </a:rPr>
              <a:t> de ChatGPT </a:t>
            </a:r>
            <a:r>
              <a:rPr lang="en-US" sz="1400" b="0" i="0" dirty="0" err="1">
                <a:effectLst/>
                <a:highlight>
                  <a:srgbClr val="FFFFFF"/>
                </a:highlight>
              </a:rPr>
              <a:t>ont</a:t>
            </a:r>
            <a:r>
              <a:rPr lang="en-US" sz="1400" b="0" i="0" dirty="0">
                <a:effectLst/>
                <a:highlight>
                  <a:srgbClr val="FFFFFF"/>
                </a:highlight>
              </a:rPr>
              <a:t> entre 25 et 34 </a:t>
            </a:r>
            <a:r>
              <a:rPr lang="en-US" sz="1400" b="0" i="0" dirty="0" err="1">
                <a:effectLst/>
                <a:highlight>
                  <a:srgbClr val="FFFFFF"/>
                </a:highlight>
              </a:rPr>
              <a:t>ans</a:t>
            </a:r>
            <a:r>
              <a:rPr lang="en-US" sz="1400" b="0" i="0" dirty="0">
                <a:effectLst/>
                <a:highlight>
                  <a:srgbClr val="FFFFFF"/>
                </a:highlight>
              </a:rPr>
              <a:t>, et </a:t>
            </a:r>
            <a:r>
              <a:rPr lang="en-US" sz="1400" b="0" i="0" dirty="0" err="1">
                <a:effectLst/>
                <a:highlight>
                  <a:srgbClr val="FFFFFF"/>
                </a:highlight>
              </a:rPr>
              <a:t>seulement</a:t>
            </a:r>
            <a:r>
              <a:rPr lang="en-US" sz="1400" b="0" i="0" dirty="0">
                <a:effectLst/>
                <a:highlight>
                  <a:srgbClr val="FFFFFF"/>
                </a:highlight>
              </a:rPr>
              <a:t> 3,5 % </a:t>
            </a:r>
            <a:r>
              <a:rPr lang="en-US" sz="1400" b="0" i="0" dirty="0" err="1">
                <a:effectLst/>
                <a:highlight>
                  <a:srgbClr val="FFFFFF"/>
                </a:highlight>
              </a:rPr>
              <a:t>ont</a:t>
            </a:r>
            <a:r>
              <a:rPr lang="en-US" sz="1400" b="0" i="0" dirty="0">
                <a:effectLst/>
                <a:highlight>
                  <a:srgbClr val="FFFFFF"/>
                </a:highlight>
              </a:rPr>
              <a:t> plus de 65 </a:t>
            </a:r>
            <a:r>
              <a:rPr lang="en-US" sz="1400" b="0" i="0" dirty="0" err="1">
                <a:effectLst/>
                <a:highlight>
                  <a:srgbClr val="FFFFFF"/>
                </a:highlight>
              </a:rPr>
              <a:t>ans</a:t>
            </a:r>
            <a:r>
              <a:rPr lang="en-US" sz="1400" b="0" i="0" dirty="0">
                <a:effectLst/>
                <a:highlight>
                  <a:srgbClr val="FFFFFF"/>
                </a:highlight>
              </a:rPr>
              <a:t>,</a:t>
            </a:r>
          </a:p>
          <a:p>
            <a:pPr indent="-228600">
              <a:lnSpc>
                <a:spcPct val="90000"/>
              </a:lnSpc>
              <a:spcAft>
                <a:spcPts val="600"/>
              </a:spcAft>
              <a:buFont typeface="Arial" panose="020B0604020202020204" pitchFamily="34" charset="0"/>
              <a:buChar char="•"/>
            </a:pPr>
            <a:r>
              <a:rPr lang="en-US" sz="1400" b="0" i="0" dirty="0">
                <a:effectLst/>
                <a:highlight>
                  <a:srgbClr val="FFFFFF"/>
                </a:highlight>
              </a:rPr>
              <a:t>54 % </a:t>
            </a:r>
            <a:r>
              <a:rPr lang="en-US" sz="1400" b="0" i="0" dirty="0" err="1">
                <a:effectLst/>
                <a:highlight>
                  <a:srgbClr val="FFFFFF"/>
                </a:highlight>
              </a:rPr>
              <a:t>sont</a:t>
            </a:r>
            <a:r>
              <a:rPr lang="en-US" sz="1400" b="0" i="0" dirty="0">
                <a:effectLst/>
                <a:highlight>
                  <a:srgbClr val="FFFFFF"/>
                </a:highlight>
              </a:rPr>
              <a:t> des hommes, 46 % </a:t>
            </a:r>
            <a:r>
              <a:rPr lang="en-US" sz="1400" b="0" i="0" dirty="0" err="1">
                <a:effectLst/>
                <a:highlight>
                  <a:srgbClr val="FFFFFF"/>
                </a:highlight>
              </a:rPr>
              <a:t>sont</a:t>
            </a:r>
            <a:r>
              <a:rPr lang="en-US" sz="1400" b="0" i="0" dirty="0">
                <a:effectLst/>
                <a:highlight>
                  <a:srgbClr val="FFFFFF"/>
                </a:highlight>
              </a:rPr>
              <a:t> des femmes,</a:t>
            </a:r>
          </a:p>
          <a:p>
            <a:pPr indent="-228600">
              <a:lnSpc>
                <a:spcPct val="90000"/>
              </a:lnSpc>
              <a:spcAft>
                <a:spcPts val="600"/>
              </a:spcAft>
              <a:buFont typeface="Arial" panose="020B0604020202020204" pitchFamily="34" charset="0"/>
              <a:buChar char="•"/>
            </a:pPr>
            <a:r>
              <a:rPr lang="en-US" sz="1400" b="0" i="0" dirty="0">
                <a:effectLst/>
                <a:highlight>
                  <a:srgbClr val="FFFFFF"/>
                </a:highlight>
              </a:rPr>
              <a:t>80% des </a:t>
            </a:r>
            <a:r>
              <a:rPr lang="en-US" sz="1400" b="0" i="0" dirty="0" err="1">
                <a:effectLst/>
                <a:highlight>
                  <a:srgbClr val="FFFFFF"/>
                </a:highlight>
              </a:rPr>
              <a:t>Français</a:t>
            </a:r>
            <a:r>
              <a:rPr lang="en-US" sz="1400" b="0" i="0" dirty="0">
                <a:effectLst/>
                <a:highlight>
                  <a:srgbClr val="FFFFFF"/>
                </a:highlight>
              </a:rPr>
              <a:t> </a:t>
            </a:r>
            <a:r>
              <a:rPr lang="en-US" sz="1400" b="0" i="0" dirty="0" err="1">
                <a:effectLst/>
                <a:highlight>
                  <a:srgbClr val="FFFFFF"/>
                </a:highlight>
              </a:rPr>
              <a:t>ont</a:t>
            </a:r>
            <a:r>
              <a:rPr lang="en-US" sz="1400" b="0" i="0" dirty="0">
                <a:effectLst/>
                <a:highlight>
                  <a:srgbClr val="FFFFFF"/>
                </a:highlight>
              </a:rPr>
              <a:t> entendu </a:t>
            </a:r>
            <a:r>
              <a:rPr lang="en-US" sz="1400" b="0" i="0" dirty="0" err="1">
                <a:effectLst/>
                <a:highlight>
                  <a:srgbClr val="FFFFFF"/>
                </a:highlight>
              </a:rPr>
              <a:t>parler</a:t>
            </a:r>
            <a:r>
              <a:rPr lang="en-US" sz="1400" b="0" i="0" dirty="0">
                <a:effectLst/>
                <a:highlight>
                  <a:srgbClr val="FFFFFF"/>
                </a:highlight>
              </a:rPr>
              <a:t> de ChatGPT, 18% </a:t>
            </a:r>
            <a:r>
              <a:rPr lang="en-US" sz="1400" b="0" i="0" dirty="0" err="1">
                <a:effectLst/>
                <a:highlight>
                  <a:srgbClr val="FFFFFF"/>
                </a:highlight>
              </a:rPr>
              <a:t>l’ont</a:t>
            </a:r>
            <a:r>
              <a:rPr lang="en-US" sz="1400" b="0" i="0" dirty="0">
                <a:effectLst/>
                <a:highlight>
                  <a:srgbClr val="FFFFFF"/>
                </a:highlight>
              </a:rPr>
              <a:t> </a:t>
            </a:r>
            <a:r>
              <a:rPr lang="en-US" sz="1400" b="0" i="0" dirty="0" err="1">
                <a:effectLst/>
                <a:highlight>
                  <a:srgbClr val="FFFFFF"/>
                </a:highlight>
              </a:rPr>
              <a:t>utilisé</a:t>
            </a:r>
            <a:r>
              <a:rPr lang="en-US" sz="1400" b="0" i="0" dirty="0">
                <a:effectLst/>
                <a:highlight>
                  <a:srgbClr val="FFFFFF"/>
                </a:highlight>
              </a:rPr>
              <a:t> (45% </a:t>
            </a:r>
            <a:r>
              <a:rPr lang="en-US" sz="1400" b="0" i="0" dirty="0" err="1">
                <a:effectLst/>
                <a:highlight>
                  <a:srgbClr val="FFFFFF"/>
                </a:highlight>
              </a:rPr>
              <a:t>en</a:t>
            </a:r>
            <a:r>
              <a:rPr lang="en-US" sz="1400" b="0" i="0" dirty="0">
                <a:effectLst/>
                <a:highlight>
                  <a:srgbClr val="FFFFFF"/>
                </a:highlight>
              </a:rPr>
              <a:t> </a:t>
            </a:r>
            <a:r>
              <a:rPr lang="en-US" sz="1400" b="0" i="0" dirty="0" err="1">
                <a:effectLst/>
                <a:highlight>
                  <a:srgbClr val="FFFFFF"/>
                </a:highlight>
              </a:rPr>
              <a:t>Inde</a:t>
            </a:r>
            <a:r>
              <a:rPr lang="en-US" sz="1400" b="0" i="0" dirty="0">
                <a:effectLst/>
                <a:highlight>
                  <a:srgbClr val="FFFFFF"/>
                </a:highlight>
              </a:rPr>
              <a:t>, 38% au Maroc)</a:t>
            </a: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lang="en-US" sz="1400" b="0" i="0" dirty="0">
              <a:effectLst/>
              <a:highlight>
                <a:srgbClr val="FFFFFF"/>
              </a:highlight>
            </a:endParaRPr>
          </a:p>
        </p:txBody>
      </p:sp>
    </p:spTree>
    <p:extLst>
      <p:ext uri="{BB962C8B-B14F-4D97-AF65-F5344CB8AC3E}">
        <p14:creationId xmlns:p14="http://schemas.microsoft.com/office/powerpoint/2010/main" val="2573239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030B2C3-0803-E4EF-C7A1-32C5C799DA57}"/>
              </a:ext>
            </a:extLst>
          </p:cNvPr>
          <p:cNvSpPr>
            <a:spLocks noGrp="1"/>
          </p:cNvSpPr>
          <p:nvPr>
            <p:ph type="title"/>
          </p:nvPr>
        </p:nvSpPr>
        <p:spPr>
          <a:xfrm>
            <a:off x="836679" y="723898"/>
            <a:ext cx="6002110" cy="1495425"/>
          </a:xfrm>
        </p:spPr>
        <p:txBody>
          <a:bodyPr vert="horz" lIns="91440" tIns="45720" rIns="91440" bIns="45720" rtlCol="0" anchor="ctr">
            <a:normAutofit/>
          </a:bodyPr>
          <a:lstStyle/>
          <a:p>
            <a:r>
              <a:rPr lang="en-US" sz="4000" b="1"/>
              <a:t>Présentation d’IssyGPT</a:t>
            </a:r>
          </a:p>
        </p:txBody>
      </p:sp>
      <p:sp>
        <p:nvSpPr>
          <p:cNvPr id="4" name="ZoneTexte 3">
            <a:extLst>
              <a:ext uri="{FF2B5EF4-FFF2-40B4-BE49-F238E27FC236}">
                <a16:creationId xmlns:a16="http://schemas.microsoft.com/office/drawing/2014/main" id="{6EFF2103-BE88-E412-B949-302685D63DA6}"/>
              </a:ext>
            </a:extLst>
          </p:cNvPr>
          <p:cNvSpPr txBox="1"/>
          <p:nvPr/>
        </p:nvSpPr>
        <p:spPr>
          <a:xfrm>
            <a:off x="836680" y="2405067"/>
            <a:ext cx="6002110" cy="372903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b="0" i="0">
                <a:effectLst/>
              </a:rPr>
              <a:t>Initiative pionnière utilisant l'IA générative</a:t>
            </a:r>
          </a:p>
          <a:p>
            <a:pPr indent="-228600">
              <a:lnSpc>
                <a:spcPct val="90000"/>
              </a:lnSpc>
              <a:spcAft>
                <a:spcPts val="600"/>
              </a:spcAft>
              <a:buFont typeface="Arial" panose="020B0604020202020204" pitchFamily="34" charset="0"/>
              <a:buChar char="•"/>
            </a:pPr>
            <a:r>
              <a:rPr lang="en-US" sz="2000" b="0" i="0">
                <a:effectLst/>
              </a:rPr>
              <a:t>Amélioration de la communication entre habitants et services municipaux</a:t>
            </a:r>
          </a:p>
          <a:p>
            <a:pPr indent="-228600">
              <a:lnSpc>
                <a:spcPct val="90000"/>
              </a:lnSpc>
              <a:spcAft>
                <a:spcPts val="600"/>
              </a:spcAft>
              <a:buFont typeface="Arial" panose="020B0604020202020204" pitchFamily="34" charset="0"/>
              <a:buChar char="•"/>
            </a:pPr>
            <a:r>
              <a:rPr lang="en-US" sz="2000" b="0" i="0">
                <a:effectLst/>
              </a:rPr>
              <a:t>Accessible via la pag</a:t>
            </a:r>
            <a:r>
              <a:rPr lang="en-US" sz="2000"/>
              <a:t>e d’Accueil </a:t>
            </a:r>
            <a:r>
              <a:rPr lang="en-US" sz="2000" b="0" i="0">
                <a:effectLst/>
              </a:rPr>
              <a:t>issy.com</a:t>
            </a:r>
          </a:p>
        </p:txBody>
      </p:sp>
      <p:pic>
        <p:nvPicPr>
          <p:cNvPr id="5" name="Image 4" descr="Une image contenant texte, capture d’écran, Police, logo&#10;&#10;Description générée automatiquement">
            <a:extLst>
              <a:ext uri="{FF2B5EF4-FFF2-40B4-BE49-F238E27FC236}">
                <a16:creationId xmlns:a16="http://schemas.microsoft.com/office/drawing/2014/main" id="{EC4551B1-816C-5718-E805-B3BD3184E4B7}"/>
              </a:ext>
            </a:extLst>
          </p:cNvPr>
          <p:cNvPicPr>
            <a:picLocks noChangeAspect="1"/>
          </p:cNvPicPr>
          <p:nvPr/>
        </p:nvPicPr>
        <p:blipFill rotWithShape="1">
          <a:blip r:embed="rId3"/>
          <a:srcRect t="4189" r="-3" b="-3"/>
          <a:stretch/>
        </p:blipFill>
        <p:spPr>
          <a:xfrm>
            <a:off x="6953149" y="10"/>
            <a:ext cx="4992560" cy="6857990"/>
          </a:xfrm>
          <a:prstGeom prst="rect">
            <a:avLst/>
          </a:prstGeom>
          <a:effectLst/>
        </p:spPr>
      </p:pic>
      <p:sp>
        <p:nvSpPr>
          <p:cNvPr id="3" name="AutoShape 2" descr="Généré par DALL·E">
            <a:extLst>
              <a:ext uri="{FF2B5EF4-FFF2-40B4-BE49-F238E27FC236}">
                <a16:creationId xmlns:a16="http://schemas.microsoft.com/office/drawing/2014/main" id="{CB8CB8BC-4B80-A846-5155-7AC8FA5F76D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171115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68D27C5-476F-0CD8-1F16-A1282E29892D}"/>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3800" b="0" i="0" dirty="0">
                <a:effectLst/>
              </a:rPr>
              <a:t>Une </a:t>
            </a:r>
            <a:r>
              <a:rPr lang="en-US" sz="3800" b="0" i="0" dirty="0" err="1">
                <a:effectLst/>
              </a:rPr>
              <a:t>technologie</a:t>
            </a:r>
            <a:r>
              <a:rPr lang="en-US" sz="3800" b="0" i="0" dirty="0">
                <a:effectLst/>
              </a:rPr>
              <a:t> de pointe au service de la </a:t>
            </a:r>
            <a:r>
              <a:rPr lang="en-US" sz="3800" b="0" i="0" dirty="0" err="1">
                <a:effectLst/>
              </a:rPr>
              <a:t>communauté</a:t>
            </a:r>
            <a:endParaRPr lang="en-US" sz="3800" dirty="0"/>
          </a:p>
        </p:txBody>
      </p:sp>
      <p:sp>
        <p:nvSpPr>
          <p:cNvPr id="512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D77656A3-8555-ECCF-2F5B-330CD4C17C8F}"/>
              </a:ext>
            </a:extLst>
          </p:cNvPr>
          <p:cNvSpPr txBox="1"/>
          <p:nvPr/>
        </p:nvSpPr>
        <p:spPr>
          <a:xfrm>
            <a:off x="640080" y="2872899"/>
            <a:ext cx="4243589" cy="33206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b="0" i="0">
                <a:effectLst/>
              </a:rPr>
              <a:t>Précision et compréhension exceptionnelles</a:t>
            </a:r>
          </a:p>
          <a:p>
            <a:pPr indent="-228600">
              <a:lnSpc>
                <a:spcPct val="90000"/>
              </a:lnSpc>
              <a:spcAft>
                <a:spcPts val="600"/>
              </a:spcAft>
              <a:buFont typeface="Arial" panose="020B0604020202020204" pitchFamily="34" charset="0"/>
              <a:buChar char="•"/>
            </a:pPr>
            <a:r>
              <a:rPr lang="en-US" sz="2200" b="0" i="0">
                <a:effectLst/>
              </a:rPr>
              <a:t>Facilite l'accès à l'information</a:t>
            </a:r>
          </a:p>
          <a:p>
            <a:pPr indent="-228600">
              <a:lnSpc>
                <a:spcPct val="90000"/>
              </a:lnSpc>
              <a:spcAft>
                <a:spcPts val="600"/>
              </a:spcAft>
              <a:buFont typeface="Arial" panose="020B0604020202020204" pitchFamily="34" charset="0"/>
              <a:buChar char="•"/>
            </a:pPr>
            <a:r>
              <a:rPr lang="en-US" sz="2200" b="0" i="0">
                <a:effectLst/>
              </a:rPr>
              <a:t>Améliore l'expérience citoyenne</a:t>
            </a:r>
          </a:p>
        </p:txBody>
      </p:sp>
      <p:pic>
        <p:nvPicPr>
          <p:cNvPr id="5122" name="Picture 2">
            <a:extLst>
              <a:ext uri="{FF2B5EF4-FFF2-40B4-BE49-F238E27FC236}">
                <a16:creationId xmlns:a16="http://schemas.microsoft.com/office/drawing/2014/main" id="{FDC6AB84-1A48-1996-2BAC-E88AE94FDC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256"/>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619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3A0E705-6B15-11ED-31DA-57BE4202C798}"/>
              </a:ext>
            </a:extLst>
          </p:cNvPr>
          <p:cNvSpPr>
            <a:spLocks noGrp="1"/>
          </p:cNvSpPr>
          <p:nvPr>
            <p:ph type="title"/>
          </p:nvPr>
        </p:nvSpPr>
        <p:spPr>
          <a:xfrm>
            <a:off x="640080" y="325369"/>
            <a:ext cx="4368602" cy="1956841"/>
          </a:xfrm>
        </p:spPr>
        <p:txBody>
          <a:bodyPr vert="horz" lIns="91440" tIns="45720" rIns="91440" bIns="45720" rtlCol="0" anchor="b">
            <a:normAutofit fontScale="90000"/>
          </a:bodyPr>
          <a:lstStyle/>
          <a:p>
            <a:r>
              <a:rPr lang="en-US" sz="3800" b="0" i="0" dirty="0">
                <a:effectLst/>
              </a:rPr>
              <a:t>Une </a:t>
            </a:r>
            <a:r>
              <a:rPr lang="en-US" sz="3800" b="0" i="0" dirty="0" err="1">
                <a:effectLst/>
              </a:rPr>
              <a:t>réponse</a:t>
            </a:r>
            <a:r>
              <a:rPr lang="en-US" sz="3800" b="0" i="0" dirty="0">
                <a:effectLst/>
              </a:rPr>
              <a:t> </a:t>
            </a:r>
            <a:r>
              <a:rPr lang="en-US" sz="3800" b="0" i="0" dirty="0" err="1">
                <a:effectLst/>
              </a:rPr>
              <a:t>instantanée</a:t>
            </a:r>
            <a:r>
              <a:rPr lang="en-US" sz="3800" b="0" i="0" dirty="0">
                <a:effectLst/>
              </a:rPr>
              <a:t> à </a:t>
            </a:r>
            <a:r>
              <a:rPr lang="en-US" sz="3800" b="0" i="0" dirty="0" err="1">
                <a:effectLst/>
              </a:rPr>
              <a:t>toutes</a:t>
            </a:r>
            <a:r>
              <a:rPr lang="en-US" sz="3800" b="0" i="0" dirty="0">
                <a:effectLst/>
              </a:rPr>
              <a:t> les questions locales ?</a:t>
            </a:r>
            <a:endParaRPr lang="en-US" sz="3800" dirty="0"/>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ED32B4E3-BA12-5051-6B5D-AEEE9A664F43}"/>
              </a:ext>
            </a:extLst>
          </p:cNvPr>
          <p:cNvSpPr txBox="1"/>
          <p:nvPr/>
        </p:nvSpPr>
        <p:spPr>
          <a:xfrm>
            <a:off x="640080" y="2872899"/>
            <a:ext cx="4243589" cy="33206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b="0" i="0">
                <a:effectLst/>
              </a:rPr>
              <a:t>Disponibilité 24/7</a:t>
            </a:r>
          </a:p>
          <a:p>
            <a:pPr indent="-228600">
              <a:lnSpc>
                <a:spcPct val="90000"/>
              </a:lnSpc>
              <a:spcAft>
                <a:spcPts val="600"/>
              </a:spcAft>
              <a:buFont typeface="Arial" panose="020B0604020202020204" pitchFamily="34" charset="0"/>
              <a:buChar char="•"/>
            </a:pPr>
            <a:r>
              <a:rPr lang="en-US" sz="2200" b="0" i="0">
                <a:effectLst/>
              </a:rPr>
              <a:t>Informations sur les services municipaux, démarches administratives, événements locaux</a:t>
            </a:r>
          </a:p>
          <a:p>
            <a:pPr indent="-228600">
              <a:lnSpc>
                <a:spcPct val="90000"/>
              </a:lnSpc>
              <a:spcAft>
                <a:spcPts val="600"/>
              </a:spcAft>
              <a:buFont typeface="Arial" panose="020B0604020202020204" pitchFamily="34" charset="0"/>
              <a:buChar char="•"/>
            </a:pPr>
            <a:r>
              <a:rPr lang="en-US" sz="2200" b="0" i="0">
                <a:effectLst/>
              </a:rPr>
              <a:t>Réponses précises en temps réel</a:t>
            </a:r>
          </a:p>
        </p:txBody>
      </p:sp>
      <p:pic>
        <p:nvPicPr>
          <p:cNvPr id="9" name="Image 8">
            <a:extLst>
              <a:ext uri="{FF2B5EF4-FFF2-40B4-BE49-F238E27FC236}">
                <a16:creationId xmlns:a16="http://schemas.microsoft.com/office/drawing/2014/main" id="{3A472F97-6044-C3EA-D594-09FE7421BFF3}"/>
              </a:ext>
            </a:extLst>
          </p:cNvPr>
          <p:cNvPicPr>
            <a:picLocks noChangeAspect="1"/>
          </p:cNvPicPr>
          <p:nvPr/>
        </p:nvPicPr>
        <p:blipFill rotWithShape="1">
          <a:blip r:embed="rId3"/>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8" name="AutoShape 6" descr="Généré par DALL·E">
            <a:extLst>
              <a:ext uri="{FF2B5EF4-FFF2-40B4-BE49-F238E27FC236}">
                <a16:creationId xmlns:a16="http://schemas.microsoft.com/office/drawing/2014/main" id="{020ABC04-2A11-90E5-A06A-DC2B9A79245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68054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Le Succès d'IssyGPT</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40080" y="2872899"/>
            <a:ext cx="4243589" cy="33206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200"/>
          </a:p>
          <a:p>
            <a:pPr indent="-228600">
              <a:lnSpc>
                <a:spcPct val="90000"/>
              </a:lnSpc>
              <a:spcAft>
                <a:spcPts val="600"/>
              </a:spcAft>
              <a:buFont typeface="Arial" panose="020B0604020202020204" pitchFamily="34" charset="0"/>
              <a:buChar char="•"/>
              <a:defRPr sz="3600"/>
            </a:pPr>
            <a:r>
              <a:rPr lang="en-US" sz="2200"/>
              <a:t>IssyGPT a atteint plus de 10.000 conversations en seulement cinq mois, transformant les interactions et apportant des solutions rapides et efficaces à nos utilisateurs.</a:t>
            </a:r>
          </a:p>
        </p:txBody>
      </p:sp>
      <p:pic>
        <p:nvPicPr>
          <p:cNvPr id="3" name="Picture 2" descr="A_modern,_sleek_computer_screen_displaying_the_num.jpg"/>
          <p:cNvPicPr>
            <a:picLocks noChangeAspect="1"/>
          </p:cNvPicPr>
          <p:nvPr/>
        </p:nvPicPr>
        <p:blipFill rotWithShape="1">
          <a:blip r:embed="rId2"/>
          <a:srcRect b="3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789386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8C23471-63E4-A078-EFCF-C5B8DEBB3392}"/>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000" kern="1200">
                <a:solidFill>
                  <a:schemeClr val="tx2"/>
                </a:solidFill>
                <a:latin typeface="+mj-lt"/>
                <a:ea typeface="+mj-ea"/>
                <a:cs typeface="+mj-cs"/>
              </a:rPr>
              <a:t>Exemples de conversations</a:t>
            </a:r>
          </a:p>
        </p:txBody>
      </p:sp>
      <p:pic>
        <p:nvPicPr>
          <p:cNvPr id="6" name="Graphic 5" descr="Chat Bubble">
            <a:extLst>
              <a:ext uri="{FF2B5EF4-FFF2-40B4-BE49-F238E27FC236}">
                <a16:creationId xmlns:a16="http://schemas.microsoft.com/office/drawing/2014/main" id="{0B36E574-5911-B108-0BBA-BB5C4E9C3B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3" name="Group 12">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4" name="Freeform: Shape 13">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3032245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d0b73e7-d2ec-4032-91bf-8ecb331f05a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99EBC6BCB2C7418BBF3153DFF016CA" ma:contentTypeVersion="15" ma:contentTypeDescription="Crée un document." ma:contentTypeScope="" ma:versionID="ad14c619cc9072b9018bce6c07ed22c6">
  <xsd:schema xmlns:xsd="http://www.w3.org/2001/XMLSchema" xmlns:xs="http://www.w3.org/2001/XMLSchema" xmlns:p="http://schemas.microsoft.com/office/2006/metadata/properties" xmlns:ns3="ed0b73e7-d2ec-4032-91bf-8ecb331f05af" xmlns:ns4="af78d857-cb1c-42a4-917f-257347566250" targetNamespace="http://schemas.microsoft.com/office/2006/metadata/properties" ma:root="true" ma:fieldsID="b4d8569ae5bc530f115f6f18a3ca35bd" ns3:_="" ns4:_="">
    <xsd:import namespace="ed0b73e7-d2ec-4032-91bf-8ecb331f05af"/>
    <xsd:import namespace="af78d857-cb1c-42a4-917f-25734756625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0b73e7-d2ec-4032-91bf-8ecb331f05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78d857-cb1c-42a4-917f-257347566250"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SharingHintHash" ma:index="12"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CFE439-F8ED-4628-B231-DAD5C456DBC3}">
  <ds:schemaRefs>
    <ds:schemaRef ds:uri="http://schemas.microsoft.com/office/2006/metadata/properties"/>
    <ds:schemaRef ds:uri="ed0b73e7-d2ec-4032-91bf-8ecb331f05af"/>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af78d857-cb1c-42a4-917f-257347566250"/>
    <ds:schemaRef ds:uri="http://www.w3.org/XML/1998/namespace"/>
    <ds:schemaRef ds:uri="http://purl.org/dc/dcmitype/"/>
  </ds:schemaRefs>
</ds:datastoreItem>
</file>

<file path=customXml/itemProps2.xml><?xml version="1.0" encoding="utf-8"?>
<ds:datastoreItem xmlns:ds="http://schemas.openxmlformats.org/officeDocument/2006/customXml" ds:itemID="{ECC54EC9-7574-4263-B748-00D268ED85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0b73e7-d2ec-4032-91bf-8ecb331f05af"/>
    <ds:schemaRef ds:uri="af78d857-cb1c-42a4-917f-2573475662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60459F-75C2-4E83-95AD-D5C8A04E42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542</TotalTime>
  <Words>530</Words>
  <Application>Microsoft Office PowerPoint</Application>
  <PresentationFormat>Grand écran</PresentationFormat>
  <Paragraphs>56</Paragraphs>
  <Slides>15</Slides>
  <Notes>7</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Thème Office</vt:lpstr>
      <vt:lpstr>IssyGPT : L'Intelligence Artificielle au service des citoyens</vt:lpstr>
      <vt:lpstr>Le lancement d'IssyGPT marque une étape importante...</vt:lpstr>
      <vt:lpstr>Du chatbot à l’IA générative</vt:lpstr>
      <vt:lpstr>ChatGPT</vt:lpstr>
      <vt:lpstr>Présentation d’IssyGPT</vt:lpstr>
      <vt:lpstr>Une technologie de pointe au service de la communauté</vt:lpstr>
      <vt:lpstr>Une réponse instantanée à toutes les questions locales ?</vt:lpstr>
      <vt:lpstr>Le Succès d'IssyGPT</vt:lpstr>
      <vt:lpstr>Exemples de conversations</vt:lpstr>
      <vt:lpstr>Dommage que ce soit une intelligence artificielle, elle serait préférable Naturelle.</vt:lpstr>
      <vt:lpstr>Pourquoi avoir choisi IssyGPT ? C'est un peu osé, non  ?</vt:lpstr>
      <vt:lpstr>Écris moi une rédaction sur Martin luther</vt:lpstr>
      <vt:lpstr>quando é que passa o caminhão do lixo do plastico?</vt:lpstr>
      <vt:lpstr>Qui est Issy Média ?</vt:lpstr>
      <vt:lpstr>Déploiement de l’IA dans les services municipaux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LEGALE Eric</dc:creator>
  <cp:lastModifiedBy>LEGALE Eric</cp:lastModifiedBy>
  <cp:revision>107</cp:revision>
  <dcterms:created xsi:type="dcterms:W3CDTF">2023-12-01T11:18:12Z</dcterms:created>
  <dcterms:modified xsi:type="dcterms:W3CDTF">2024-06-20T13:33:32Z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0x010100D899EBC6BCB2C7418BBF3153DFF016CA</vt:lpwstr>
  </property>
</Properties>
</file>