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0.jpg" ContentType="image/jpeg"/>
  <Override PartName="/ppt/media/image31.jpg" ContentType="image/jpeg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media/image47.jpg" ContentType="image/jpeg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0" r:id="rId2"/>
    <p:sldId id="334" r:id="rId3"/>
    <p:sldId id="2778" r:id="rId4"/>
    <p:sldId id="2790" r:id="rId5"/>
    <p:sldId id="2789" r:id="rId6"/>
    <p:sldId id="2773" r:id="rId7"/>
    <p:sldId id="2779" r:id="rId8"/>
    <p:sldId id="260" r:id="rId9"/>
    <p:sldId id="263" r:id="rId10"/>
    <p:sldId id="264" r:id="rId11"/>
    <p:sldId id="265" r:id="rId12"/>
    <p:sldId id="2780" r:id="rId13"/>
    <p:sldId id="269" r:id="rId14"/>
    <p:sldId id="270" r:id="rId15"/>
    <p:sldId id="271" r:id="rId16"/>
    <p:sldId id="272" r:id="rId17"/>
    <p:sldId id="273" r:id="rId18"/>
    <p:sldId id="2785" r:id="rId19"/>
    <p:sldId id="268" r:id="rId20"/>
    <p:sldId id="2788" r:id="rId21"/>
    <p:sldId id="278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rail Bastien" initials="SB" lastIdx="10" clrIdx="0">
    <p:extLst>
      <p:ext uri="{19B8F6BF-5375-455C-9EA6-DF929625EA0E}">
        <p15:presenceInfo xmlns:p15="http://schemas.microsoft.com/office/powerpoint/2012/main" userId="S-1-5-21-723965082-2040158199-3355797293-11897" providerId="AD"/>
      </p:ext>
    </p:extLst>
  </p:cmAuthor>
  <p:cmAuthor id="2" name="Guitton Alexandra" initials="GA" lastIdx="3" clrIdx="1">
    <p:extLst>
      <p:ext uri="{19B8F6BF-5375-455C-9EA6-DF929625EA0E}">
        <p15:presenceInfo xmlns:p15="http://schemas.microsoft.com/office/powerpoint/2012/main" userId="S-1-5-21-723965082-2040158199-3355797293-16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784"/>
    <a:srgbClr val="DD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1T22:57:58.96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1T23:09:49.808" idx="5">
    <p:pos x="10" y="10"/>
    <p:text>peut-être peut-on ajouter des éléments sur les visuels des permis de construire</p:text>
    <p:extLst>
      <p:ext uri="{C676402C-5697-4E1C-873F-D02D1690AC5C}">
        <p15:threadingInfo xmlns:p15="http://schemas.microsoft.com/office/powerpoint/2012/main" timeZoneBias="-120"/>
      </p:ext>
    </p:extLst>
  </p:cm>
  <p:cm authorId="1" dt="2024-05-21T23:10:11.679" idx="6">
    <p:pos x="146" y="146"/>
    <p:text>peut-être peut-on ajouter en introduction l'analyse des différents modes de construction réalisée par Archipel lZéro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1T23:09:49.808" idx="5">
    <p:pos x="10" y="10"/>
    <p:text>peut-être peut-on ajouter des éléments sur les visuels des permis de construire</p:text>
    <p:extLst>
      <p:ext uri="{C676402C-5697-4E1C-873F-D02D1690AC5C}">
        <p15:threadingInfo xmlns:p15="http://schemas.microsoft.com/office/powerpoint/2012/main" timeZoneBias="-120"/>
      </p:ext>
    </p:extLst>
  </p:cm>
  <p:cm authorId="1" dt="2024-05-21T23:10:11.679" idx="6">
    <p:pos x="146" y="146"/>
    <p:text>peut-être peut-on ajouter en introduction l'analyse des différents modes de construction réalisée par Archipel lZéro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1A6C2-7479-4073-B0CD-DA4B3945AE1F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61C94-9537-476C-84CA-3311CC0F8B2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91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D195-18F9-4681-828F-824D4B75C1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78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D195-18F9-4681-828F-824D4B75C11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17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D195-18F9-4681-828F-824D4B75C1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2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D195-18F9-4681-828F-824D4B75C11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30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9E064-862C-422B-BE88-F3DC631CC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DEED1D-8F9B-4EAE-A6A4-91E79280C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FAD1FF-2710-4AF3-AA9F-CB63D1E7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89613-85A5-45DD-AD1B-72995289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806F83-668C-4A57-B699-C14BB273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84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45858-1D12-49ED-B7BC-A9C03D8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64CBBC-3490-48C0-A582-C2E5395BA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3CD59-FF05-4098-AE3E-8CFEB71B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C81DCC-E328-4E16-9601-665CB35F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D09673-3EC3-4663-8151-BC8D0FD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3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EF9538-D786-4340-84AC-16FE678AD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7C7FF0-A5C4-4135-AE6E-B24C23BAD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B85AD-5574-436A-9B54-A15F8492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7E52D-68DA-41CC-8121-88D05A38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6F06A-E172-4635-9AEB-A2EDB015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49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D3EDE5-CD0A-BD40-887A-E0D7842E1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6" name="Image 5" descr="PPT couv 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2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F5E23E-98F3-664A-8EE2-EE74399B6ACD}"/>
              </a:ext>
            </a:extLst>
          </p:cNvPr>
          <p:cNvSpPr/>
          <p:nvPr userDrawn="1"/>
        </p:nvSpPr>
        <p:spPr>
          <a:xfrm>
            <a:off x="0" y="0"/>
            <a:ext cx="12192000" cy="5989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B03EC9-B0E1-4998-AD60-2DF310B95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9669" y="6157889"/>
            <a:ext cx="1796697" cy="64629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A5C2F-6C13-4B9F-89A4-7C556AFC5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099A-61D9-0A4D-84B4-8D911FB13ADA}" type="slidenum">
              <a:rPr lang="fr-FR" smtClean="0"/>
              <a:pPr/>
              <a:t>‹N°›</a:t>
            </a:fld>
            <a:endParaRPr lang="fr-FR" sz="1067" dirty="0"/>
          </a:p>
        </p:txBody>
      </p:sp>
    </p:spTree>
    <p:extLst>
      <p:ext uri="{BB962C8B-B14F-4D97-AF65-F5344CB8AC3E}">
        <p14:creationId xmlns:p14="http://schemas.microsoft.com/office/powerpoint/2010/main" val="19316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AED1BCC-2C33-C944-B4BB-47484F76D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319" y="2153443"/>
            <a:ext cx="10515600" cy="349885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9257311" y="6072175"/>
            <a:ext cx="2608421" cy="656512"/>
            <a:chOff x="6519375" y="4405048"/>
            <a:chExt cx="2456827" cy="61836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67C658-92C6-0540-A030-256DCA6E8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7842" y="4405048"/>
              <a:ext cx="618360" cy="618360"/>
            </a:xfrm>
            <a:prstGeom prst="rect">
              <a:avLst/>
            </a:prstGeom>
            <a:effectLst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10E20ED-FC3E-2B41-BF58-4F2DEBC9F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9375" y="4690576"/>
              <a:ext cx="1792332" cy="19914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3617" y="410971"/>
            <a:ext cx="10515600" cy="421215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2263B353-F846-F548-9953-A60C7B230B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617" y="944370"/>
            <a:ext cx="10515600" cy="726017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tx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B256BA7-EC47-4A4B-BE39-CEDA7C799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3630"/>
            <a:ext cx="12192000" cy="36618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67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E7099A-61D9-0A4D-84B4-8D911FB13ADA}" type="slidenum">
              <a:rPr lang="fr-FR" smtClean="0"/>
              <a:pPr/>
              <a:t>‹N°›</a:t>
            </a:fld>
            <a:endParaRPr lang="fr-FR" sz="1067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66BB2AB-9E66-4258-A0CD-12A53B496D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9669" y="6157889"/>
            <a:ext cx="1796697" cy="6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79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A7B93-9FFB-4953-A7C2-6D61317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92BEE0-F9D5-4C30-9878-0EA94661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EE4701-C63B-40BE-828A-7DEAFFA8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39238-43C6-414C-987D-37E6E775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ED4BE6-696F-4D01-A5D3-B0AA9904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1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058E0-BE37-4AA1-956F-EEC27202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7076C7-0F83-490B-BA9D-6E2FF7534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B0C43-5DAB-4901-A51A-E7B72D9C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17602-892D-4DC6-A4DD-18367E52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5715F-CADA-49FF-B6CB-145EB1A5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91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D7C6-18D6-435E-9ADB-F302641A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CFB04-9A7D-4064-8EA9-A0FD6E9C4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CFABA0-6D8E-49A3-8295-678064DE6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F15F96-06E6-49DE-88CF-145F4E50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6FEF29-9C17-44AA-B1FE-D720E564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2E6191-9024-4077-A4EA-714E2F7A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0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CF815-AD2F-4766-8D6A-CF18B25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44D60C-927E-461F-9F7C-313F1ADA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7E2319-11C3-4DE3-BCAF-F30931BA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C8C52B-9A88-452F-9A83-AEBF47F58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81E17D-589C-4B50-8850-8EABFABAE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23F032-D7AD-4786-94D5-600AB792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E9D065-529D-4319-BB10-BDF530C9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312C64-3909-4733-B084-0D65CBF2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2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4C66D-A783-4491-BBB5-6E218A6D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9682F1-5FF8-47CC-8701-A6F3FF6F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A889FB-6D1A-4D5E-A1F4-29E9AC2D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272E49-8BB1-41E2-9766-193C27AA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2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88DCB5-24E2-4A14-8837-8DA43A6F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A4244F-D7FF-4FCD-8DB6-85AE0BD8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AFC03B-8AF0-4576-BB70-84D09024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55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A787C-8697-4835-8197-A40C444E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F966D3-EDE3-42DE-BB84-DF4E5DA6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D914A0-32DF-48A4-B4F5-54323B01E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ADC052-686F-416B-A3E1-4792D1F3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AAA954-93E0-4E9A-9580-AF2E4C6F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18D3C1-B147-41F5-A3D2-A94931FA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6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6EEE6-487A-48A5-9325-3CEE8A7B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A1F5C3-470A-4A1A-B4A6-4C15EDDFA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AB728B-7424-4622-8CDF-C1AA3AA94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4D2E4E-4156-491B-BCB0-EED5CDD2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29C73-10C0-497A-BB34-3D20CB13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B9DB4C-DC6E-4531-A8A8-7598A43E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78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27FDEC-7F92-4EE8-94CF-80C0B820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CD8A5D-EB7F-4DC6-A53A-E5BB984E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5B3D41-60C5-4B2F-B8D2-FA615505A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2F3B0-A02D-41AF-B19C-7781F116C035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6A4E5-D781-4263-892B-B94458EE0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FF1BA6-F523-4768-A8D2-A85D9857C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B34D-EE8A-491D-8F15-238E31B117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94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050" y="3491741"/>
            <a:ext cx="11285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i="1" dirty="0"/>
              <a:t>Projet de réemploi du centre technique des déchets </a:t>
            </a:r>
          </a:p>
          <a:p>
            <a:pPr algn="r"/>
            <a:r>
              <a:rPr lang="fr-FR" sz="2400" i="1" dirty="0"/>
              <a:t>Construction de 4 recycleries</a:t>
            </a:r>
            <a:endParaRPr lang="fr-F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9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60526" y="1195925"/>
            <a:ext cx="11020212" cy="5059680"/>
            <a:chOff x="324612" y="890016"/>
            <a:chExt cx="8265159" cy="37947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3695" y="890016"/>
              <a:ext cx="4925568" cy="3694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7636" y="3323844"/>
              <a:ext cx="1816607" cy="13609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2" y="1459992"/>
              <a:ext cx="2093975" cy="2793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1971" y="2572512"/>
              <a:ext cx="2510027" cy="1882139"/>
            </a:xfrm>
            <a:prstGeom prst="rect">
              <a:avLst/>
            </a:prstGeom>
          </p:spPr>
        </p:pic>
      </p:grpSp>
      <p:sp>
        <p:nvSpPr>
          <p:cNvPr id="11" name="object 18">
            <a:extLst>
              <a:ext uri="{FF2B5EF4-FFF2-40B4-BE49-F238E27FC236}">
                <a16:creationId xmlns:a16="http://schemas.microsoft.com/office/drawing/2014/main" id="{B6F38887-9F36-4FF6-9914-1B04D31EBB91}"/>
              </a:ext>
            </a:extLst>
          </p:cNvPr>
          <p:cNvSpPr txBox="1">
            <a:spLocks/>
          </p:cNvSpPr>
          <p:nvPr/>
        </p:nvSpPr>
        <p:spPr>
          <a:xfrm>
            <a:off x="547844" y="296903"/>
            <a:ext cx="9093698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Déconstruction des modulaires</a:t>
            </a:r>
            <a:endParaRPr lang="fr-FR" sz="2800" spc="-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1231" y="4175761"/>
            <a:ext cx="3749039" cy="21376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449" y="2214881"/>
            <a:ext cx="2621279" cy="1966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449" y="4486655"/>
            <a:ext cx="2621279" cy="19669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7697" y="1586993"/>
            <a:ext cx="3218687" cy="241604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993135" y="3683944"/>
            <a:ext cx="853440" cy="514773"/>
            <a:chOff x="2244851" y="2762958"/>
            <a:chExt cx="640080" cy="386080"/>
          </a:xfrm>
        </p:grpSpPr>
        <p:sp>
          <p:nvSpPr>
            <p:cNvPr id="10" name="object 10"/>
            <p:cNvSpPr/>
            <p:nvPr/>
          </p:nvSpPr>
          <p:spPr>
            <a:xfrm>
              <a:off x="2263901" y="2782618"/>
              <a:ext cx="601980" cy="347345"/>
            </a:xfrm>
            <a:custGeom>
              <a:avLst/>
              <a:gdLst/>
              <a:ahLst/>
              <a:cxnLst/>
              <a:rect l="l" t="t" r="r" b="b"/>
              <a:pathLst>
                <a:path w="601980" h="347344">
                  <a:moveTo>
                    <a:pt x="0" y="347002"/>
                  </a:moveTo>
                  <a:lnTo>
                    <a:pt x="601408" y="0"/>
                  </a:lnTo>
                </a:path>
              </a:pathLst>
            </a:custGeom>
            <a:ln w="38099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732978" y="2782008"/>
              <a:ext cx="132715" cy="115570"/>
            </a:xfrm>
            <a:custGeom>
              <a:avLst/>
              <a:gdLst/>
              <a:ahLst/>
              <a:cxnLst/>
              <a:rect l="l" t="t" r="r" b="b"/>
              <a:pathLst>
                <a:path w="132714" h="115569">
                  <a:moveTo>
                    <a:pt x="66649" y="115493"/>
                  </a:moveTo>
                  <a:lnTo>
                    <a:pt x="132321" y="622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71231" y="1582927"/>
            <a:ext cx="3226815" cy="242011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993135" y="4181857"/>
            <a:ext cx="4143587" cy="2416385"/>
            <a:chOff x="2244851" y="3136392"/>
            <a:chExt cx="3107690" cy="181228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1" y="3136392"/>
              <a:ext cx="2414015" cy="18120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63901" y="3365754"/>
              <a:ext cx="622300" cy="335280"/>
            </a:xfrm>
            <a:custGeom>
              <a:avLst/>
              <a:gdLst/>
              <a:ahLst/>
              <a:cxnLst/>
              <a:rect l="l" t="t" r="r" b="b"/>
              <a:pathLst>
                <a:path w="622300" h="335279">
                  <a:moveTo>
                    <a:pt x="0" y="0"/>
                  </a:moveTo>
                  <a:lnTo>
                    <a:pt x="621728" y="334810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53384" y="3587666"/>
              <a:ext cx="132715" cy="117475"/>
            </a:xfrm>
            <a:custGeom>
              <a:avLst/>
              <a:gdLst/>
              <a:ahLst/>
              <a:cxnLst/>
              <a:rect l="l" t="t" r="r" b="b"/>
              <a:pathLst>
                <a:path w="132714" h="117475">
                  <a:moveTo>
                    <a:pt x="63233" y="0"/>
                  </a:moveTo>
                  <a:lnTo>
                    <a:pt x="132245" y="112902"/>
                  </a:lnTo>
                  <a:lnTo>
                    <a:pt x="0" y="117398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37370" y="3597966"/>
            <a:ext cx="84074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33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333" b="1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04431" y="3597459"/>
            <a:ext cx="74676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33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1333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0605" y="6182787"/>
            <a:ext cx="92032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Montivilliers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81532" y="5861330"/>
            <a:ext cx="97705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33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33" b="1" spc="-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333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33" b="1" spc="-13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3573" y="1790649"/>
            <a:ext cx="12750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232150"/>
                </a:solidFill>
                <a:latin typeface="Calibri"/>
                <a:cs typeface="Calibri"/>
              </a:rPr>
              <a:t>Chantier</a:t>
            </a:r>
            <a:r>
              <a:rPr sz="1333" b="1" spc="-6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232150"/>
                </a:solidFill>
                <a:latin typeface="Calibri"/>
                <a:cs typeface="Calibri"/>
              </a:rPr>
              <a:t>donneur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1806" y="1076053"/>
            <a:ext cx="142663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232150"/>
                </a:solidFill>
                <a:latin typeface="Calibri"/>
                <a:cs typeface="Calibri"/>
              </a:rPr>
              <a:t>Chantiers</a:t>
            </a:r>
            <a:r>
              <a:rPr sz="1333" b="1" spc="-4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333" b="1" spc="-7" dirty="0">
                <a:solidFill>
                  <a:srgbClr val="232150"/>
                </a:solidFill>
                <a:latin typeface="Calibri"/>
                <a:cs typeface="Calibri"/>
              </a:rPr>
              <a:t>receveurs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7ED59376-6300-4942-A724-6DC27DF57575}"/>
              </a:ext>
            </a:extLst>
          </p:cNvPr>
          <p:cNvSpPr txBox="1">
            <a:spLocks/>
          </p:cNvSpPr>
          <p:nvPr/>
        </p:nvSpPr>
        <p:spPr>
          <a:xfrm>
            <a:off x="668867" y="515905"/>
            <a:ext cx="9093698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Transport des modulaires sur sites de destination</a:t>
            </a:r>
            <a:endParaRPr lang="fr-FR" sz="2800" spc="-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1CD6D9EE-B28D-4131-823C-DEA391E80BEA}"/>
              </a:ext>
            </a:extLst>
          </p:cNvPr>
          <p:cNvSpPr txBox="1"/>
          <p:nvPr/>
        </p:nvSpPr>
        <p:spPr>
          <a:xfrm>
            <a:off x="1818235" y="1112043"/>
            <a:ext cx="8654949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r>
              <a:rPr lang="fr-FR" sz="2000" dirty="0"/>
              <a:t>	</a:t>
            </a:r>
          </a:p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2B5AEB-F2D6-4718-BE34-88710908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FE90C0B-D5A3-4B88-8D94-8BFA0D5D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9" y="620237"/>
            <a:ext cx="10953958" cy="42121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9999"/>
                </a:solidFill>
              </a:rPr>
              <a:t>Construction des recycleries</a:t>
            </a:r>
            <a:br>
              <a:rPr lang="fr-FR" b="0" dirty="0">
                <a:solidFill>
                  <a:srgbClr val="009999"/>
                </a:solidFill>
              </a:rPr>
            </a:br>
            <a:endParaRPr lang="fr-FR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EFA1AF7-FED1-4468-B1F6-A564F2F30A1F}"/>
              </a:ext>
            </a:extLst>
          </p:cNvPr>
          <p:cNvSpPr txBox="1"/>
          <p:nvPr/>
        </p:nvSpPr>
        <p:spPr>
          <a:xfrm>
            <a:off x="625633" y="911345"/>
            <a:ext cx="11311108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fr-FR" sz="2400" b="1" dirty="0"/>
              <a:t>Attendus du projet: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/>
              <a:t>Un local de minimum 100-150 m² destiné à la réception et au stockage temporaire des objets récupérés ainsi qu’à leur tri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/>
              <a:t>Un local d’accueil et d’information/sensibilisation des utilisateurs </a:t>
            </a:r>
          </a:p>
          <a:p>
            <a:pPr marL="12700">
              <a:tabLst>
                <a:tab pos="241300" algn="l"/>
                <a:tab pos="241935" algn="l"/>
              </a:tabLst>
            </a:pPr>
            <a:r>
              <a:rPr lang="fr-FR" sz="2400" dirty="0"/>
              <a:t>  </a:t>
            </a:r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r>
              <a:rPr lang="fr-FR" sz="2000" dirty="0"/>
              <a:t>	</a:t>
            </a:r>
          </a:p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6E0BBD-B4FB-4CC9-9557-25726661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90" y="2342891"/>
            <a:ext cx="4282097" cy="23139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17025E2-473A-46A5-8FDA-50E3F1083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5328" y="1451434"/>
            <a:ext cx="2455742" cy="395513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EA01DBB-0D83-4EEC-9ADC-FFA8D0947C46}"/>
              </a:ext>
            </a:extLst>
          </p:cNvPr>
          <p:cNvSpPr txBox="1"/>
          <p:nvPr/>
        </p:nvSpPr>
        <p:spPr>
          <a:xfrm>
            <a:off x="848693" y="4700201"/>
            <a:ext cx="35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Recyclerie Montivilliers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BB4979-B5BA-462B-AD4A-F402D59A3E6E}"/>
              </a:ext>
            </a:extLst>
          </p:cNvPr>
          <p:cNvSpPr txBox="1"/>
          <p:nvPr/>
        </p:nvSpPr>
        <p:spPr>
          <a:xfrm>
            <a:off x="8071033" y="4727516"/>
            <a:ext cx="35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Recyclerie Saint Romain de </a:t>
            </a:r>
            <a:r>
              <a:rPr lang="fr-FR" dirty="0" err="1"/>
              <a:t>Colbosc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AA68936-7F05-4476-97F8-F48C4CE3C0CB}"/>
              </a:ext>
            </a:extLst>
          </p:cNvPr>
          <p:cNvSpPr txBox="1"/>
          <p:nvPr/>
        </p:nvSpPr>
        <p:spPr>
          <a:xfrm>
            <a:off x="956310" y="5987018"/>
            <a:ext cx="991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Livraison juin 2024</a:t>
            </a:r>
          </a:p>
          <a:p>
            <a:pPr algn="ctr"/>
            <a:r>
              <a:rPr lang="fr-FR" dirty="0"/>
              <a:t>Mise en service 4ème trimestre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22AF73-672A-484A-BE4C-5C685EF2D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202" y="5167439"/>
            <a:ext cx="59245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6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48280" y="816278"/>
            <a:ext cx="4597400" cy="952270"/>
          </a:xfrm>
          <a:prstGeom prst="rect">
            <a:avLst/>
          </a:prstGeom>
        </p:spPr>
        <p:txBody>
          <a:bodyPr vert="horz" wrap="square" lIns="0" tIns="153247" rIns="0" bIns="0" rtlCol="0">
            <a:spAutoFit/>
          </a:bodyPr>
          <a:lstStyle/>
          <a:p>
            <a:pPr algn="ctr">
              <a:spcBef>
                <a:spcPts val="1207"/>
              </a:spcBef>
            </a:pP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170</a:t>
            </a:r>
            <a:r>
              <a:rPr sz="2133" b="1" u="sng" spc="3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m2</a:t>
            </a:r>
            <a:endParaRPr sz="2133" dirty="0">
              <a:latin typeface="Calibri"/>
              <a:cs typeface="Calibri"/>
            </a:endParaRPr>
          </a:p>
          <a:p>
            <a:pPr algn="ctr">
              <a:spcBef>
                <a:spcPts val="1067"/>
              </a:spcBef>
            </a:pP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Emergence</a:t>
            </a:r>
            <a:r>
              <a:rPr sz="2133" b="1" u="sng" spc="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+</a:t>
            </a:r>
            <a:r>
              <a:rPr sz="2133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Habillage</a:t>
            </a:r>
            <a:r>
              <a:rPr sz="2133" b="1" u="sng" spc="-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des</a:t>
            </a:r>
            <a:r>
              <a:rPr sz="2133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4 </a:t>
            </a: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façades</a:t>
            </a:r>
            <a:endParaRPr sz="2133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7" y="2160647"/>
            <a:ext cx="7435793" cy="39702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01006" y="5222801"/>
            <a:ext cx="29404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7" dirty="0">
                <a:solidFill>
                  <a:srgbClr val="232150"/>
                </a:solidFill>
                <a:latin typeface="Calibri"/>
                <a:cs typeface="Calibri"/>
              </a:rPr>
              <a:t>COÛT</a:t>
            </a:r>
            <a:r>
              <a:rPr sz="1867" b="1" spc="-33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232150"/>
                </a:solidFill>
                <a:latin typeface="Calibri"/>
                <a:cs typeface="Calibri"/>
              </a:rPr>
              <a:t>ESTIME</a:t>
            </a:r>
            <a:r>
              <a:rPr sz="1867" b="1" spc="-20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232150"/>
                </a:solidFill>
                <a:latin typeface="Calibri"/>
                <a:cs typeface="Calibri"/>
              </a:rPr>
              <a:t>(PRO)</a:t>
            </a:r>
            <a:r>
              <a:rPr sz="1867" b="1" spc="-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232150"/>
                </a:solidFill>
                <a:latin typeface="Calibri"/>
                <a:cs typeface="Calibri"/>
              </a:rPr>
              <a:t>=</a:t>
            </a:r>
            <a:r>
              <a:rPr sz="1867" b="1" spc="-7" dirty="0">
                <a:solidFill>
                  <a:srgbClr val="232150"/>
                </a:solidFill>
                <a:latin typeface="Calibri"/>
                <a:cs typeface="Calibri"/>
              </a:rPr>
              <a:t> 23,6 </a:t>
            </a:r>
            <a:r>
              <a:rPr sz="1867" b="1" dirty="0">
                <a:solidFill>
                  <a:srgbClr val="232150"/>
                </a:solidFill>
                <a:latin typeface="Calibri"/>
                <a:cs typeface="Calibri"/>
              </a:rPr>
              <a:t>K€</a:t>
            </a:r>
            <a:endParaRPr sz="1867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94718" y="1687015"/>
            <a:ext cx="3135207" cy="2939627"/>
            <a:chOff x="6146038" y="1265261"/>
            <a:chExt cx="2351405" cy="22047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8108" y="1265261"/>
              <a:ext cx="2299219" cy="22045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87005" y="1826513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01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242561" y="212031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56198" y="1878745"/>
              <a:ext cx="288925" cy="299720"/>
            </a:xfrm>
            <a:custGeom>
              <a:avLst/>
              <a:gdLst/>
              <a:ahLst/>
              <a:cxnLst/>
              <a:rect l="l" t="t" r="r" b="b"/>
              <a:pathLst>
                <a:path w="288925" h="299719">
                  <a:moveTo>
                    <a:pt x="0" y="299567"/>
                  </a:moveTo>
                  <a:lnTo>
                    <a:pt x="288544" y="0"/>
                  </a:lnTo>
                </a:path>
              </a:pathLst>
            </a:custGeom>
            <a:ln w="19811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359867" y="1878735"/>
              <a:ext cx="85090" cy="85725"/>
            </a:xfrm>
            <a:custGeom>
              <a:avLst/>
              <a:gdLst/>
              <a:ahLst/>
              <a:cxnLst/>
              <a:rect l="l" t="t" r="r" b="b"/>
              <a:pathLst>
                <a:path w="85089" h="85725">
                  <a:moveTo>
                    <a:pt x="64033" y="85724"/>
                  </a:moveTo>
                  <a:lnTo>
                    <a:pt x="84874" y="0"/>
                  </a:lnTo>
                  <a:lnTo>
                    <a:pt x="0" y="24053"/>
                  </a:lnTo>
                </a:path>
              </a:pathLst>
            </a:custGeom>
            <a:ln w="19812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02498" y="2797827"/>
            <a:ext cx="986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E06046"/>
                </a:solidFill>
                <a:latin typeface="Calibri"/>
                <a:cs typeface="Calibri"/>
              </a:rPr>
              <a:t>Entrée</a:t>
            </a:r>
            <a:r>
              <a:rPr sz="1333" spc="-20" dirty="0">
                <a:solidFill>
                  <a:srgbClr val="E06046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srgbClr val="E06046"/>
                </a:solidFill>
                <a:latin typeface="Calibri"/>
                <a:cs typeface="Calibri"/>
              </a:rPr>
              <a:t>de</a:t>
            </a:r>
            <a:r>
              <a:rPr sz="1333" spc="-33" dirty="0">
                <a:solidFill>
                  <a:srgbClr val="E06046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srgbClr val="E06046"/>
                </a:solidFill>
                <a:latin typeface="Calibri"/>
                <a:cs typeface="Calibri"/>
              </a:rPr>
              <a:t>site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23698" y="2208711"/>
            <a:ext cx="732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Rec</a:t>
            </a:r>
            <a:r>
              <a:rPr sz="1333" dirty="0">
                <a:solidFill>
                  <a:srgbClr val="00B7DF"/>
                </a:solidFill>
                <a:latin typeface="Calibri"/>
                <a:cs typeface="Calibri"/>
              </a:rPr>
              <a:t>y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c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l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r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i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41973" y="2957478"/>
            <a:ext cx="534247" cy="534247"/>
          </a:xfrm>
          <a:custGeom>
            <a:avLst/>
            <a:gdLst/>
            <a:ahLst/>
            <a:cxnLst/>
            <a:rect l="l" t="t" r="r" b="b"/>
            <a:pathLst>
              <a:path w="400684" h="400685">
                <a:moveTo>
                  <a:pt x="0" y="226313"/>
                </a:moveTo>
                <a:lnTo>
                  <a:pt x="226758" y="0"/>
                </a:lnTo>
                <a:lnTo>
                  <a:pt x="400685" y="174282"/>
                </a:lnTo>
                <a:lnTo>
                  <a:pt x="173939" y="400596"/>
                </a:lnTo>
                <a:lnTo>
                  <a:pt x="0" y="226313"/>
                </a:lnTo>
                <a:close/>
              </a:path>
            </a:pathLst>
          </a:custGeom>
          <a:ln w="19050">
            <a:solidFill>
              <a:srgbClr val="00B7D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8BC5D16-F63E-402D-827A-44415834C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341" y="438802"/>
            <a:ext cx="10515600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Rendus architecturaux- Recyclerie de Montivilliers</a:t>
            </a:r>
            <a:endParaRPr lang="fr-FR" sz="2800" spc="-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92830" y="1715653"/>
            <a:ext cx="8528473" cy="5016500"/>
            <a:chOff x="294622" y="1286739"/>
            <a:chExt cx="6396355" cy="3762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622" y="1286739"/>
              <a:ext cx="4803279" cy="24504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" y="3689604"/>
              <a:ext cx="3915701" cy="13595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8076" y="3374136"/>
              <a:ext cx="2272359" cy="160400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45567" y="1225297"/>
            <a:ext cx="3051560" cy="31290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87153" y="950321"/>
            <a:ext cx="2910062" cy="58306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lang="fr-FR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105</a:t>
            </a:r>
            <a:r>
              <a:rPr lang="fr-FR" b="1" u="sng" spc="2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 </a:t>
            </a:r>
            <a:r>
              <a:rPr lang="fr-FR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m2</a:t>
            </a:r>
            <a:endParaRPr lang="fr-FR" dirty="0">
              <a:cs typeface="Calibri"/>
            </a:endParaRPr>
          </a:p>
          <a:p>
            <a:pPr marL="16933" algn="ctr">
              <a:spcBef>
                <a:spcPts val="127"/>
              </a:spcBef>
            </a:pPr>
            <a:r>
              <a:rPr b="1" u="sng" spc="-7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Habillage</a:t>
            </a:r>
            <a:r>
              <a:rPr b="1" u="sng" spc="-6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3</a:t>
            </a:r>
            <a:r>
              <a:rPr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façades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232" y="1909482"/>
            <a:ext cx="7161719" cy="4158982"/>
            <a:chOff x="192174" y="1225426"/>
            <a:chExt cx="5371289" cy="332592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74" y="1225426"/>
              <a:ext cx="5265032" cy="29403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0084" y="2572511"/>
              <a:ext cx="1843379" cy="197883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697215" y="1440689"/>
            <a:ext cx="3782060" cy="3357033"/>
            <a:chOff x="5772911" y="1080516"/>
            <a:chExt cx="2836545" cy="25177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2911" y="1080516"/>
              <a:ext cx="2836065" cy="25174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10905" y="2846070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01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66461" y="313987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08413" y="3483447"/>
            <a:ext cx="732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Rec</a:t>
            </a:r>
            <a:r>
              <a:rPr sz="1333" dirty="0">
                <a:solidFill>
                  <a:srgbClr val="00B7DF"/>
                </a:solidFill>
                <a:latin typeface="Calibri"/>
                <a:cs typeface="Calibri"/>
              </a:rPr>
              <a:t>y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c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l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r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i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endParaRPr sz="1333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384881" y="4622194"/>
            <a:ext cx="145627" cy="564727"/>
            <a:chOff x="7788661" y="3466645"/>
            <a:chExt cx="109220" cy="423545"/>
          </a:xfrm>
        </p:grpSpPr>
        <p:sp>
          <p:nvSpPr>
            <p:cNvPr id="13" name="object 13"/>
            <p:cNvSpPr/>
            <p:nvPr/>
          </p:nvSpPr>
          <p:spPr>
            <a:xfrm>
              <a:off x="7843265" y="3476806"/>
              <a:ext cx="0" cy="403225"/>
            </a:xfrm>
            <a:custGeom>
              <a:avLst/>
              <a:gdLst/>
              <a:ahLst/>
              <a:cxnLst/>
              <a:rect l="l" t="t" r="r" b="b"/>
              <a:pathLst>
                <a:path h="403225">
                  <a:moveTo>
                    <a:pt x="0" y="403161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98821" y="347680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199"/>
                  </a:moveTo>
                  <a:lnTo>
                    <a:pt x="44450" y="0"/>
                  </a:lnTo>
                  <a:lnTo>
                    <a:pt x="0" y="76199"/>
                  </a:lnTo>
                </a:path>
              </a:pathLst>
            </a:custGeom>
            <a:ln w="19812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/>
          <p:nvPr/>
        </p:nvSpPr>
        <p:spPr>
          <a:xfrm>
            <a:off x="10522711" y="4312919"/>
            <a:ext cx="304800" cy="233680"/>
          </a:xfrm>
          <a:custGeom>
            <a:avLst/>
            <a:gdLst/>
            <a:ahLst/>
            <a:cxnLst/>
            <a:rect l="l" t="t" r="r" b="b"/>
            <a:pathLst>
              <a:path w="228600" h="175260">
                <a:moveTo>
                  <a:pt x="0" y="0"/>
                </a:moveTo>
                <a:lnTo>
                  <a:pt x="228600" y="0"/>
                </a:lnTo>
                <a:lnTo>
                  <a:pt x="228600" y="175260"/>
                </a:lnTo>
                <a:lnTo>
                  <a:pt x="0" y="17526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B7D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7C0E83C8-A302-4B9B-8EE3-6E8178113D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911" y="225495"/>
            <a:ext cx="10515600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Rendus architecturaux- Recyclerie Havre Nord</a:t>
            </a:r>
            <a:endParaRPr lang="fr-FR" sz="2800" spc="-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29063" y="1079682"/>
            <a:ext cx="4156287" cy="952270"/>
          </a:xfrm>
          <a:prstGeom prst="rect">
            <a:avLst/>
          </a:prstGeom>
        </p:spPr>
        <p:txBody>
          <a:bodyPr vert="horz" wrap="square" lIns="0" tIns="153247" rIns="0" bIns="0" rtlCol="0">
            <a:spAutoFit/>
          </a:bodyPr>
          <a:lstStyle/>
          <a:p>
            <a:pPr algn="ctr">
              <a:spcBef>
                <a:spcPts val="1207"/>
              </a:spcBef>
            </a:pP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125</a:t>
            </a:r>
            <a:r>
              <a:rPr sz="2133" b="1" u="sng" spc="2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m2</a:t>
            </a:r>
            <a:endParaRPr sz="2133" dirty="0">
              <a:latin typeface="Calibri"/>
              <a:cs typeface="Calibri"/>
            </a:endParaRPr>
          </a:p>
          <a:p>
            <a:pPr algn="ctr">
              <a:spcBef>
                <a:spcPts val="1067"/>
              </a:spcBef>
            </a:pP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Habillage</a:t>
            </a:r>
            <a:r>
              <a:rPr sz="2133" b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2</a:t>
            </a: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façades</a:t>
            </a:r>
            <a:endParaRPr sz="2133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6623" y="5159675"/>
            <a:ext cx="29591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7" dirty="0">
                <a:solidFill>
                  <a:srgbClr val="232150"/>
                </a:solidFill>
                <a:latin typeface="Calibri"/>
                <a:cs typeface="Calibri"/>
              </a:rPr>
              <a:t>COÛT</a:t>
            </a:r>
            <a:r>
              <a:rPr sz="1867" b="1" spc="-40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232150"/>
                </a:solidFill>
                <a:latin typeface="Calibri"/>
                <a:cs typeface="Calibri"/>
              </a:rPr>
              <a:t>ESTIME</a:t>
            </a:r>
            <a:r>
              <a:rPr sz="1867" b="1" spc="-20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spc="-7" dirty="0">
                <a:solidFill>
                  <a:srgbClr val="232150"/>
                </a:solidFill>
                <a:latin typeface="Calibri"/>
                <a:cs typeface="Calibri"/>
              </a:rPr>
              <a:t>(APS)</a:t>
            </a:r>
            <a:r>
              <a:rPr sz="1867" b="1" spc="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232150"/>
                </a:solidFill>
                <a:latin typeface="Calibri"/>
                <a:cs typeface="Calibri"/>
              </a:rPr>
              <a:t>=</a:t>
            </a:r>
            <a:r>
              <a:rPr sz="1867" b="1" spc="38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spc="-7" dirty="0">
                <a:solidFill>
                  <a:srgbClr val="232150"/>
                </a:solidFill>
                <a:latin typeface="Calibri"/>
                <a:cs typeface="Calibri"/>
              </a:rPr>
              <a:t>16,3</a:t>
            </a:r>
            <a:r>
              <a:rPr sz="1867" b="1" spc="13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232150"/>
                </a:solidFill>
                <a:latin typeface="Calibri"/>
                <a:cs typeface="Calibri"/>
              </a:rPr>
              <a:t>K€</a:t>
            </a:r>
            <a:endParaRPr sz="1867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3680" y="1914145"/>
            <a:ext cx="6663267" cy="4300220"/>
            <a:chOff x="175260" y="1435608"/>
            <a:chExt cx="4997450" cy="32251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1754124"/>
              <a:ext cx="4898034" cy="2906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" y="1435608"/>
              <a:ext cx="3177324" cy="36083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253444" y="1568703"/>
            <a:ext cx="4653280" cy="2860887"/>
            <a:chOff x="5440083" y="1176527"/>
            <a:chExt cx="3489960" cy="21456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0083" y="1176527"/>
              <a:ext cx="3489794" cy="21452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84314" y="2541269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01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9869" y="283507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72803" y="3059554"/>
            <a:ext cx="732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Rec</a:t>
            </a:r>
            <a:r>
              <a:rPr sz="1333" dirty="0">
                <a:solidFill>
                  <a:srgbClr val="00B7DF"/>
                </a:solidFill>
                <a:latin typeface="Calibri"/>
                <a:cs typeface="Calibri"/>
              </a:rPr>
              <a:t>y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c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l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r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i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88646" y="4165094"/>
            <a:ext cx="986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E06046"/>
                </a:solidFill>
                <a:latin typeface="Calibri"/>
                <a:cs typeface="Calibri"/>
              </a:rPr>
              <a:t>Entrée</a:t>
            </a:r>
            <a:r>
              <a:rPr sz="1333" spc="-20" dirty="0">
                <a:solidFill>
                  <a:srgbClr val="E06046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srgbClr val="E06046"/>
                </a:solidFill>
                <a:latin typeface="Calibri"/>
                <a:cs typeface="Calibri"/>
              </a:rPr>
              <a:t>de</a:t>
            </a:r>
            <a:r>
              <a:rPr sz="1333" spc="-33" dirty="0">
                <a:solidFill>
                  <a:srgbClr val="E06046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srgbClr val="E06046"/>
                </a:solidFill>
                <a:latin typeface="Calibri"/>
                <a:cs typeface="Calibri"/>
              </a:rPr>
              <a:t>site</a:t>
            </a:r>
            <a:endParaRPr sz="1333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60333" y="3823111"/>
            <a:ext cx="1157392" cy="460587"/>
            <a:chOff x="6945250" y="2867333"/>
            <a:chExt cx="868044" cy="345440"/>
          </a:xfrm>
        </p:grpSpPr>
        <p:sp>
          <p:nvSpPr>
            <p:cNvPr id="15" name="object 15"/>
            <p:cNvSpPr/>
            <p:nvPr/>
          </p:nvSpPr>
          <p:spPr>
            <a:xfrm>
              <a:off x="7676945" y="2877239"/>
              <a:ext cx="127000" cy="247650"/>
            </a:xfrm>
            <a:custGeom>
              <a:avLst/>
              <a:gdLst/>
              <a:ahLst/>
              <a:cxnLst/>
              <a:rect l="l" t="t" r="r" b="b"/>
              <a:pathLst>
                <a:path w="127000" h="247650">
                  <a:moveTo>
                    <a:pt x="126441" y="247065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2084" y="2877242"/>
              <a:ext cx="79375" cy="88265"/>
            </a:xfrm>
            <a:custGeom>
              <a:avLst/>
              <a:gdLst/>
              <a:ahLst/>
              <a:cxnLst/>
              <a:rect l="l" t="t" r="r" b="b"/>
              <a:pathLst>
                <a:path w="79375" h="88264">
                  <a:moveTo>
                    <a:pt x="0" y="88087"/>
                  </a:moveTo>
                  <a:lnTo>
                    <a:pt x="4851" y="0"/>
                  </a:lnTo>
                  <a:lnTo>
                    <a:pt x="79133" y="47586"/>
                  </a:lnTo>
                </a:path>
              </a:pathLst>
            </a:custGeom>
            <a:ln w="19812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954775" y="2930785"/>
              <a:ext cx="248285" cy="272415"/>
            </a:xfrm>
            <a:custGeom>
              <a:avLst/>
              <a:gdLst/>
              <a:ahLst/>
              <a:cxnLst/>
              <a:rect l="l" t="t" r="r" b="b"/>
              <a:pathLst>
                <a:path w="248284" h="272414">
                  <a:moveTo>
                    <a:pt x="143662" y="0"/>
                  </a:moveTo>
                  <a:lnTo>
                    <a:pt x="247967" y="195110"/>
                  </a:lnTo>
                  <a:lnTo>
                    <a:pt x="104305" y="271907"/>
                  </a:lnTo>
                  <a:lnTo>
                    <a:pt x="0" y="76796"/>
                  </a:lnTo>
                  <a:lnTo>
                    <a:pt x="143662" y="0"/>
                  </a:lnTo>
                  <a:close/>
                </a:path>
              </a:pathLst>
            </a:custGeom>
            <a:ln w="19050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" name="object 18">
            <a:extLst>
              <a:ext uri="{FF2B5EF4-FFF2-40B4-BE49-F238E27FC236}">
                <a16:creationId xmlns:a16="http://schemas.microsoft.com/office/drawing/2014/main" id="{9A9461B7-8AD1-4E5C-BA4F-5D9BA7009B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680" y="374620"/>
            <a:ext cx="10515600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Rendus architecturaux- Recyclerie Havre Sud</a:t>
            </a:r>
            <a:endParaRPr lang="fr-FR" sz="2800" spc="-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153" y="801562"/>
            <a:ext cx="5823325" cy="32573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3202013">
              <a:lnSpc>
                <a:spcPts val="2352"/>
              </a:lnSpc>
            </a:pPr>
            <a:r>
              <a:rPr sz="2133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160</a:t>
            </a:r>
            <a:r>
              <a:rPr sz="2133" u="sng" spc="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m2</a:t>
            </a:r>
            <a:endParaRPr sz="2133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4929" y="1129530"/>
            <a:ext cx="252984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Habillage</a:t>
            </a:r>
            <a:r>
              <a:rPr sz="2133" b="1" u="sng" spc="-6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2133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2</a:t>
            </a:r>
            <a:r>
              <a:rPr sz="2133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133" b="1" u="sng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façades</a:t>
            </a:r>
            <a:endParaRPr sz="2133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548" y="1652148"/>
            <a:ext cx="6917773" cy="41709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865871" y="1673844"/>
            <a:ext cx="3643207" cy="2802467"/>
            <a:chOff x="5899403" y="1255383"/>
            <a:chExt cx="2732405" cy="21018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9403" y="1255383"/>
              <a:ext cx="2732163" cy="21014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94853" y="1951481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01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550408" y="224528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B7D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52929" y="2269401"/>
            <a:ext cx="732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Rec</a:t>
            </a:r>
            <a:r>
              <a:rPr sz="1333" dirty="0">
                <a:solidFill>
                  <a:srgbClr val="00B7DF"/>
                </a:solidFill>
                <a:latin typeface="Calibri"/>
                <a:cs typeface="Calibri"/>
              </a:rPr>
              <a:t>y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c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l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r</a:t>
            </a:r>
            <a:r>
              <a:rPr sz="1333" spc="-13" dirty="0">
                <a:solidFill>
                  <a:srgbClr val="00B7DF"/>
                </a:solidFill>
                <a:latin typeface="Calibri"/>
                <a:cs typeface="Calibri"/>
              </a:rPr>
              <a:t>i</a:t>
            </a:r>
            <a:r>
              <a:rPr sz="1333" spc="-7" dirty="0">
                <a:solidFill>
                  <a:srgbClr val="00B7DF"/>
                </a:solidFill>
                <a:latin typeface="Calibri"/>
                <a:cs typeface="Calibri"/>
              </a:rPr>
              <a:t>e</a:t>
            </a:r>
            <a:endParaRPr sz="133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32800" y="4316510"/>
            <a:ext cx="411480" cy="425873"/>
            <a:chOff x="6324600" y="3237382"/>
            <a:chExt cx="308610" cy="319405"/>
          </a:xfrm>
        </p:grpSpPr>
        <p:sp>
          <p:nvSpPr>
            <p:cNvPr id="11" name="object 11"/>
            <p:cNvSpPr/>
            <p:nvPr/>
          </p:nvSpPr>
          <p:spPr>
            <a:xfrm>
              <a:off x="6334505" y="3247297"/>
              <a:ext cx="288925" cy="299720"/>
            </a:xfrm>
            <a:custGeom>
              <a:avLst/>
              <a:gdLst/>
              <a:ahLst/>
              <a:cxnLst/>
              <a:rect l="l" t="t" r="r" b="b"/>
              <a:pathLst>
                <a:path w="288925" h="299720">
                  <a:moveTo>
                    <a:pt x="0" y="299567"/>
                  </a:moveTo>
                  <a:lnTo>
                    <a:pt x="288544" y="0"/>
                  </a:lnTo>
                </a:path>
              </a:pathLst>
            </a:custGeom>
            <a:ln w="19811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538175" y="3247288"/>
              <a:ext cx="85090" cy="85725"/>
            </a:xfrm>
            <a:custGeom>
              <a:avLst/>
              <a:gdLst/>
              <a:ahLst/>
              <a:cxnLst/>
              <a:rect l="l" t="t" r="r" b="b"/>
              <a:pathLst>
                <a:path w="85090" h="85725">
                  <a:moveTo>
                    <a:pt x="64033" y="85725"/>
                  </a:moveTo>
                  <a:lnTo>
                    <a:pt x="84874" y="0"/>
                  </a:lnTo>
                  <a:lnTo>
                    <a:pt x="0" y="24053"/>
                  </a:lnTo>
                </a:path>
              </a:pathLst>
            </a:custGeom>
            <a:ln w="19812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A7B6E-9DDD-425A-B3AE-83341D89E5A9}"/>
              </a:ext>
            </a:extLst>
          </p:cNvPr>
          <p:cNvSpPr/>
          <p:nvPr/>
        </p:nvSpPr>
        <p:spPr>
          <a:xfrm>
            <a:off x="453395" y="255010"/>
            <a:ext cx="727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9999"/>
                </a:solidFill>
              </a:rPr>
              <a:t>Rendus architecturaux- Recyclerie Saint Romain</a:t>
            </a:r>
            <a:endParaRPr lang="fr-F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1CD6D9EE-B28D-4131-823C-DEA391E80BEA}"/>
              </a:ext>
            </a:extLst>
          </p:cNvPr>
          <p:cNvSpPr txBox="1"/>
          <p:nvPr/>
        </p:nvSpPr>
        <p:spPr>
          <a:xfrm>
            <a:off x="1818235" y="1112043"/>
            <a:ext cx="8654949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r>
              <a:rPr lang="fr-FR" sz="2000" dirty="0"/>
              <a:t>	</a:t>
            </a:r>
          </a:p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2B5AEB-F2D6-4718-BE34-88710908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FE90C0B-D5A3-4B88-8D94-8BFA0D5D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9" y="620237"/>
            <a:ext cx="10953958" cy="42121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9999"/>
                </a:solidFill>
              </a:rPr>
              <a:t>Plan type d’une recycleries</a:t>
            </a:r>
            <a:br>
              <a:rPr lang="fr-FR" b="0" dirty="0">
                <a:solidFill>
                  <a:srgbClr val="009999"/>
                </a:solidFill>
              </a:rPr>
            </a:br>
            <a:endParaRPr lang="fr-FR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EFA1AF7-FED1-4468-B1F6-A564F2F30A1F}"/>
              </a:ext>
            </a:extLst>
          </p:cNvPr>
          <p:cNvSpPr txBox="1"/>
          <p:nvPr/>
        </p:nvSpPr>
        <p:spPr>
          <a:xfrm>
            <a:off x="625633" y="911345"/>
            <a:ext cx="11311108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1300" algn="l"/>
                <a:tab pos="241935" algn="l"/>
              </a:tabLst>
            </a:pPr>
            <a:r>
              <a:rPr lang="fr-FR" sz="2400" dirty="0"/>
              <a:t>  </a:t>
            </a:r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r>
              <a:rPr lang="fr-FR" sz="2000" dirty="0"/>
              <a:t>	</a:t>
            </a:r>
          </a:p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AA68936-7F05-4476-97F8-F48C4CE3C0CB}"/>
              </a:ext>
            </a:extLst>
          </p:cNvPr>
          <p:cNvSpPr txBox="1"/>
          <p:nvPr/>
        </p:nvSpPr>
        <p:spPr>
          <a:xfrm>
            <a:off x="956310" y="5987018"/>
            <a:ext cx="991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Livraison juin 2024</a:t>
            </a:r>
          </a:p>
          <a:p>
            <a:pPr algn="ctr"/>
            <a:r>
              <a:rPr lang="fr-FR" dirty="0"/>
              <a:t>Mise en service 4ème trimestre 2024</a:t>
            </a:r>
          </a:p>
        </p:txBody>
      </p:sp>
      <p:pic>
        <p:nvPicPr>
          <p:cNvPr id="11" name="Picture 17343">
            <a:extLst>
              <a:ext uri="{FF2B5EF4-FFF2-40B4-BE49-F238E27FC236}">
                <a16:creationId xmlns:a16="http://schemas.microsoft.com/office/drawing/2014/main" id="{0C247F70-CCD8-4DEF-8725-C3980E357F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3035" y="1112043"/>
            <a:ext cx="10354236" cy="46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90308"/>
              </p:ext>
            </p:extLst>
          </p:nvPr>
        </p:nvGraphicFramePr>
        <p:xfrm>
          <a:off x="1497749" y="693591"/>
          <a:ext cx="9555481" cy="2043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 marR="297815" indent="-210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NEUVE*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287655" indent="-1543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ODULAI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NEUFS*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tc>
                  <a:txBody>
                    <a:bodyPr/>
                    <a:lstStyle/>
                    <a:p>
                      <a:pPr marL="449580" marR="387350" indent="-539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ODULAI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REEMPLOI*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1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73">
                <a:tc>
                  <a:txBody>
                    <a:bodyPr/>
                    <a:lstStyle/>
                    <a:p>
                      <a:pPr marL="91440" marR="4248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Curage</a:t>
                      </a:r>
                      <a:r>
                        <a:rPr sz="1300" b="1" spc="-4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b="1" spc="-1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démolition/ </a:t>
                      </a:r>
                      <a:r>
                        <a:rPr sz="1300" b="1" spc="-2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déconstruction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66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000</a:t>
                      </a:r>
                      <a:r>
                        <a:rPr sz="1300" b="1" spc="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66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000</a:t>
                      </a:r>
                      <a:r>
                        <a:rPr sz="1300" b="1" spc="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479</a:t>
                      </a:r>
                      <a:r>
                        <a:rPr sz="1300" b="1" spc="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1300" b="1" spc="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300" b="1" spc="-2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des recycleries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673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880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231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206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fr-FR"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1 284 000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739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880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297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206</a:t>
                      </a:r>
                      <a:r>
                        <a:rPr sz="1300" b="1" spc="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spc="-1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763 500 </a:t>
                      </a:r>
                      <a:r>
                        <a:rPr sz="1300" b="1" spc="-5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C4784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solidFill>
                          <a:srgbClr val="2C478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69132" y="2814612"/>
            <a:ext cx="9727353" cy="71630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62B87C"/>
                </a:solidFill>
                <a:latin typeface="Calibri"/>
                <a:cs typeface="Calibri"/>
              </a:rPr>
              <a:t>*Source:</a:t>
            </a:r>
            <a:r>
              <a:rPr sz="1333" spc="7" dirty="0">
                <a:solidFill>
                  <a:srgbClr val="62B87C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srgbClr val="62B87C"/>
                </a:solidFill>
                <a:latin typeface="Calibri"/>
                <a:cs typeface="Calibri"/>
              </a:rPr>
              <a:t>pré-étude Permac_septembre</a:t>
            </a:r>
            <a:r>
              <a:rPr sz="1333" spc="33" dirty="0">
                <a:solidFill>
                  <a:srgbClr val="62B87C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srgbClr val="62B87C"/>
                </a:solidFill>
                <a:latin typeface="Calibri"/>
                <a:cs typeface="Calibri"/>
              </a:rPr>
              <a:t>2020</a:t>
            </a:r>
            <a:endParaRPr sz="1333" dirty="0">
              <a:latin typeface="Calibri"/>
              <a:cs typeface="Calibri"/>
            </a:endParaRPr>
          </a:p>
          <a:p>
            <a:pPr>
              <a:spcBef>
                <a:spcPts val="73"/>
              </a:spcBef>
            </a:pPr>
            <a:endParaRPr sz="1533" dirty="0">
              <a:latin typeface="Calibri"/>
              <a:cs typeface="Calibri"/>
            </a:endParaRPr>
          </a:p>
          <a:p>
            <a:pPr marL="1322459" indent="-230288">
              <a:buFont typeface="Arial"/>
              <a:buChar char="•"/>
              <a:tabLst>
                <a:tab pos="1323307" algn="l"/>
              </a:tabLst>
            </a:pPr>
            <a:r>
              <a:rPr sz="1600" spc="-7" dirty="0">
                <a:solidFill>
                  <a:srgbClr val="232150"/>
                </a:solidFill>
                <a:latin typeface="Calibri"/>
                <a:cs typeface="Calibri"/>
              </a:rPr>
              <a:t>Un</a:t>
            </a:r>
            <a:r>
              <a:rPr sz="1600" spc="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32150"/>
                </a:solidFill>
                <a:latin typeface="Calibri"/>
                <a:cs typeface="Calibri"/>
              </a:rPr>
              <a:t>coût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 de</a:t>
            </a:r>
            <a:r>
              <a:rPr sz="1600" spc="-7" dirty="0">
                <a:solidFill>
                  <a:srgbClr val="232150"/>
                </a:solidFill>
                <a:latin typeface="Calibri"/>
                <a:cs typeface="Calibri"/>
              </a:rPr>
              <a:t> construction</a:t>
            </a:r>
            <a:r>
              <a:rPr sz="1600" spc="-40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de</a:t>
            </a:r>
            <a:r>
              <a:rPr sz="1600" spc="-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232150"/>
                </a:solidFill>
                <a:latin typeface="Calibri"/>
                <a:cs typeface="Calibri"/>
              </a:rPr>
              <a:t>2 026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€</a:t>
            </a:r>
            <a:r>
              <a:rPr sz="1600" spc="13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232150"/>
                </a:solidFill>
                <a:latin typeface="Calibri"/>
                <a:cs typeface="Calibri"/>
              </a:rPr>
              <a:t>TC/</a:t>
            </a:r>
            <a:r>
              <a:rPr sz="1600" spc="13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m2</a:t>
            </a:r>
            <a:r>
              <a:rPr sz="1600" spc="13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232150"/>
                </a:solidFill>
                <a:latin typeface="Calibri"/>
                <a:cs typeface="Calibri"/>
              </a:rPr>
              <a:t>c</a:t>
            </a:r>
            <a:r>
              <a:rPr lang="fr-FR" sz="1600" spc="-13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spc="-13" dirty="0" err="1">
                <a:solidFill>
                  <a:srgbClr val="232150"/>
                </a:solidFill>
                <a:latin typeface="Calibri"/>
                <a:cs typeface="Calibri"/>
              </a:rPr>
              <a:t>ontre</a:t>
            </a:r>
            <a:r>
              <a:rPr sz="1600" spc="-2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232150"/>
                </a:solidFill>
                <a:latin typeface="Calibri"/>
                <a:cs typeface="Calibri"/>
              </a:rPr>
              <a:t>3 107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€</a:t>
            </a:r>
            <a:r>
              <a:rPr sz="1600" spc="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32150"/>
                </a:solidFill>
                <a:latin typeface="Calibri"/>
                <a:cs typeface="Calibri"/>
              </a:rPr>
              <a:t>TC</a:t>
            </a:r>
            <a:r>
              <a:rPr sz="1600" spc="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32150"/>
                </a:solidFill>
                <a:latin typeface="Calibri"/>
                <a:cs typeface="Calibri"/>
              </a:rPr>
              <a:t>estimés</a:t>
            </a:r>
            <a:r>
              <a:rPr sz="1600" spc="2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sur</a:t>
            </a:r>
            <a:r>
              <a:rPr sz="1600" spc="-7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un</a:t>
            </a:r>
            <a:r>
              <a:rPr sz="1600" spc="-20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232150"/>
                </a:solidFill>
                <a:latin typeface="Calibri"/>
                <a:cs typeface="Calibri"/>
              </a:rPr>
              <a:t>programme</a:t>
            </a:r>
            <a:r>
              <a:rPr sz="1600" spc="-20" dirty="0">
                <a:solidFill>
                  <a:srgbClr val="2321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2150"/>
                </a:solidFill>
                <a:latin typeface="Calibri"/>
                <a:cs typeface="Calibri"/>
              </a:rPr>
              <a:t>en neuf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5488"/>
              </p:ext>
            </p:extLst>
          </p:nvPr>
        </p:nvGraphicFramePr>
        <p:xfrm>
          <a:off x="1497752" y="4355732"/>
          <a:ext cx="7465057" cy="105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Etat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Département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278130" indent="88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ente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  </a:t>
                      </a:r>
                      <a:r>
                        <a:rPr lang="fr-FR"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sz="1300" b="1" spc="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</a:t>
                      </a:r>
                      <a:r>
                        <a:rPr sz="1300" b="1" spc="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3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91440" marR="381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Subventions*/ </a:t>
                      </a:r>
                      <a:r>
                        <a:rPr sz="1300" b="1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ecettes</a:t>
                      </a:r>
                      <a:r>
                        <a:rPr sz="1300" b="1" spc="-2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b="1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ées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fr-FR"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287 000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fr-FR"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324</a:t>
                      </a:r>
                      <a:r>
                        <a:rPr sz="1300" b="1" spc="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300" b="1" spc="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000</a:t>
                      </a:r>
                      <a:r>
                        <a:rPr sz="1300" b="1" spc="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fr-FR"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629 000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815" y="3232911"/>
            <a:ext cx="694943" cy="733551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08118"/>
              </p:ext>
            </p:extLst>
          </p:nvPr>
        </p:nvGraphicFramePr>
        <p:xfrm>
          <a:off x="9310736" y="4341532"/>
          <a:ext cx="1818640" cy="64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SOLDE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TRAVAUX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2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fr-FR"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1 134 500 </a:t>
                      </a:r>
                      <a:r>
                        <a:rPr sz="1300" b="1" spc="-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1300" b="1" spc="-15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32150"/>
                          </a:solidFill>
                          <a:latin typeface="Calibri"/>
                          <a:cs typeface="Calibri"/>
                        </a:rPr>
                        <a:t>TC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8">
            <a:extLst>
              <a:ext uri="{FF2B5EF4-FFF2-40B4-BE49-F238E27FC236}">
                <a16:creationId xmlns:a16="http://schemas.microsoft.com/office/drawing/2014/main" id="{D8AFD724-0B42-4235-A725-B65B087D3184}"/>
              </a:ext>
            </a:extLst>
          </p:cNvPr>
          <p:cNvSpPr txBox="1">
            <a:spLocks/>
          </p:cNvSpPr>
          <p:nvPr/>
        </p:nvSpPr>
        <p:spPr>
          <a:xfrm>
            <a:off x="683431" y="95744"/>
            <a:ext cx="9093698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Coûts travaux- Etudes comparatives</a:t>
            </a:r>
            <a:endParaRPr lang="fr-FR" sz="2800" spc="-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37940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Construction de recycleries </a:t>
            </a:r>
          </a:p>
          <a:p>
            <a:pPr algn="ctr"/>
            <a:r>
              <a:rPr lang="fr-FR" sz="4800" dirty="0">
                <a:solidFill>
                  <a:schemeClr val="bg1"/>
                </a:solidFill>
              </a:rPr>
              <a:t>en matériaux de réemploi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79259B-3012-4104-8F0D-812AC6A97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099A-61D9-0A4D-84B4-8D911FB13ADA}" type="slidenum">
              <a:rPr lang="fr-FR" smtClean="0"/>
              <a:pPr/>
              <a:t>2</a:t>
            </a:fld>
            <a:endParaRPr lang="fr-FR" sz="1067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56A195-21D9-4510-BEB2-1ED16995BB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136560" y="6000258"/>
            <a:ext cx="864096" cy="8640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EFBF065-48D6-46F7-8984-FE4F5A20E6D2}"/>
              </a:ext>
            </a:extLst>
          </p:cNvPr>
          <p:cNvSpPr txBox="1"/>
          <p:nvPr/>
        </p:nvSpPr>
        <p:spPr>
          <a:xfrm>
            <a:off x="84841" y="6000258"/>
            <a:ext cx="257351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11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8">
            <a:extLst>
              <a:ext uri="{FF2B5EF4-FFF2-40B4-BE49-F238E27FC236}">
                <a16:creationId xmlns:a16="http://schemas.microsoft.com/office/drawing/2014/main" id="{D8AFD724-0B42-4235-A725-B65B087D3184}"/>
              </a:ext>
            </a:extLst>
          </p:cNvPr>
          <p:cNvSpPr txBox="1">
            <a:spLocks/>
          </p:cNvSpPr>
          <p:nvPr/>
        </p:nvSpPr>
        <p:spPr>
          <a:xfrm>
            <a:off x="683431" y="95744"/>
            <a:ext cx="9093698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Analyse des résultats</a:t>
            </a:r>
            <a:endParaRPr lang="fr-FR" sz="2800" spc="-33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4FC9CA-E6BA-46C7-9A3D-F5834A76B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60" y="952107"/>
            <a:ext cx="7693050" cy="52177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A837D5-F88E-4875-927A-BA30537B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0" y="982463"/>
            <a:ext cx="3243389" cy="27694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02F9DD-A5FF-4D28-813E-A390747B8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80" y="3751867"/>
            <a:ext cx="3600851" cy="28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8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8">
            <a:extLst>
              <a:ext uri="{FF2B5EF4-FFF2-40B4-BE49-F238E27FC236}">
                <a16:creationId xmlns:a16="http://schemas.microsoft.com/office/drawing/2014/main" id="{D8AFD724-0B42-4235-A725-B65B087D3184}"/>
              </a:ext>
            </a:extLst>
          </p:cNvPr>
          <p:cNvSpPr txBox="1">
            <a:spLocks/>
          </p:cNvSpPr>
          <p:nvPr/>
        </p:nvSpPr>
        <p:spPr>
          <a:xfrm>
            <a:off x="683431" y="95744"/>
            <a:ext cx="9093698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Assurabilité du projet de réemploi</a:t>
            </a:r>
            <a:endParaRPr lang="fr-FR" sz="2800" spc="-33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6F6B2B-7C3E-4A30-A132-F8976D77FE0A}"/>
              </a:ext>
            </a:extLst>
          </p:cNvPr>
          <p:cNvSpPr/>
          <p:nvPr/>
        </p:nvSpPr>
        <p:spPr>
          <a:xfrm>
            <a:off x="683431" y="717214"/>
            <a:ext cx="10788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La mise en œuvre des produits réemployés relèvent de la garantie décennale dans les mêmes conditions que s’ils étaient neufs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BD4BA-A3A6-4EB1-ADD0-2C133196775A}"/>
              </a:ext>
            </a:extLst>
          </p:cNvPr>
          <p:cNvSpPr/>
          <p:nvPr/>
        </p:nvSpPr>
        <p:spPr>
          <a:xfrm>
            <a:off x="683431" y="1228397"/>
            <a:ext cx="109398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b="1" dirty="0">
                <a:solidFill>
                  <a:schemeClr val="accent6"/>
                </a:solidFill>
              </a:rPr>
              <a:t>Spécificités du projet </a:t>
            </a:r>
          </a:p>
          <a:p>
            <a:r>
              <a:rPr lang="fr-FR" sz="1300" dirty="0"/>
              <a:t>• Le taux de réemploi </a:t>
            </a:r>
            <a:r>
              <a:rPr lang="fr-FR" sz="1300"/>
              <a:t>important </a:t>
            </a:r>
          </a:p>
          <a:p>
            <a:r>
              <a:rPr lang="fr-FR" sz="1300"/>
              <a:t>• </a:t>
            </a:r>
            <a:r>
              <a:rPr lang="fr-FR" sz="1300" dirty="0"/>
              <a:t>Chantier donneur et receveur (garantie sur les produits et stockage) </a:t>
            </a:r>
          </a:p>
          <a:p>
            <a:r>
              <a:rPr lang="fr-FR" sz="1300" dirty="0"/>
              <a:t>• Les normes actuelles partent du postulat que le produit est neuf: le réemploi est donc </a:t>
            </a:r>
            <a:r>
              <a:rPr lang="fr-FR" sz="1300" b="1" dirty="0"/>
              <a:t>une technique non courante</a:t>
            </a:r>
            <a:r>
              <a:rPr lang="fr-FR" sz="1300" dirty="0"/>
              <a:t>, les assureurs doivent donc être systématiquement consultés en amont, </a:t>
            </a:r>
          </a:p>
          <a:p>
            <a:r>
              <a:rPr lang="fr-FR" sz="1300" dirty="0"/>
              <a:t>• Des techniques non courantes = règles spécifiques: </a:t>
            </a:r>
            <a:r>
              <a:rPr lang="fr-FR" sz="1300" b="1" dirty="0"/>
              <a:t>l’ensemble des constructeurs </a:t>
            </a:r>
            <a:r>
              <a:rPr lang="fr-FR" sz="1300" dirty="0"/>
              <a:t>devra ainsi être </a:t>
            </a:r>
            <a:r>
              <a:rPr lang="fr-FR" sz="1300" b="1" dirty="0"/>
              <a:t>assuré en responsabilité décennale</a:t>
            </a:r>
            <a:r>
              <a:rPr lang="fr-FR" sz="1300" dirty="0"/>
              <a:t> spécifique au chantier (assurance nominative</a:t>
            </a:r>
          </a:p>
          <a:p>
            <a:endParaRPr lang="fr-FR" sz="1300" dirty="0"/>
          </a:p>
          <a:p>
            <a:r>
              <a:rPr lang="fr-FR" sz="1300" b="1" dirty="0">
                <a:solidFill>
                  <a:schemeClr val="accent6"/>
                </a:solidFill>
              </a:rPr>
              <a:t>Nécessité d’associer toutes les parties</a:t>
            </a:r>
          </a:p>
          <a:p>
            <a:r>
              <a:rPr lang="fr-FR" sz="1300" dirty="0"/>
              <a:t>• MOA, services juridiques et assurances de la collectivité</a:t>
            </a:r>
          </a:p>
          <a:p>
            <a:r>
              <a:rPr lang="fr-FR" sz="1300" dirty="0"/>
              <a:t>• MOE, BET spécialisé </a:t>
            </a:r>
          </a:p>
          <a:p>
            <a:r>
              <a:rPr lang="fr-FR" sz="1300" dirty="0"/>
              <a:t>• Bureau de contrôle </a:t>
            </a:r>
          </a:p>
          <a:p>
            <a:r>
              <a:rPr lang="fr-FR" sz="1300" dirty="0"/>
              <a:t>• L’assureur </a:t>
            </a:r>
          </a:p>
          <a:p>
            <a:r>
              <a:rPr lang="fr-FR" sz="1300" dirty="0"/>
              <a:t>• Les entreprises de travaux (déconstruction, reconstruction)</a:t>
            </a:r>
            <a:endParaRPr lang="fr-FR" sz="1300" b="1" dirty="0">
              <a:solidFill>
                <a:schemeClr val="accent6"/>
              </a:solidFill>
            </a:endParaRPr>
          </a:p>
          <a:p>
            <a:endParaRPr lang="fr-FR" sz="1300" b="1" dirty="0">
              <a:solidFill>
                <a:schemeClr val="accent6"/>
              </a:solidFill>
            </a:endParaRPr>
          </a:p>
          <a:p>
            <a:r>
              <a:rPr lang="fr-FR" sz="1300" b="1" dirty="0">
                <a:solidFill>
                  <a:schemeClr val="accent6"/>
                </a:solidFill>
              </a:rPr>
              <a:t>Une approche nouvelle</a:t>
            </a:r>
          </a:p>
          <a:p>
            <a:endParaRPr lang="fr-FR" sz="1300" dirty="0"/>
          </a:p>
          <a:p>
            <a:r>
              <a:rPr lang="fr-FR" sz="1300" dirty="0"/>
              <a:t>• Actuellement, les référentiels techniques reconnus par l’ensemble de la profession ne visent pas le réemploi </a:t>
            </a:r>
          </a:p>
          <a:p>
            <a:r>
              <a:rPr lang="fr-FR" sz="1300" dirty="0"/>
              <a:t>• En l’absence de référentiel spécifique, l’évaluation des risques assurantiels s’effectue au regard: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/>
              <a:t>Des </a:t>
            </a:r>
            <a:r>
              <a:rPr lang="fr-FR" sz="1300" b="1" dirty="0"/>
              <a:t>avis du contrôleur technique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/>
              <a:t>Du </a:t>
            </a:r>
            <a:r>
              <a:rPr lang="fr-FR" sz="1300" b="1" dirty="0"/>
              <a:t>dossier technique réemploi </a:t>
            </a:r>
            <a:r>
              <a:rPr lang="fr-FR" sz="1300" dirty="0"/>
              <a:t>complet: diagnostic ressources, analyse des risques, tableau de suivi,…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/>
              <a:t>Du </a:t>
            </a:r>
            <a:r>
              <a:rPr lang="fr-FR" sz="1300" b="1" dirty="0"/>
              <a:t>savoir-faire</a:t>
            </a:r>
            <a:r>
              <a:rPr lang="fr-FR" sz="1300" dirty="0"/>
              <a:t> des intervenants (références)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300" dirty="0"/>
              <a:t>De </a:t>
            </a:r>
            <a:r>
              <a:rPr lang="fr-FR" sz="1300" b="1" dirty="0"/>
              <a:t>l’ampleur du projet </a:t>
            </a:r>
            <a:r>
              <a:rPr lang="fr-FR" sz="1300" dirty="0"/>
              <a:t>(type d’ouvrage et taux de réemploi) </a:t>
            </a:r>
          </a:p>
          <a:p>
            <a:endParaRPr lang="fr-FR" sz="1300" b="1" dirty="0">
              <a:solidFill>
                <a:schemeClr val="accent6"/>
              </a:solidFill>
            </a:endParaRPr>
          </a:p>
          <a:p>
            <a:r>
              <a:rPr lang="fr-FR" sz="1300" b="1" dirty="0">
                <a:solidFill>
                  <a:schemeClr val="accent6"/>
                </a:solidFill>
              </a:rPr>
              <a:t>En pratique </a:t>
            </a:r>
          </a:p>
          <a:p>
            <a:r>
              <a:rPr lang="fr-FR" sz="1300" dirty="0"/>
              <a:t>Rencontrer les assureurs en amont (</a:t>
            </a:r>
            <a:r>
              <a:rPr lang="fr-FR" sz="1300" dirty="0" err="1"/>
              <a:t>sourcing</a:t>
            </a:r>
            <a:r>
              <a:rPr lang="fr-FR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36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E77FDE9-63A0-4275-814F-D1D9A95E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114645"/>
            <a:ext cx="10953958" cy="421215"/>
          </a:xfrm>
        </p:spPr>
        <p:txBody>
          <a:bodyPr/>
          <a:lstStyle/>
          <a:p>
            <a:r>
              <a:rPr lang="fr-FR" dirty="0">
                <a:solidFill>
                  <a:srgbClr val="009999"/>
                </a:solidFill>
              </a:rPr>
              <a:t>Contexte réglementaire</a:t>
            </a:r>
            <a:br>
              <a:rPr lang="fr-FR" b="0" dirty="0">
                <a:solidFill>
                  <a:srgbClr val="009999"/>
                </a:solidFill>
              </a:rPr>
            </a:b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79AD71-DDFA-41D4-BE22-C2759C31A64B}"/>
              </a:ext>
            </a:extLst>
          </p:cNvPr>
          <p:cNvSpPr txBox="1"/>
          <p:nvPr/>
        </p:nvSpPr>
        <p:spPr>
          <a:xfrm>
            <a:off x="169682" y="5986021"/>
            <a:ext cx="2667786" cy="871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53DF33E-81F2-41B3-8FF6-B1CC401B2718}"/>
              </a:ext>
            </a:extLst>
          </p:cNvPr>
          <p:cNvSpPr txBox="1"/>
          <p:nvPr/>
        </p:nvSpPr>
        <p:spPr>
          <a:xfrm>
            <a:off x="522025" y="5986021"/>
            <a:ext cx="1121456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000" dirty="0"/>
              <a:t>	</a:t>
            </a:r>
          </a:p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B00D0-9C91-41B1-A520-54123AF8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00" y="721449"/>
            <a:ext cx="9726616" cy="57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E77FDE9-63A0-4275-814F-D1D9A95E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9" y="410971"/>
            <a:ext cx="10953958" cy="421215"/>
          </a:xfrm>
        </p:spPr>
        <p:txBody>
          <a:bodyPr/>
          <a:lstStyle/>
          <a:p>
            <a:r>
              <a:rPr lang="fr-FR" dirty="0">
                <a:solidFill>
                  <a:srgbClr val="009999"/>
                </a:solidFill>
              </a:rPr>
              <a:t>Le projet et les bénéfices du réemploi</a:t>
            </a:r>
            <a:br>
              <a:rPr lang="fr-FR" b="0" dirty="0">
                <a:solidFill>
                  <a:srgbClr val="009999"/>
                </a:solidFill>
              </a:rPr>
            </a:b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79AD71-DDFA-41D4-BE22-C2759C31A64B}"/>
              </a:ext>
            </a:extLst>
          </p:cNvPr>
          <p:cNvSpPr txBox="1"/>
          <p:nvPr/>
        </p:nvSpPr>
        <p:spPr>
          <a:xfrm>
            <a:off x="169682" y="5986021"/>
            <a:ext cx="2667786" cy="871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5709D8-6D48-4199-B68D-5CED80A3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9367"/>
            <a:ext cx="5299312" cy="5397662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74B3D7E7-2CB7-4BA9-B5BB-7EA1BB3F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8" y="1373981"/>
            <a:ext cx="5055472" cy="47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4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E77FDE9-63A0-4275-814F-D1D9A95E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9" y="410971"/>
            <a:ext cx="10953958" cy="421215"/>
          </a:xfrm>
        </p:spPr>
        <p:txBody>
          <a:bodyPr/>
          <a:lstStyle/>
          <a:p>
            <a:r>
              <a:rPr lang="fr-FR" dirty="0">
                <a:solidFill>
                  <a:srgbClr val="009999"/>
                </a:solidFill>
              </a:rPr>
              <a:t>Logique environnementale et sociale du projet</a:t>
            </a:r>
            <a:br>
              <a:rPr lang="fr-FR" b="0" dirty="0">
                <a:solidFill>
                  <a:srgbClr val="009999"/>
                </a:solidFill>
              </a:rPr>
            </a:b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79AD71-DDFA-41D4-BE22-C2759C31A64B}"/>
              </a:ext>
            </a:extLst>
          </p:cNvPr>
          <p:cNvSpPr txBox="1"/>
          <p:nvPr/>
        </p:nvSpPr>
        <p:spPr>
          <a:xfrm>
            <a:off x="169682" y="5986021"/>
            <a:ext cx="2667786" cy="871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177D02-2867-4447-850C-CCA17A4B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" y="1104154"/>
            <a:ext cx="11687918" cy="51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8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1CD6D9EE-B28D-4131-823C-DEA391E80BEA}"/>
              </a:ext>
            </a:extLst>
          </p:cNvPr>
          <p:cNvSpPr txBox="1"/>
          <p:nvPr/>
        </p:nvSpPr>
        <p:spPr>
          <a:xfrm>
            <a:off x="1818235" y="1112043"/>
            <a:ext cx="8654949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r>
              <a:rPr lang="fr-FR" sz="2000" dirty="0"/>
              <a:t>	</a:t>
            </a:r>
          </a:p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2B5AEB-F2D6-4718-BE34-88710908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904457E3-21CB-45AF-ADF2-638CDA78CFBB}"/>
              </a:ext>
            </a:extLst>
          </p:cNvPr>
          <p:cNvGrpSpPr/>
          <p:nvPr/>
        </p:nvGrpSpPr>
        <p:grpSpPr>
          <a:xfrm>
            <a:off x="1977391" y="1041452"/>
            <a:ext cx="8858249" cy="2777422"/>
            <a:chOff x="354266" y="1152144"/>
            <a:chExt cx="7893684" cy="3770629"/>
          </a:xfrm>
        </p:grpSpPr>
        <p:pic>
          <p:nvPicPr>
            <p:cNvPr id="12" name="object 3">
              <a:extLst>
                <a:ext uri="{FF2B5EF4-FFF2-40B4-BE49-F238E27FC236}">
                  <a16:creationId xmlns:a16="http://schemas.microsoft.com/office/drawing/2014/main" id="{F299244A-90D4-4E2E-8E28-6965500A6AB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3" y="1152144"/>
              <a:ext cx="5024628" cy="3614928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B6213A88-4366-46EC-8005-6EE70B58EC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266" y="1900859"/>
              <a:ext cx="2543835" cy="1407274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DB0F079-D2CD-4D74-A4D2-D8113203E237}"/>
              </a:ext>
            </a:extLst>
          </p:cNvPr>
          <p:cNvSpPr txBox="1"/>
          <p:nvPr/>
        </p:nvSpPr>
        <p:spPr>
          <a:xfrm>
            <a:off x="1768525" y="3989829"/>
            <a:ext cx="86549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PERMAC </a:t>
            </a:r>
            <a:r>
              <a:rPr lang="fr-FR" dirty="0"/>
              <a:t>(</a:t>
            </a:r>
            <a:r>
              <a:rPr lang="fr-FR" b="1" dirty="0"/>
              <a:t>Plateforme d’Echange et de Réemploi de Matériaux de Construction) </a:t>
            </a:r>
            <a:r>
              <a:rPr lang="fr-FR" dirty="0"/>
              <a:t>Préparation et suivi du chantier , coordination des acteurs associatifs et les entreprises locales de déconstruction sur le chantier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Chantier innovant et unique sur le territoire  de déconstruction et de reconstruction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Chantier zéro déchet</a:t>
            </a:r>
          </a:p>
          <a:p>
            <a:r>
              <a:rPr lang="fr-FR" dirty="0"/>
              <a:t>     </a:t>
            </a:r>
            <a:r>
              <a:rPr lang="fr-FR" sz="1400" dirty="0"/>
              <a:t>Chaque produit issu de la déconstruction a été orienté vers les exutoires suivants: réemploi dans les projets de             </a:t>
            </a:r>
          </a:p>
          <a:p>
            <a:r>
              <a:rPr lang="fr-FR" sz="1400" dirty="0"/>
              <a:t>       recycleries, dépose soignée pour revente ou dépose soignée par des associations ou collectivités pour donation.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FE90C0B-D5A3-4B88-8D94-8BFA0D5D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9" y="620237"/>
            <a:ext cx="10953958" cy="42121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9999"/>
                </a:solidFill>
              </a:rPr>
              <a:t>Zoom sur le chantier de déconstruction</a:t>
            </a:r>
            <a:br>
              <a:rPr lang="fr-FR" b="0" dirty="0">
                <a:solidFill>
                  <a:srgbClr val="009999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59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1CD6D9EE-B28D-4131-823C-DEA391E80BEA}"/>
              </a:ext>
            </a:extLst>
          </p:cNvPr>
          <p:cNvSpPr txBox="1"/>
          <p:nvPr/>
        </p:nvSpPr>
        <p:spPr>
          <a:xfrm>
            <a:off x="1818235" y="1112043"/>
            <a:ext cx="8654949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pPr marL="12700">
              <a:tabLst>
                <a:tab pos="241300" algn="l"/>
                <a:tab pos="241935" algn="l"/>
              </a:tabLst>
            </a:pPr>
            <a:endParaRPr lang="fr-FR" sz="2400" dirty="0"/>
          </a:p>
          <a:p>
            <a:r>
              <a:rPr lang="fr-FR" sz="2000" dirty="0"/>
              <a:t>	</a:t>
            </a:r>
          </a:p>
          <a:p>
            <a:pPr marL="241300" indent="-228600">
              <a:buFontTx/>
              <a:buChar char="•"/>
              <a:tabLst>
                <a:tab pos="241300" algn="l"/>
                <a:tab pos="241935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2B5AEB-F2D6-4718-BE34-88710908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FE90C0B-D5A3-4B88-8D94-8BFA0D5D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59" y="620237"/>
            <a:ext cx="10953958" cy="42121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9999"/>
                </a:solidFill>
              </a:rPr>
              <a:t>Les étapes du chantier de réemploi</a:t>
            </a:r>
            <a:br>
              <a:rPr lang="fr-FR" b="0" dirty="0">
                <a:solidFill>
                  <a:srgbClr val="009999"/>
                </a:solidFill>
              </a:rPr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7706E3-08F3-4A1C-95FD-DA72097F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38" y="1039412"/>
            <a:ext cx="9320323" cy="52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6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0703" y="367793"/>
            <a:ext cx="9936479" cy="6201833"/>
            <a:chOff x="795527" y="275844"/>
            <a:chExt cx="7452359" cy="4651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1863" y="2601467"/>
              <a:ext cx="1592579" cy="21274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4177" y="1364226"/>
              <a:ext cx="3979999" cy="32878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27" y="940308"/>
              <a:ext cx="1434083" cy="19126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0374" y="1817369"/>
              <a:ext cx="667385" cy="371475"/>
            </a:xfrm>
            <a:custGeom>
              <a:avLst/>
              <a:gdLst/>
              <a:ahLst/>
              <a:cxnLst/>
              <a:rect l="l" t="t" r="r" b="b"/>
              <a:pathLst>
                <a:path w="667385" h="371475">
                  <a:moveTo>
                    <a:pt x="0" y="0"/>
                  </a:moveTo>
                  <a:lnTo>
                    <a:pt x="666902" y="371271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2764977" y="2074779"/>
              <a:ext cx="132715" cy="116839"/>
            </a:xfrm>
            <a:custGeom>
              <a:avLst/>
              <a:gdLst/>
              <a:ahLst/>
              <a:cxnLst/>
              <a:rect l="l" t="t" r="r" b="b"/>
              <a:pathLst>
                <a:path w="132714" h="116839">
                  <a:moveTo>
                    <a:pt x="64871" y="0"/>
                  </a:moveTo>
                  <a:lnTo>
                    <a:pt x="132308" y="113855"/>
                  </a:lnTo>
                  <a:lnTo>
                    <a:pt x="0" y="116509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19" y="3025139"/>
              <a:ext cx="1421892" cy="19018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16658" y="3628830"/>
              <a:ext cx="865505" cy="240665"/>
            </a:xfrm>
            <a:custGeom>
              <a:avLst/>
              <a:gdLst/>
              <a:ahLst/>
              <a:cxnLst/>
              <a:rect l="l" t="t" r="r" b="b"/>
              <a:pathLst>
                <a:path w="865505" h="240664">
                  <a:moveTo>
                    <a:pt x="0" y="240322"/>
                  </a:moveTo>
                  <a:lnTo>
                    <a:pt x="865124" y="0"/>
                  </a:lnTo>
                </a:path>
              </a:pathLst>
            </a:custGeom>
            <a:ln w="38099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3796" y="3595188"/>
              <a:ext cx="128270" cy="128905"/>
            </a:xfrm>
            <a:custGeom>
              <a:avLst/>
              <a:gdLst/>
              <a:ahLst/>
              <a:cxnLst/>
              <a:rect l="l" t="t" r="r" b="b"/>
              <a:pathLst>
                <a:path w="128269" h="128904">
                  <a:moveTo>
                    <a:pt x="35699" y="128485"/>
                  </a:moveTo>
                  <a:lnTo>
                    <a:pt x="127977" y="33642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1863" y="275844"/>
              <a:ext cx="1557515" cy="20787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4362" y="1200150"/>
              <a:ext cx="688975" cy="1490345"/>
            </a:xfrm>
            <a:custGeom>
              <a:avLst/>
              <a:gdLst/>
              <a:ahLst/>
              <a:cxnLst/>
              <a:rect l="l" t="t" r="r" b="b"/>
              <a:pathLst>
                <a:path w="688975" h="1490345">
                  <a:moveTo>
                    <a:pt x="688721" y="0"/>
                  </a:moveTo>
                  <a:lnTo>
                    <a:pt x="0" y="1489811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831798" y="2558235"/>
              <a:ext cx="121285" cy="132080"/>
            </a:xfrm>
            <a:custGeom>
              <a:avLst/>
              <a:gdLst/>
              <a:ahLst/>
              <a:cxnLst/>
              <a:rect l="l" t="t" r="r" b="b"/>
              <a:pathLst>
                <a:path w="121285" h="132080">
                  <a:moveTo>
                    <a:pt x="0" y="0"/>
                  </a:moveTo>
                  <a:lnTo>
                    <a:pt x="12560" y="131724"/>
                  </a:lnTo>
                  <a:lnTo>
                    <a:pt x="121043" y="55956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2171" y="3944873"/>
              <a:ext cx="2830195" cy="0"/>
            </a:xfrm>
            <a:custGeom>
              <a:avLst/>
              <a:gdLst/>
              <a:ahLst/>
              <a:cxnLst/>
              <a:rect l="l" t="t" r="r" b="b"/>
              <a:pathLst>
                <a:path w="2830195">
                  <a:moveTo>
                    <a:pt x="2830093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2173" y="3878192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114300" y="0"/>
                  </a:moveTo>
                  <a:lnTo>
                    <a:pt x="0" y="66674"/>
                  </a:lnTo>
                  <a:lnTo>
                    <a:pt x="114300" y="133349"/>
                  </a:lnTo>
                </a:path>
              </a:pathLst>
            </a:custGeom>
            <a:ln w="38100">
              <a:solidFill>
                <a:srgbClr val="23215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519677" y="4323972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29">
                  <a:moveTo>
                    <a:pt x="0" y="40487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3010" y="4323966"/>
              <a:ext cx="133350" cy="114300"/>
            </a:xfrm>
            <a:custGeom>
              <a:avLst/>
              <a:gdLst/>
              <a:ahLst/>
              <a:cxnLst/>
              <a:rect l="l" t="t" r="r" b="b"/>
              <a:pathLst>
                <a:path w="133350" h="114300">
                  <a:moveTo>
                    <a:pt x="133350" y="114300"/>
                  </a:moveTo>
                  <a:lnTo>
                    <a:pt x="66675" y="0"/>
                  </a:lnTo>
                  <a:lnTo>
                    <a:pt x="0" y="114300"/>
                  </a:lnTo>
                </a:path>
              </a:pathLst>
            </a:custGeom>
            <a:ln w="38100">
              <a:solidFill>
                <a:srgbClr val="E0604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68867" y="515905"/>
            <a:ext cx="9093698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Curage des modulaires</a:t>
            </a:r>
            <a:endParaRPr sz="2800" spc="-33" dirty="0"/>
          </a:p>
        </p:txBody>
      </p:sp>
      <p:sp>
        <p:nvSpPr>
          <p:cNvPr id="20" name="object 20"/>
          <p:cNvSpPr txBox="1"/>
          <p:nvPr/>
        </p:nvSpPr>
        <p:spPr>
          <a:xfrm>
            <a:off x="4191930" y="6342119"/>
            <a:ext cx="986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E06046"/>
                </a:solidFill>
                <a:latin typeface="Calibri"/>
                <a:cs typeface="Calibri"/>
              </a:rPr>
              <a:t>Entrée</a:t>
            </a:r>
            <a:r>
              <a:rPr sz="1333" spc="-20" dirty="0">
                <a:solidFill>
                  <a:srgbClr val="E06046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srgbClr val="E06046"/>
                </a:solidFill>
                <a:latin typeface="Calibri"/>
                <a:cs typeface="Calibri"/>
              </a:rPr>
              <a:t>de</a:t>
            </a:r>
            <a:r>
              <a:rPr sz="1333" spc="-33" dirty="0">
                <a:solidFill>
                  <a:srgbClr val="E06046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srgbClr val="E06046"/>
                </a:solidFill>
                <a:latin typeface="Calibri"/>
                <a:cs typeface="Calibri"/>
              </a:rPr>
              <a:t>site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8490" y="3320984"/>
            <a:ext cx="1540933" cy="42648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Niveau 0-Couloir vers </a:t>
            </a:r>
            <a:r>
              <a:rPr sz="1333" b="1" spc="-28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réfectoire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1180" y="6233167"/>
            <a:ext cx="139192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1333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0-Sanitaires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72121" y="2777406"/>
            <a:ext cx="128608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1333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1-Bureaux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72121" y="5896362"/>
            <a:ext cx="12031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1333" b="1" spc="-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0-Accueil</a:t>
            </a:r>
            <a:endParaRPr sz="13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07" y="1782759"/>
            <a:ext cx="7127987" cy="4513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5982" y="1872902"/>
            <a:ext cx="3281319" cy="27035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568694" y="3753582"/>
            <a:ext cx="115400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Kit</a:t>
            </a:r>
            <a:r>
              <a:rPr sz="1333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Calibri"/>
                <a:cs typeface="Calibri"/>
              </a:rPr>
              <a:t>Montivilliers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413AA605-FB48-466C-BEBD-1B0274E9E3D2}"/>
              </a:ext>
            </a:extLst>
          </p:cNvPr>
          <p:cNvSpPr txBox="1">
            <a:spLocks/>
          </p:cNvSpPr>
          <p:nvPr/>
        </p:nvSpPr>
        <p:spPr>
          <a:xfrm>
            <a:off x="668867" y="515905"/>
            <a:ext cx="9093698" cy="44884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fr-FR" sz="2800" b="1" dirty="0">
                <a:solidFill>
                  <a:srgbClr val="009999"/>
                </a:solidFill>
              </a:rPr>
              <a:t>Création des kits</a:t>
            </a:r>
            <a:endParaRPr lang="fr-FR" sz="2800" spc="-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694</Words>
  <Application>Microsoft Office PowerPoint</Application>
  <PresentationFormat>Grand écran</PresentationFormat>
  <Paragraphs>158</Paragraphs>
  <Slides>21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Contexte réglementaire </vt:lpstr>
      <vt:lpstr>Le projet et les bénéfices du réemploi </vt:lpstr>
      <vt:lpstr>Logique environnementale et sociale du projet </vt:lpstr>
      <vt:lpstr>Zoom sur le chantier de déconstruction </vt:lpstr>
      <vt:lpstr>Les étapes du chantier de réemploi </vt:lpstr>
      <vt:lpstr>Curage des modulaires</vt:lpstr>
      <vt:lpstr>Présentation PowerPoint</vt:lpstr>
      <vt:lpstr>Présentation PowerPoint</vt:lpstr>
      <vt:lpstr>Présentation PowerPoint</vt:lpstr>
      <vt:lpstr>Construction des recycleries </vt:lpstr>
      <vt:lpstr>Rendus architecturaux- Recyclerie de Montivilliers</vt:lpstr>
      <vt:lpstr>Présentation PowerPoint</vt:lpstr>
      <vt:lpstr>Rendus architecturaux- Recyclerie Havre Nord</vt:lpstr>
      <vt:lpstr>Rendus architecturaux- Recyclerie Havre Sud</vt:lpstr>
      <vt:lpstr>160 m2</vt:lpstr>
      <vt:lpstr>Plan type d’une recycleries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Guitton Alexandra</dc:creator>
  <cp:lastModifiedBy>Guitton Alexandra</cp:lastModifiedBy>
  <cp:revision>120</cp:revision>
  <dcterms:created xsi:type="dcterms:W3CDTF">2023-12-11T12:23:49Z</dcterms:created>
  <dcterms:modified xsi:type="dcterms:W3CDTF">2024-07-23T11:03:17Z</dcterms:modified>
</cp:coreProperties>
</file>