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81" r:id="rId3"/>
    <p:sldId id="282" r:id="rId4"/>
    <p:sldId id="285" r:id="rId5"/>
    <p:sldId id="277" r:id="rId6"/>
    <p:sldId id="283" r:id="rId7"/>
    <p:sldId id="279" r:id="rId8"/>
    <p:sldId id="284" r:id="rId9"/>
  </p:sldIdLst>
  <p:sldSz cx="12192000" cy="6858000"/>
  <p:notesSz cx="7104063"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UVET Sylvain" initials="CS" lastIdx="2" clrIdx="0">
    <p:extLst>
      <p:ext uri="{19B8F6BF-5375-455C-9EA6-DF929625EA0E}">
        <p15:presenceInfo xmlns:p15="http://schemas.microsoft.com/office/powerpoint/2012/main" userId="S-1-5-21-2039426100-4140918018-1033210563-40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59839" autoAdjust="0"/>
  </p:normalViewPr>
  <p:slideViewPr>
    <p:cSldViewPr snapToGrid="0">
      <p:cViewPr varScale="1">
        <p:scale>
          <a:sx n="69" d="100"/>
          <a:sy n="69" d="100"/>
        </p:scale>
        <p:origin x="2136" y="78"/>
      </p:cViewPr>
      <p:guideLst/>
    </p:cSldViewPr>
  </p:slideViewPr>
  <p:notesTextViewPr>
    <p:cViewPr>
      <p:scale>
        <a:sx n="3" d="2"/>
        <a:sy n="3" d="2"/>
      </p:scale>
      <p:origin x="0" y="-36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3508"/>
          </a:xfrm>
          <a:prstGeom prst="rect">
            <a:avLst/>
          </a:prstGeom>
        </p:spPr>
        <p:txBody>
          <a:bodyPr vert="horz" lIns="94768" tIns="47384" rIns="94768" bIns="47384" rtlCol="0"/>
          <a:lstStyle>
            <a:lvl1pPr algn="l">
              <a:defRPr sz="1200"/>
            </a:lvl1pPr>
          </a:lstStyle>
          <a:p>
            <a:endParaRPr lang="fr-FR"/>
          </a:p>
        </p:txBody>
      </p:sp>
      <p:sp>
        <p:nvSpPr>
          <p:cNvPr id="3" name="Espace réservé de la date 2"/>
          <p:cNvSpPr>
            <a:spLocks noGrp="1"/>
          </p:cNvSpPr>
          <p:nvPr>
            <p:ph type="dt" sz="quarter" idx="1"/>
          </p:nvPr>
        </p:nvSpPr>
        <p:spPr>
          <a:xfrm>
            <a:off x="4023992" y="0"/>
            <a:ext cx="3078427" cy="513508"/>
          </a:xfrm>
          <a:prstGeom prst="rect">
            <a:avLst/>
          </a:prstGeom>
        </p:spPr>
        <p:txBody>
          <a:bodyPr vert="horz" lIns="94768" tIns="47384" rIns="94768" bIns="47384" rtlCol="0"/>
          <a:lstStyle>
            <a:lvl1pPr algn="r">
              <a:defRPr sz="1200"/>
            </a:lvl1pPr>
          </a:lstStyle>
          <a:p>
            <a:fld id="{6B999A76-9025-4774-8110-55D8B6908E51}" type="datetimeFigureOut">
              <a:rPr lang="fr-FR" smtClean="0"/>
              <a:t>19/07/2024</a:t>
            </a:fld>
            <a:endParaRPr lang="fr-FR"/>
          </a:p>
        </p:txBody>
      </p:sp>
      <p:sp>
        <p:nvSpPr>
          <p:cNvPr id="4" name="Espace réservé du pied de page 3"/>
          <p:cNvSpPr>
            <a:spLocks noGrp="1"/>
          </p:cNvSpPr>
          <p:nvPr>
            <p:ph type="ftr" sz="quarter" idx="2"/>
          </p:nvPr>
        </p:nvSpPr>
        <p:spPr>
          <a:xfrm>
            <a:off x="1" y="9721107"/>
            <a:ext cx="3078427" cy="513507"/>
          </a:xfrm>
          <a:prstGeom prst="rect">
            <a:avLst/>
          </a:prstGeom>
        </p:spPr>
        <p:txBody>
          <a:bodyPr vert="horz" lIns="94768" tIns="47384" rIns="94768" bIns="47384"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023992" y="9721107"/>
            <a:ext cx="3078427" cy="513507"/>
          </a:xfrm>
          <a:prstGeom prst="rect">
            <a:avLst/>
          </a:prstGeom>
        </p:spPr>
        <p:txBody>
          <a:bodyPr vert="horz" lIns="94768" tIns="47384" rIns="94768" bIns="47384" rtlCol="0" anchor="b"/>
          <a:lstStyle>
            <a:lvl1pPr algn="r">
              <a:defRPr sz="1200"/>
            </a:lvl1pPr>
          </a:lstStyle>
          <a:p>
            <a:fld id="{AE607464-D545-44C7-B2EE-5A677B0BD4B7}" type="slidenum">
              <a:rPr lang="fr-FR" smtClean="0"/>
              <a:t>‹N°›</a:t>
            </a:fld>
            <a:endParaRPr lang="fr-FR"/>
          </a:p>
        </p:txBody>
      </p:sp>
    </p:spTree>
    <p:extLst>
      <p:ext uri="{BB962C8B-B14F-4D97-AF65-F5344CB8AC3E}">
        <p14:creationId xmlns:p14="http://schemas.microsoft.com/office/powerpoint/2010/main" val="154180591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78427" cy="513508"/>
          </a:xfrm>
          <a:prstGeom prst="rect">
            <a:avLst/>
          </a:prstGeom>
        </p:spPr>
        <p:txBody>
          <a:bodyPr vert="horz" lIns="94768" tIns="47384" rIns="94768" bIns="47384" rtlCol="0"/>
          <a:lstStyle>
            <a:lvl1pPr algn="l">
              <a:defRPr sz="1200"/>
            </a:lvl1pPr>
          </a:lstStyle>
          <a:p>
            <a:endParaRPr lang="fr-FR"/>
          </a:p>
        </p:txBody>
      </p:sp>
      <p:sp>
        <p:nvSpPr>
          <p:cNvPr id="3" name="Espace réservé de la date 2"/>
          <p:cNvSpPr>
            <a:spLocks noGrp="1"/>
          </p:cNvSpPr>
          <p:nvPr>
            <p:ph type="dt" idx="1"/>
          </p:nvPr>
        </p:nvSpPr>
        <p:spPr>
          <a:xfrm>
            <a:off x="4023992" y="0"/>
            <a:ext cx="3078427" cy="513508"/>
          </a:xfrm>
          <a:prstGeom prst="rect">
            <a:avLst/>
          </a:prstGeom>
        </p:spPr>
        <p:txBody>
          <a:bodyPr vert="horz" lIns="94768" tIns="47384" rIns="94768" bIns="47384" rtlCol="0"/>
          <a:lstStyle>
            <a:lvl1pPr algn="r">
              <a:defRPr sz="1200"/>
            </a:lvl1pPr>
          </a:lstStyle>
          <a:p>
            <a:fld id="{CF750A19-7C6A-4C2D-9039-7266AA2C6994}" type="datetimeFigureOut">
              <a:rPr lang="fr-FR" smtClean="0"/>
              <a:t>19/07/2024</a:t>
            </a:fld>
            <a:endParaRPr lang="fr-FR"/>
          </a:p>
        </p:txBody>
      </p:sp>
      <p:sp>
        <p:nvSpPr>
          <p:cNvPr id="4" name="Espace réservé de l'image des diapositives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4768" tIns="47384" rIns="94768" bIns="47384" rtlCol="0" anchor="ctr"/>
          <a:lstStyle/>
          <a:p>
            <a:endParaRPr lang="fr-FR"/>
          </a:p>
        </p:txBody>
      </p:sp>
      <p:sp>
        <p:nvSpPr>
          <p:cNvPr id="5" name="Espace réservé des commentaires 4"/>
          <p:cNvSpPr>
            <a:spLocks noGrp="1"/>
          </p:cNvSpPr>
          <p:nvPr>
            <p:ph type="body" sz="quarter" idx="3"/>
          </p:nvPr>
        </p:nvSpPr>
        <p:spPr>
          <a:xfrm>
            <a:off x="710407" y="4925407"/>
            <a:ext cx="5683250" cy="4029879"/>
          </a:xfrm>
          <a:prstGeom prst="rect">
            <a:avLst/>
          </a:prstGeom>
        </p:spPr>
        <p:txBody>
          <a:bodyPr vert="horz" lIns="94768" tIns="47384" rIns="94768" bIns="47384"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721107"/>
            <a:ext cx="3078427" cy="513507"/>
          </a:xfrm>
          <a:prstGeom prst="rect">
            <a:avLst/>
          </a:prstGeom>
        </p:spPr>
        <p:txBody>
          <a:bodyPr vert="horz" lIns="94768" tIns="47384" rIns="94768" bIns="47384"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4023992" y="9721107"/>
            <a:ext cx="3078427" cy="513507"/>
          </a:xfrm>
          <a:prstGeom prst="rect">
            <a:avLst/>
          </a:prstGeom>
        </p:spPr>
        <p:txBody>
          <a:bodyPr vert="horz" lIns="94768" tIns="47384" rIns="94768" bIns="47384" rtlCol="0" anchor="b"/>
          <a:lstStyle>
            <a:lvl1pPr algn="r">
              <a:defRPr sz="1200"/>
            </a:lvl1pPr>
          </a:lstStyle>
          <a:p>
            <a:fld id="{0A7983F4-5CCC-459D-AE5B-1ADF23ADBE8A}" type="slidenum">
              <a:rPr lang="fr-FR" smtClean="0"/>
              <a:t>‹N°›</a:t>
            </a:fld>
            <a:endParaRPr lang="fr-FR"/>
          </a:p>
        </p:txBody>
      </p:sp>
    </p:spTree>
    <p:extLst>
      <p:ext uri="{BB962C8B-B14F-4D97-AF65-F5344CB8AC3E}">
        <p14:creationId xmlns:p14="http://schemas.microsoft.com/office/powerpoint/2010/main" val="189133537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En charge du développement de la ville connectée et responsable du projet de l’arrosage connecté au sein de la direction du numérique à la ville de Martigues, je suis ravi de partager notre expérience concernant cette solution car c’est la concrétisation de long mois de travail en partenariat avec le service des espaces verts et la direction des sport, sur un projet qui touche tout le monde.</a:t>
            </a:r>
            <a:endParaRPr lang="fr-FR" dirty="0"/>
          </a:p>
        </p:txBody>
      </p:sp>
    </p:spTree>
    <p:extLst>
      <p:ext uri="{BB962C8B-B14F-4D97-AF65-F5344CB8AC3E}">
        <p14:creationId xmlns:p14="http://schemas.microsoft.com/office/powerpoint/2010/main" val="3077798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b="1" u="sng" dirty="0"/>
              <a:t>Constat​</a:t>
            </a:r>
          </a:p>
          <a:p>
            <a:pPr rtl="0"/>
            <a:r>
              <a:rPr lang="fr-FR" dirty="0"/>
              <a:t>Ce projet part d’un postulat simple : gérer un système d’arrosage est une somme d’opérations lourdes et chronophages, qui nécessite l’engagement de gros de moyens.</a:t>
            </a:r>
          </a:p>
          <a:p>
            <a:pPr rtl="0"/>
            <a:endParaRPr lang="fr-FR" dirty="0"/>
          </a:p>
          <a:p>
            <a:pPr rtl="0"/>
            <a:r>
              <a:rPr lang="fr-FR" b="1" u="sng" dirty="0"/>
              <a:t>Objectifs</a:t>
            </a:r>
          </a:p>
          <a:p>
            <a:pPr rtl="0"/>
            <a:r>
              <a:rPr lang="fr-FR" dirty="0"/>
              <a:t>Passer d’une gestion empirique à une solution innovante et sa gestion centralisée, nous laissait présager de pouvoir améliorer sa gestion de manière importante.</a:t>
            </a:r>
          </a:p>
          <a:p>
            <a:pPr rtl="0"/>
            <a:r>
              <a:rPr lang="fr-FR" dirty="0"/>
              <a:t>​​</a:t>
            </a:r>
          </a:p>
          <a:p>
            <a:pPr rtl="0"/>
            <a:r>
              <a:rPr lang="fr-FR" dirty="0"/>
              <a:t>Il a donc été imaginé dès l’origine pour répondre à la problématique de la préservation de la ressource en eau et il nous a paru nécessaire de couvrir l’ensemble territoire </a:t>
            </a:r>
            <a:r>
              <a:rPr lang="fr-FR" dirty="0" err="1"/>
              <a:t>Martégal</a:t>
            </a:r>
            <a:r>
              <a:rPr lang="fr-FR" dirty="0"/>
              <a:t> ce qui en fait un projet dont l’envergure le rend si particulier.</a:t>
            </a:r>
            <a:endParaRPr lang="fr-FR" dirty="0"/>
          </a:p>
        </p:txBody>
      </p:sp>
    </p:spTree>
    <p:extLst>
      <p:ext uri="{BB962C8B-B14F-4D97-AF65-F5344CB8AC3E}">
        <p14:creationId xmlns:p14="http://schemas.microsoft.com/office/powerpoint/2010/main" val="860598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L’arrosage connecté, c’est la conjugaison d’une réalité du terrain avec l’apport des solutions numériques.</a:t>
            </a:r>
          </a:p>
          <a:p>
            <a:pPr rtl="0"/>
            <a:endParaRPr lang="fr-FR" dirty="0"/>
          </a:p>
          <a:p>
            <a:pPr rtl="0"/>
            <a:r>
              <a:rPr lang="fr-FR" dirty="0"/>
              <a:t>L’enjeu est de disposer de certaines données précises et factuelles comme la consommation d’eau , le taux d’humidité du sol, de temps d’arrosage, pour en faire l’analyse et agir dessus en modifiant certains paramètres.</a:t>
            </a:r>
          </a:p>
          <a:p>
            <a:pPr rtl="0"/>
            <a:r>
              <a:rPr lang="fr-FR" dirty="0"/>
              <a:t>Nous posons pour cela des capteurs et des équipements connectés au plus près des végétaux.</a:t>
            </a:r>
            <a:br>
              <a:rPr lang="fr-FR" dirty="0"/>
            </a:br>
            <a:endParaRPr lang="fr-FR" dirty="0"/>
          </a:p>
          <a:p>
            <a:pPr rtl="0"/>
            <a:r>
              <a:rPr lang="fr-FR" dirty="0"/>
              <a:t>Nous nous appuyons sur notre réseau de communication très bas débit </a:t>
            </a:r>
            <a:r>
              <a:rPr lang="fr-FR" dirty="0" err="1"/>
              <a:t>LoRaWan</a:t>
            </a:r>
            <a:r>
              <a:rPr lang="fr-FR" dirty="0"/>
              <a:t> – J’ouvre une parenthèse sur ce choix technologique qui a été fait pour limiter la quantité des données échangées et réduire la consommation électrique des capteurs dans un cadre de </a:t>
            </a:r>
            <a:r>
              <a:rPr lang="fr-FR" dirty="0" err="1"/>
              <a:t>cybersécurité</a:t>
            </a:r>
            <a:r>
              <a:rPr lang="fr-FR" dirty="0"/>
              <a:t> remarquable, et je salue pour cela notre prestataire </a:t>
            </a:r>
            <a:r>
              <a:rPr lang="fr-FR" dirty="0" err="1"/>
              <a:t>Requea</a:t>
            </a:r>
            <a:r>
              <a:rPr lang="fr-FR" dirty="0"/>
              <a:t>. En plus de cela, il permet a d’autres cas d’usages d’être exploités, comme la gestion des armoires d’éclairage public par exemple.</a:t>
            </a:r>
          </a:p>
          <a:p>
            <a:pPr rtl="0"/>
            <a:r>
              <a:rPr lang="fr-FR" dirty="0"/>
              <a:t>​​</a:t>
            </a:r>
          </a:p>
          <a:p>
            <a:pPr rtl="0"/>
            <a:r>
              <a:rPr lang="fr-FR" dirty="0"/>
              <a:t>Cette application est accessible depuis tous les médias, et ça en fait un outil particulièrement adapté car il permet d’avoir une approche aussi bien générale, avec la mise en place de stratégies d’arrosage par exemple, que locale, qui donne une vision particulière a un soucis sur le terrain. J’ai coutume de dire qu’on a troqué la clé à molette pour une tablette.</a:t>
            </a:r>
          </a:p>
          <a:p>
            <a:pPr rtl="0"/>
            <a:endParaRPr lang="fr-FR" dirty="0"/>
          </a:p>
          <a:p>
            <a:pPr rtl="0"/>
            <a:r>
              <a:rPr lang="fr-FR" dirty="0"/>
              <a:t>Ce nouvel outil de travail, va permettre d’agir sur les 2 axes principaux de réduction de la consommation en eau pour les espaces verts.</a:t>
            </a:r>
          </a:p>
          <a:p>
            <a:endParaRPr lang="fr-FR" dirty="0"/>
          </a:p>
        </p:txBody>
      </p:sp>
    </p:spTree>
    <p:extLst>
      <p:ext uri="{BB962C8B-B14F-4D97-AF65-F5344CB8AC3E}">
        <p14:creationId xmlns:p14="http://schemas.microsoft.com/office/powerpoint/2010/main" val="111149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D’abord en arrosant les végétaux à leur juste besoin en fonction de leur milieu.</a:t>
            </a:r>
            <a:br>
              <a:rPr lang="fr-FR" dirty="0"/>
            </a:br>
            <a:endParaRPr lang="fr-FR" dirty="0"/>
          </a:p>
          <a:p>
            <a:pPr rtl="0"/>
            <a:r>
              <a:rPr lang="fr-FR" dirty="0"/>
              <a:t>Cela est possible en agissant sur le temps d’arrosage bien entendu, mais pas au détriment </a:t>
            </a:r>
            <a:r>
              <a:rPr lang="fr-FR" dirty="0" smtClean="0"/>
              <a:t>du bien être des </a:t>
            </a:r>
            <a:r>
              <a:rPr lang="fr-FR" dirty="0"/>
              <a:t>plantes.</a:t>
            </a:r>
          </a:p>
          <a:p>
            <a:pPr rtl="0"/>
            <a:endParaRPr lang="fr-FR" dirty="0"/>
          </a:p>
          <a:p>
            <a:pPr rtl="0"/>
            <a:r>
              <a:rPr lang="fr-FR" b="1" dirty="0"/>
              <a:t>​​​​Explications</a:t>
            </a:r>
          </a:p>
          <a:p>
            <a:pPr rtl="0"/>
            <a:r>
              <a:rPr lang="fr-FR" dirty="0"/>
              <a:t>​​​​​​​​​​​Des sondes sont placées au plus près des végétaux. Elles vont mesurer en temps réel le taux d’humidité du sol, et vont communiquer les valeurs a l’application de gestion tout au long de la journée.</a:t>
            </a:r>
          </a:p>
          <a:p>
            <a:pPr rtl="0"/>
            <a:r>
              <a:rPr lang="fr-FR" dirty="0"/>
              <a:t>Ces données seront analysées par les techniciens des espaces verts, avec l’appui de notre partenaire Green </a:t>
            </a:r>
            <a:r>
              <a:rPr lang="fr-FR" dirty="0" err="1"/>
              <a:t>CityZen</a:t>
            </a:r>
            <a:r>
              <a:rPr lang="fr-FR" dirty="0"/>
              <a:t>.</a:t>
            </a:r>
          </a:p>
          <a:p>
            <a:pPr rtl="0"/>
            <a:r>
              <a:rPr lang="fr-FR" dirty="0"/>
              <a:t>Grace a ces données, et en prenant en compte les différents facteurs qui nous intéressent (type de végétal, situation géographique, l’ensoleillement, les conditions météo, </a:t>
            </a:r>
            <a:r>
              <a:rPr lang="fr-FR" dirty="0" err="1"/>
              <a:t>etc</a:t>
            </a:r>
            <a:r>
              <a:rPr lang="fr-FR" dirty="0"/>
              <a:t>), les techniciens vont déterminer des temps d’arrosages ajustables en permanence, qui seront déclenchés uniquement lorsque la plante en aura besoin, de manière automatique. C’est cette flexibilité qui permet d’obtenir des résultats probants.</a:t>
            </a:r>
          </a:p>
          <a:p>
            <a:pPr rtl="0"/>
            <a:endParaRPr lang="fr-FR" dirty="0"/>
          </a:p>
          <a:p>
            <a:pPr rtl="0"/>
            <a:r>
              <a:rPr lang="fr-FR" dirty="0"/>
              <a:t>Grace à l’application centralisée, les agents de terrain sont extrêmement agiles sur leurs missions.</a:t>
            </a:r>
          </a:p>
          <a:p>
            <a:endParaRPr lang="fr-FR" dirty="0"/>
          </a:p>
        </p:txBody>
      </p:sp>
    </p:spTree>
    <p:extLst>
      <p:ext uri="{BB962C8B-B14F-4D97-AF65-F5344CB8AC3E}">
        <p14:creationId xmlns:p14="http://schemas.microsoft.com/office/powerpoint/2010/main" val="269093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Voici ce que nous avons obtenu lors du mois de Juillet 2023 sur </a:t>
            </a:r>
            <a:r>
              <a:rPr lang="fr-FR" dirty="0" smtClean="0"/>
              <a:t>une des zones </a:t>
            </a:r>
            <a:r>
              <a:rPr lang="fr-FR" dirty="0"/>
              <a:t>de </a:t>
            </a:r>
            <a:r>
              <a:rPr lang="fr-FR" dirty="0" smtClean="0"/>
              <a:t>testées durant</a:t>
            </a:r>
            <a:r>
              <a:rPr lang="fr-FR" baseline="0" dirty="0" smtClean="0"/>
              <a:t> 1 an</a:t>
            </a:r>
            <a:r>
              <a:rPr lang="fr-FR" dirty="0" smtClean="0"/>
              <a:t> </a:t>
            </a:r>
            <a:r>
              <a:rPr lang="fr-FR" dirty="0"/>
              <a:t>– pour rappel, nous étions dans une période caniculaire.</a:t>
            </a:r>
          </a:p>
          <a:p>
            <a:pPr rtl="0"/>
            <a:r>
              <a:rPr lang="fr-FR" dirty="0"/>
              <a:t>Je vais </a:t>
            </a:r>
            <a:r>
              <a:rPr lang="fr-FR" dirty="0" smtClean="0"/>
              <a:t>expliquer </a:t>
            </a:r>
            <a:r>
              <a:rPr lang="fr-FR" dirty="0"/>
              <a:t>ce graphique, issu de notre application de </a:t>
            </a:r>
            <a:r>
              <a:rPr lang="fr-FR" dirty="0" smtClean="0"/>
              <a:t>gestion, et </a:t>
            </a:r>
            <a:r>
              <a:rPr lang="fr-FR" dirty="0"/>
              <a:t>qui illustre ce que je viens </a:t>
            </a:r>
            <a:r>
              <a:rPr lang="fr-FR" dirty="0" smtClean="0"/>
              <a:t>d’expliquer</a:t>
            </a:r>
            <a:r>
              <a:rPr lang="fr-FR" dirty="0"/>
              <a:t>.</a:t>
            </a:r>
          </a:p>
          <a:p>
            <a:pPr rtl="0"/>
            <a:r>
              <a:rPr lang="fr-FR" dirty="0"/>
              <a:t>​​​​​​</a:t>
            </a:r>
          </a:p>
          <a:p>
            <a:pPr rtl="0"/>
            <a:r>
              <a:rPr lang="fr-FR" dirty="0" smtClean="0"/>
              <a:t>En bas de page, la </a:t>
            </a:r>
            <a:r>
              <a:rPr lang="fr-FR" dirty="0"/>
              <a:t>ligne continue bleue, représente le taux d’humidité émis par la sonde et qui est reportée dans le graphique</a:t>
            </a:r>
          </a:p>
          <a:p>
            <a:pPr rtl="0"/>
            <a:r>
              <a:rPr lang="fr-FR" dirty="0"/>
              <a:t>Nous pouvons noter que ce taux varie en fonction des divers évènements, qu’il s’agisse des déclenchements d’arrosage, ou d’épisode de pluie.</a:t>
            </a:r>
          </a:p>
          <a:p>
            <a:pPr rtl="0"/>
            <a:r>
              <a:rPr lang="fr-FR" dirty="0"/>
              <a:t>​​</a:t>
            </a:r>
          </a:p>
          <a:p>
            <a:pPr rtl="0"/>
            <a:r>
              <a:rPr lang="fr-FR" dirty="0"/>
              <a:t>La ligne pointillée orange représente quand a elle, la consigne d’arrosage. </a:t>
            </a:r>
            <a:r>
              <a:rPr lang="fr-FR" dirty="0"/>
              <a:t>Il s’agit du seuil à partir duquel, lorsque le taux d’humidité du sol passe en dessous, l’arrosage </a:t>
            </a:r>
            <a:r>
              <a:rPr lang="fr-FR" dirty="0" smtClean="0"/>
              <a:t>programmé suivant est </a:t>
            </a:r>
            <a:r>
              <a:rPr lang="fr-FR" dirty="0"/>
              <a:t>déclenché.</a:t>
            </a:r>
          </a:p>
          <a:p>
            <a:pPr rtl="0"/>
            <a:r>
              <a:rPr lang="fr-FR" dirty="0"/>
              <a:t>​​​​​​</a:t>
            </a:r>
          </a:p>
          <a:p>
            <a:pPr rtl="0"/>
            <a:r>
              <a:rPr lang="fr-FR" dirty="0"/>
              <a:t>En parallèle, </a:t>
            </a:r>
            <a:r>
              <a:rPr lang="fr-FR" dirty="0" smtClean="0"/>
              <a:t>en haut de page, nous </a:t>
            </a:r>
            <a:r>
              <a:rPr lang="fr-FR" dirty="0"/>
              <a:t>disposons de la représentation graphique du temps d’arrosage.</a:t>
            </a:r>
          </a:p>
          <a:p>
            <a:pPr rtl="0"/>
            <a:r>
              <a:rPr lang="fr-FR" dirty="0"/>
              <a:t>Chacun des bâtonnets représente un arrosage programmé. </a:t>
            </a:r>
            <a:r>
              <a:rPr lang="fr-FR" dirty="0"/>
              <a:t>Tous les jours, si nécessaire, un arrosage peut être </a:t>
            </a:r>
            <a:r>
              <a:rPr lang="fr-FR" dirty="0" smtClean="0"/>
              <a:t>déclenché, c’est notre stratégie.</a:t>
            </a:r>
            <a:endParaRPr lang="fr-FR" dirty="0"/>
          </a:p>
          <a:p>
            <a:pPr rtl="0"/>
            <a:r>
              <a:rPr lang="fr-FR" dirty="0"/>
              <a:t>​​</a:t>
            </a:r>
          </a:p>
          <a:p>
            <a:pPr rtl="0"/>
            <a:r>
              <a:rPr lang="fr-FR" dirty="0"/>
              <a:t>Lorsqu’il est bleu, l’arrosage a eu lieu et ca se traduit sur la courbe d’humidité</a:t>
            </a:r>
          </a:p>
          <a:p>
            <a:pPr rtl="0"/>
            <a:r>
              <a:rPr lang="fr-FR" dirty="0"/>
              <a:t>En revanche, lorsqu’il est vert, il est économisé.</a:t>
            </a:r>
          </a:p>
          <a:p>
            <a:pPr rtl="0"/>
            <a:endParaRPr lang="fr-FR" dirty="0"/>
          </a:p>
          <a:p>
            <a:pPr rtl="0"/>
            <a:r>
              <a:rPr lang="fr-FR" dirty="0"/>
              <a:t>Notez que nous avons économisé près d’un arrosage sur 2 en plein mois de Juillet alors que l’année d’avant, en période estivale, l’arrosage avait lieu tous les jours, quelles que soient les conditions.</a:t>
            </a:r>
          </a:p>
          <a:p>
            <a:pPr rtl="0"/>
            <a:endParaRPr lang="fr-FR" dirty="0"/>
          </a:p>
          <a:p>
            <a:pPr rtl="0"/>
            <a:r>
              <a:rPr lang="fr-FR" dirty="0"/>
              <a:t>Ce principe de fonctionnement est identique tout au long de l’année, et même en hiver, alors que nous aurions tendance a couper l’arrosage, des épisodes de sécheresse peuvent exister. C’est ce que nous avons constaté durant le mois de janvier 2023 ou nous aurions pu procéder a un arrosage – a condition qu’il ne gèle pas – pour permettre aux plantes de se renforcer, et ainsi être également plus résistantes en été.</a:t>
            </a:r>
          </a:p>
          <a:p>
            <a:endParaRPr lang="fr-FR" dirty="0"/>
          </a:p>
        </p:txBody>
      </p:sp>
    </p:spTree>
    <p:extLst>
      <p:ext uri="{BB962C8B-B14F-4D97-AF65-F5344CB8AC3E}">
        <p14:creationId xmlns:p14="http://schemas.microsoft.com/office/powerpoint/2010/main" val="2680017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Ensuite, nous pouvons intervenir sur le 2ème axe de réduction de la consommation en eau, on détecte les fuites d'eau et on agit dessus.</a:t>
            </a:r>
          </a:p>
          <a:p>
            <a:pPr rtl="0"/>
            <a:r>
              <a:rPr lang="fr-FR" dirty="0"/>
              <a:t>La encore, nous nous appuyons sur des faits, et c'est là que les outils numériques prennent tout leur sens car ils sont factuels et n'ont pas vocation à embellir une situation. Ils communiquent ce qu'ils mesurent. </a:t>
            </a:r>
          </a:p>
          <a:p>
            <a:pPr rtl="0"/>
            <a:r>
              <a:rPr lang="fr-FR" dirty="0"/>
              <a:t>​​</a:t>
            </a:r>
          </a:p>
          <a:p>
            <a:pPr rtl="0"/>
            <a:r>
              <a:rPr lang="fr-FR" dirty="0"/>
              <a:t>En l'occurrence ici, ils vont simplement à chaque heure, grâce à une communication avec le compteur d’eau, nous informer de l'usage de l'eau servant à l’arrosage. </a:t>
            </a:r>
          </a:p>
          <a:p>
            <a:pPr rtl="0"/>
            <a:r>
              <a:rPr lang="fr-FR" dirty="0"/>
              <a:t>Et simplement un doute sera émis, une alerte déclenchée, lorsqu'une consommation en dehors des plages d'arrosage programmée sera détectée.</a:t>
            </a:r>
            <a:br>
              <a:rPr lang="fr-FR" dirty="0"/>
            </a:br>
            <a:endParaRPr lang="fr-FR" dirty="0"/>
          </a:p>
          <a:p>
            <a:pPr rtl="0"/>
            <a:r>
              <a:rPr lang="fr-FR" dirty="0"/>
              <a:t>Donc maintenant, lorsqu’une fuite est détectée, nous le savons au plus tôt.</a:t>
            </a:r>
          </a:p>
          <a:p>
            <a:pPr rtl="0"/>
            <a:endParaRPr lang="fr-FR" dirty="0"/>
          </a:p>
          <a:p>
            <a:pPr rtl="0"/>
            <a:r>
              <a:rPr lang="fr-FR" dirty="0"/>
              <a:t>En conséquence de cela, comme premier levier d’action, le système offre une fonctionnalité tout a fait adéquate pour limiter l’impact des fuites d’eau. En effet, nous allons asservir l’ensemble des programmateurs d’une zone à la vanne principale. </a:t>
            </a:r>
            <a:r>
              <a:rPr lang="fr-FR" dirty="0"/>
              <a:t>Cette vanne ne s’ouvrira que </a:t>
            </a:r>
            <a:r>
              <a:rPr lang="fr-FR" dirty="0" smtClean="0"/>
              <a:t>lorsque </a:t>
            </a:r>
            <a:r>
              <a:rPr lang="fr-FR" dirty="0"/>
              <a:t>des arrosage seront programmés. </a:t>
            </a:r>
            <a:r>
              <a:rPr lang="fr-FR" dirty="0"/>
              <a:t>Ca signifie que tout le reste du temps, le circuit d’arrosage est vide. </a:t>
            </a:r>
            <a:r>
              <a:rPr lang="fr-FR" dirty="0"/>
              <a:t>L’impact </a:t>
            </a:r>
            <a:r>
              <a:rPr lang="fr-FR" dirty="0" smtClean="0"/>
              <a:t>d’une fuite, si elle existe, </a:t>
            </a:r>
            <a:r>
              <a:rPr lang="fr-FR" dirty="0"/>
              <a:t>sera donc très limité.</a:t>
            </a:r>
          </a:p>
          <a:p>
            <a:pPr rtl="0"/>
            <a:endParaRPr lang="fr-FR" dirty="0"/>
          </a:p>
          <a:p>
            <a:pPr rtl="0"/>
            <a:r>
              <a:rPr lang="fr-FR" dirty="0"/>
              <a:t>Quoi qu’il en soit, nous avons maintenant toute latitude à pouvoir agir dessus en engageant les moyens financiers, humains et techniques pour en faire les réparations nécessaires.</a:t>
            </a:r>
          </a:p>
          <a:p>
            <a:endParaRPr lang="fr-FR" dirty="0"/>
          </a:p>
        </p:txBody>
      </p:sp>
    </p:spTree>
    <p:extLst>
      <p:ext uri="{BB962C8B-B14F-4D97-AF65-F5344CB8AC3E}">
        <p14:creationId xmlns:p14="http://schemas.microsoft.com/office/powerpoint/2010/main" val="2108858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Pour illustrer ce propos, je vais vous montrer ce que nous avons constaté sur notre zone de test, et qui montre l’efficacité du dispositif.</a:t>
            </a:r>
          </a:p>
          <a:p>
            <a:pPr rtl="0"/>
            <a:endParaRPr lang="fr-FR" dirty="0"/>
          </a:p>
          <a:p>
            <a:pPr rtl="0"/>
            <a:r>
              <a:rPr lang="fr-FR" dirty="0"/>
              <a:t>Nous avons installé le 3 Novembre 2022, un compteur connecté avec une électrovanne. </a:t>
            </a:r>
          </a:p>
          <a:p>
            <a:pPr rtl="0"/>
            <a:r>
              <a:rPr lang="fr-FR" dirty="0"/>
              <a:t>Chaque bâtonnet vertical représente une heure de consommation.</a:t>
            </a:r>
          </a:p>
          <a:p>
            <a:pPr rtl="0"/>
            <a:endParaRPr lang="fr-FR" dirty="0"/>
          </a:p>
          <a:p>
            <a:pPr rtl="0"/>
            <a:r>
              <a:rPr lang="fr-FR" dirty="0"/>
              <a:t>Nous remarquons une ligne de crête que j’ai matérialisé en rouge.</a:t>
            </a:r>
          </a:p>
          <a:p>
            <a:pPr rtl="0"/>
            <a:r>
              <a:rPr lang="fr-FR" dirty="0"/>
              <a:t>Dès sa mise en service, nous avons constaté ce palier qui correspond en fait, a une consommation d’eau de 500 litres par heure environ quelle que soit l’heure de la journée. Et c’est ca qui est anormal.</a:t>
            </a:r>
          </a:p>
          <a:p>
            <a:pPr rtl="0"/>
            <a:endParaRPr lang="fr-FR" dirty="0"/>
          </a:p>
          <a:p>
            <a:pPr rtl="0"/>
            <a:r>
              <a:rPr lang="fr-FR" dirty="0"/>
              <a:t>Lorsqu’une consommation d’eau existe en dehors des heures de programmation des arrosages, c’est qu’il y a probablement une fuite, et cela mérite de faire lever le doute par les équipes de terrain.</a:t>
            </a:r>
          </a:p>
          <a:p>
            <a:pPr rtl="0"/>
            <a:endParaRPr lang="fr-FR" dirty="0"/>
          </a:p>
          <a:p>
            <a:pPr rtl="0"/>
            <a:r>
              <a:rPr lang="fr-FR" dirty="0"/>
              <a:t>Si nous n’avions pas agi sur cette fuite invisible sans </a:t>
            </a:r>
            <a:r>
              <a:rPr lang="fr-FR" dirty="0" smtClean="0"/>
              <a:t>ce </a:t>
            </a:r>
            <a:r>
              <a:rPr lang="fr-FR" smtClean="0"/>
              <a:t>nouveau dispositif, </a:t>
            </a:r>
            <a:r>
              <a:rPr lang="fr-FR" dirty="0"/>
              <a:t>elle aurait consommé 4380m3, soit l’équivalent d’un peu moins de 2 piscines olympiques ou encore de la consommation en eau de 29 foyers de 4 personnes pendant un an.</a:t>
            </a:r>
          </a:p>
          <a:p>
            <a:endParaRPr lang="fr-FR" dirty="0"/>
          </a:p>
        </p:txBody>
      </p:sp>
    </p:spTree>
    <p:extLst>
      <p:ext uri="{BB962C8B-B14F-4D97-AF65-F5344CB8AC3E}">
        <p14:creationId xmlns:p14="http://schemas.microsoft.com/office/powerpoint/2010/main" val="1325714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rtl="0"/>
            <a:r>
              <a:rPr lang="fr-FR" dirty="0"/>
              <a:t>Voilà, l’ambition que porte la ville pour ce projet.</a:t>
            </a:r>
          </a:p>
          <a:p>
            <a:pPr rtl="0"/>
            <a:r>
              <a:rPr lang="fr-FR" dirty="0"/>
              <a:t>Agir sur ces paramètres va permettre la réduction d’environ 50% de la consommation en eau pour l’arrosage des espaces verts qui représente certainement une goutte dans l’océan des pertes, mais qui va s’ajouter, j’en suis certain a toutes les actions en faveur de cette ressource qui va être de plus en plus précieuse.</a:t>
            </a:r>
          </a:p>
          <a:p>
            <a:endParaRPr lang="fr-FR" dirty="0"/>
          </a:p>
        </p:txBody>
      </p:sp>
    </p:spTree>
    <p:extLst>
      <p:ext uri="{BB962C8B-B14F-4D97-AF65-F5344CB8AC3E}">
        <p14:creationId xmlns:p14="http://schemas.microsoft.com/office/powerpoint/2010/main" val="1087384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99B88C98-A3AB-4AAA-83F9-4F035C241237}" type="datetime1">
              <a:rPr lang="fr-FR" smtClean="0"/>
              <a:t>19/07/2024</a:t>
            </a:fld>
            <a:endParaRPr lang="fr-FR"/>
          </a:p>
        </p:txBody>
      </p:sp>
      <p:sp>
        <p:nvSpPr>
          <p:cNvPr id="5" name="Espace réservé du pied de page 4"/>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186845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2E7292D-6DDD-4277-A04F-A7CCC0A3BD20}" type="datetime1">
              <a:rPr lang="fr-FR" smtClean="0"/>
              <a:t>19/07/2024</a:t>
            </a:fld>
            <a:endParaRPr lang="fr-FR"/>
          </a:p>
        </p:txBody>
      </p:sp>
      <p:sp>
        <p:nvSpPr>
          <p:cNvPr id="5" name="Espace réservé du pied de page 4"/>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1370428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A0358B-FB9B-48AB-B1AB-E84C33E0DDAC}" type="datetime1">
              <a:rPr lang="fr-FR" smtClean="0"/>
              <a:t>19/07/2024</a:t>
            </a:fld>
            <a:endParaRPr lang="fr-FR"/>
          </a:p>
        </p:txBody>
      </p:sp>
      <p:sp>
        <p:nvSpPr>
          <p:cNvPr id="5" name="Espace réservé du pied de page 4"/>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3431441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CA610E5-1EA2-4BC3-85D2-7A4840EE0C5C}" type="datetime1">
              <a:rPr lang="fr-FR" smtClean="0"/>
              <a:t>19/07/2024</a:t>
            </a:fld>
            <a:endParaRPr lang="fr-FR"/>
          </a:p>
        </p:txBody>
      </p:sp>
      <p:sp>
        <p:nvSpPr>
          <p:cNvPr id="5" name="Espace réservé du pied de page 4"/>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3489966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5D97F0D-B162-403E-BF6F-7873ABD77413}" type="datetime1">
              <a:rPr lang="fr-FR" smtClean="0"/>
              <a:t>19/07/2024</a:t>
            </a:fld>
            <a:endParaRPr lang="fr-FR"/>
          </a:p>
        </p:txBody>
      </p:sp>
      <p:sp>
        <p:nvSpPr>
          <p:cNvPr id="5" name="Espace réservé du pied de page 4"/>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3940756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5226805-BEF9-4EB7-A376-A34D9845CA11}" type="datetime1">
              <a:rPr lang="fr-FR" smtClean="0"/>
              <a:t>19/07/2024</a:t>
            </a:fld>
            <a:endParaRPr lang="fr-FR"/>
          </a:p>
        </p:txBody>
      </p:sp>
      <p:sp>
        <p:nvSpPr>
          <p:cNvPr id="6" name="Espace réservé du pied de page 5"/>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7" name="Espace réservé du numéro de diapositive 6"/>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349735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1056BC2-4AD2-4125-AC14-0836B9F9E4EA}" type="datetime1">
              <a:rPr lang="fr-FR" smtClean="0"/>
              <a:t>19/07/2024</a:t>
            </a:fld>
            <a:endParaRPr lang="fr-FR"/>
          </a:p>
        </p:txBody>
      </p:sp>
      <p:sp>
        <p:nvSpPr>
          <p:cNvPr id="8" name="Espace réservé du pied de page 7"/>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9" name="Espace réservé du numéro de diapositive 8"/>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1738900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4A9A662-16EE-47E7-86F9-855860D0DC7E}" type="datetime1">
              <a:rPr lang="fr-FR" smtClean="0"/>
              <a:t>19/07/2024</a:t>
            </a:fld>
            <a:endParaRPr lang="fr-FR"/>
          </a:p>
        </p:txBody>
      </p:sp>
      <p:sp>
        <p:nvSpPr>
          <p:cNvPr id="4" name="Espace réservé du pied de page 3"/>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5" name="Espace réservé du numéro de diapositive 4"/>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22379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CCD4F44-2DF7-41E6-A051-A28A489BD142}" type="datetime1">
              <a:rPr lang="fr-FR" smtClean="0"/>
              <a:t>19/07/2024</a:t>
            </a:fld>
            <a:endParaRPr lang="fr-FR"/>
          </a:p>
        </p:txBody>
      </p:sp>
      <p:sp>
        <p:nvSpPr>
          <p:cNvPr id="3" name="Espace réservé du pied de page 2"/>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4" name="Espace réservé du numéro de diapositive 3"/>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2253731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3AA9313-E5C5-40F4-9112-6A9F20E8B488}" type="datetime1">
              <a:rPr lang="fr-FR" smtClean="0"/>
              <a:t>19/07/2024</a:t>
            </a:fld>
            <a:endParaRPr lang="fr-FR"/>
          </a:p>
        </p:txBody>
      </p:sp>
      <p:sp>
        <p:nvSpPr>
          <p:cNvPr id="6" name="Espace réservé du pied de page 5"/>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7" name="Espace réservé du numéro de diapositive 6"/>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2567736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FACE2DB-7E34-45AF-AF67-389DBE2A720A}" type="datetime1">
              <a:rPr lang="fr-FR" smtClean="0"/>
              <a:t>19/07/2024</a:t>
            </a:fld>
            <a:endParaRPr lang="fr-FR"/>
          </a:p>
        </p:txBody>
      </p:sp>
      <p:sp>
        <p:nvSpPr>
          <p:cNvPr id="6" name="Espace réservé du pied de page 5"/>
          <p:cNvSpPr>
            <a:spLocks noGrp="1"/>
          </p:cNvSpPr>
          <p:nvPr>
            <p:ph type="ftr" sz="quarter" idx="11"/>
          </p:nvPr>
        </p:nvSpPr>
        <p:spPr/>
        <p:txBody>
          <a:bodyPr/>
          <a:lstStyle/>
          <a:p>
            <a:r>
              <a:rPr lang="fr-FR" smtClean="0"/>
              <a:t>Sylvain CHAUVET DINSI– Ville de Martigues Tél : 04 42 44 36 53– sylvain.chavet@ville-martigues.fr</a:t>
            </a:r>
            <a:endParaRPr lang="fr-FR"/>
          </a:p>
        </p:txBody>
      </p:sp>
      <p:sp>
        <p:nvSpPr>
          <p:cNvPr id="7" name="Espace réservé du numéro de diapositive 6"/>
          <p:cNvSpPr>
            <a:spLocks noGrp="1"/>
          </p:cNvSpPr>
          <p:nvPr>
            <p:ph type="sldNum" sz="quarter" idx="12"/>
          </p:nvPr>
        </p:nvSpPr>
        <p:spPr/>
        <p:txBody>
          <a:bodyPr/>
          <a:lstStyle/>
          <a:p>
            <a:fld id="{A803E6E8-0FDC-4F5A-A721-5DA547C5F1A6}" type="slidenum">
              <a:rPr lang="fr-FR" smtClean="0"/>
              <a:t>‹N°›</a:t>
            </a:fld>
            <a:endParaRPr lang="fr-FR"/>
          </a:p>
        </p:txBody>
      </p:sp>
    </p:spTree>
    <p:extLst>
      <p:ext uri="{BB962C8B-B14F-4D97-AF65-F5344CB8AC3E}">
        <p14:creationId xmlns:p14="http://schemas.microsoft.com/office/powerpoint/2010/main" val="261155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BFB1B8-EFD8-42D6-A1E0-AAF235EAD3B7}" type="datetime1">
              <a:rPr lang="fr-FR" smtClean="0"/>
              <a:t>19/07/2024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Sylvain CHAUVET DINSI– Ville de Martigues Tél : 04 42 44 36 53– sylvain.chavet@ville-martigues.fr</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3E6E8-0FDC-4F5A-A721-5DA547C5F1A6}" type="slidenum">
              <a:rPr lang="fr-FR" smtClean="0"/>
              <a:t>‹N°›</a:t>
            </a:fld>
            <a:endParaRPr lang="fr-FR"/>
          </a:p>
        </p:txBody>
      </p:sp>
    </p:spTree>
    <p:extLst>
      <p:ext uri="{BB962C8B-B14F-4D97-AF65-F5344CB8AC3E}">
        <p14:creationId xmlns:p14="http://schemas.microsoft.com/office/powerpoint/2010/main" val="2509559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png"/></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png"/><Relationship Id="rId7"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jpeg"/><Relationship Id="rId11" Type="http://schemas.openxmlformats.org/officeDocument/2006/relationships/image" Target="../media/image15.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png"/><Relationship Id="rId9" Type="http://schemas.openxmlformats.org/officeDocument/2006/relationships/image" Target="../media/image13.jpe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8.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6.png"/><Relationship Id="rId11" Type="http://schemas.openxmlformats.org/officeDocument/2006/relationships/image" Target="../media/image19.png"/><Relationship Id="rId5" Type="http://schemas.openxmlformats.org/officeDocument/2006/relationships/image" Target="../media/image11.jpeg"/><Relationship Id="rId10" Type="http://schemas.openxmlformats.org/officeDocument/2006/relationships/image" Target="../media/image18.png"/><Relationship Id="rId4" Type="http://schemas.openxmlformats.org/officeDocument/2006/relationships/image" Target="../media/image1.png"/><Relationship Id="rId9"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png"/><Relationship Id="rId7"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8.png"/><Relationship Id="rId5" Type="http://schemas.openxmlformats.org/officeDocument/2006/relationships/image" Target="../media/image9.jpeg"/><Relationship Id="rId4" Type="http://schemas.openxmlformats.org/officeDocument/2006/relationships/image" Target="../media/image10.jpeg"/><Relationship Id="rId9" Type="http://schemas.openxmlformats.org/officeDocument/2006/relationships/image" Target="../media/image2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000" b="1" dirty="0" smtClean="0">
                <a:latin typeface="Candara" panose="020E0502030303020204" pitchFamily="34" charset="0"/>
              </a:rPr>
              <a:t>Présentation du système d’arrosage connecté de la ville de Martigues</a:t>
            </a:r>
            <a:r>
              <a:rPr lang="fr-FR" sz="4000" b="1" dirty="0">
                <a:latin typeface="Candara" panose="020E0502030303020204" pitchFamily="34" charset="0"/>
              </a:rPr>
              <a:t/>
            </a:r>
            <a:br>
              <a:rPr lang="fr-FR" sz="4000" b="1" dirty="0">
                <a:latin typeface="Candara" panose="020E0502030303020204" pitchFamily="34" charset="0"/>
              </a:rPr>
            </a:br>
            <a:endParaRPr lang="fr-FR" sz="4000" b="1" dirty="0">
              <a:latin typeface="Candara" panose="020E0502030303020204" pitchFamily="34" charset="0"/>
            </a:endParaRPr>
          </a:p>
        </p:txBody>
      </p:sp>
      <p:sp>
        <p:nvSpPr>
          <p:cNvPr id="3" name="Sous-titre 2"/>
          <p:cNvSpPr>
            <a:spLocks noGrp="1"/>
          </p:cNvSpPr>
          <p:nvPr>
            <p:ph type="subTitle" idx="1"/>
          </p:nvPr>
        </p:nvSpPr>
        <p:spPr/>
        <p:txBody>
          <a:bodyPr>
            <a:normAutofit/>
          </a:bodyPr>
          <a:lstStyle/>
          <a:p>
            <a:r>
              <a:rPr lang="fr-FR" sz="3000" dirty="0" smtClean="0">
                <a:latin typeface="Candara" panose="020E0502030303020204" pitchFamily="34" charset="0"/>
              </a:rPr>
              <a:t>Trophées </a:t>
            </a:r>
            <a:r>
              <a:rPr lang="fr-FR" sz="3000" dirty="0" err="1" smtClean="0">
                <a:latin typeface="Candara" panose="020E0502030303020204" pitchFamily="34" charset="0"/>
              </a:rPr>
              <a:t>idealCO</a:t>
            </a:r>
            <a:r>
              <a:rPr lang="fr-FR" sz="3000" dirty="0" smtClean="0">
                <a:latin typeface="Candara" panose="020E0502030303020204" pitchFamily="34" charset="0"/>
              </a:rPr>
              <a:t> 2024</a:t>
            </a:r>
          </a:p>
          <a:p>
            <a:endParaRPr lang="fr-FR" sz="3000" dirty="0">
              <a:latin typeface="Candara" panose="020E0502030303020204" pitchFamily="34" charset="0"/>
            </a:endParaRPr>
          </a:p>
        </p:txBody>
      </p:sp>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7128626"/>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re 1"/>
          <p:cNvSpPr txBox="1">
            <a:spLocks/>
          </p:cNvSpPr>
          <p:nvPr/>
        </p:nvSpPr>
        <p:spPr>
          <a:xfrm>
            <a:off x="838200" y="143690"/>
            <a:ext cx="10515600" cy="97925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Le projet</a:t>
            </a:r>
          </a:p>
        </p:txBody>
      </p:sp>
      <p:sp>
        <p:nvSpPr>
          <p:cNvPr id="12" name="Rectangle 11"/>
          <p:cNvSpPr/>
          <p:nvPr/>
        </p:nvSpPr>
        <p:spPr>
          <a:xfrm>
            <a:off x="8614208" y="2512023"/>
            <a:ext cx="1960342" cy="369332"/>
          </a:xfrm>
          <a:prstGeom prst="rect">
            <a:avLst/>
          </a:prstGeom>
        </p:spPr>
        <p:txBody>
          <a:bodyPr wrap="square">
            <a:spAutoFit/>
          </a:bodyPr>
          <a:lstStyle/>
          <a:p>
            <a:pPr lvl="1"/>
            <a:r>
              <a:rPr lang="fr-FR" dirty="0" smtClean="0">
                <a:latin typeface="Candara" panose="020E0502030303020204" pitchFamily="34" charset="0"/>
              </a:rPr>
              <a:t>320 000 m3</a:t>
            </a:r>
            <a:endParaRPr lang="fr-FR" dirty="0">
              <a:latin typeface="Candara" panose="020E0502030303020204" pitchFamily="34" charset="0"/>
            </a:endParaRPr>
          </a:p>
        </p:txBody>
      </p:sp>
      <p:pic>
        <p:nvPicPr>
          <p:cNvPr id="5122" name="Picture 2" descr="Picto Zoom Images – Parcourir 43,185 le catalogue de photos, vecteurs et  vidéos | Adobe Stoc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122947"/>
            <a:ext cx="2140153" cy="2032864"/>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p:cNvPicPr>
            <a:picLocks noChangeAspect="1"/>
          </p:cNvPicPr>
          <p:nvPr/>
        </p:nvPicPr>
        <p:blipFill>
          <a:blip r:embed="rId5"/>
          <a:stretch>
            <a:fillRect/>
          </a:stretch>
        </p:blipFill>
        <p:spPr>
          <a:xfrm>
            <a:off x="3217375" y="2382826"/>
            <a:ext cx="1081391" cy="1081391"/>
          </a:xfrm>
          <a:prstGeom prst="rect">
            <a:avLst/>
          </a:prstGeom>
        </p:spPr>
      </p:pic>
      <p:pic>
        <p:nvPicPr>
          <p:cNvPr id="5124" name="Picture 4" descr="eau du robinet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07399" y="2198955"/>
            <a:ext cx="1095915" cy="1095915"/>
          </a:xfrm>
          <a:prstGeom prst="rect">
            <a:avLst/>
          </a:prstGeom>
          <a:noFill/>
          <a:extLst>
            <a:ext uri="{909E8E84-426E-40DD-AFC4-6F175D3DCCD1}">
              <a14:hiddenFill xmlns:a14="http://schemas.microsoft.com/office/drawing/2010/main">
                <a:solidFill>
                  <a:srgbClr val="FFFFFF"/>
                </a:solidFill>
              </a14:hiddenFill>
            </a:ext>
          </a:extLst>
        </p:spPr>
      </p:pic>
      <p:sp>
        <p:nvSpPr>
          <p:cNvPr id="14" name="AutoShape 6" descr="Vieille Ville De Martigues Dans Le Sud De La France Dessin Illustration.  Illustration Stock - Illustration du amarré, méditerranéen: 291820362"/>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5" name="Image 14"/>
          <p:cNvPicPr>
            <a:picLocks noChangeAspect="1"/>
          </p:cNvPicPr>
          <p:nvPr/>
        </p:nvPicPr>
        <p:blipFill>
          <a:blip r:embed="rId7"/>
          <a:stretch>
            <a:fillRect/>
          </a:stretch>
        </p:blipFill>
        <p:spPr>
          <a:xfrm>
            <a:off x="7907399" y="3859717"/>
            <a:ext cx="1095915" cy="1266557"/>
          </a:xfrm>
          <a:prstGeom prst="rect">
            <a:avLst/>
          </a:prstGeom>
        </p:spPr>
      </p:pic>
      <p:sp>
        <p:nvSpPr>
          <p:cNvPr id="19" name="Rectangle 18"/>
          <p:cNvSpPr/>
          <p:nvPr/>
        </p:nvSpPr>
        <p:spPr>
          <a:xfrm>
            <a:off x="8614208" y="4169829"/>
            <a:ext cx="1960342" cy="646331"/>
          </a:xfrm>
          <a:prstGeom prst="rect">
            <a:avLst/>
          </a:prstGeom>
        </p:spPr>
        <p:txBody>
          <a:bodyPr wrap="square">
            <a:spAutoFit/>
          </a:bodyPr>
          <a:lstStyle/>
          <a:p>
            <a:pPr lvl="1"/>
            <a:r>
              <a:rPr lang="fr-FR" dirty="0" smtClean="0">
                <a:latin typeface="Candara" panose="020E0502030303020204" pitchFamily="34" charset="0"/>
              </a:rPr>
              <a:t>280 zones</a:t>
            </a:r>
          </a:p>
          <a:p>
            <a:pPr lvl="1"/>
            <a:r>
              <a:rPr lang="fr-FR" dirty="0" smtClean="0">
                <a:latin typeface="Candara" panose="020E0502030303020204" pitchFamily="34" charset="0"/>
              </a:rPr>
              <a:t>60 hectares</a:t>
            </a:r>
            <a:endParaRPr lang="fr-FR" dirty="0">
              <a:latin typeface="Candara" panose="020E0502030303020204" pitchFamily="34" charset="0"/>
            </a:endParaRPr>
          </a:p>
        </p:txBody>
      </p:sp>
      <p:pic>
        <p:nvPicPr>
          <p:cNvPr id="16" name="Image 15"/>
          <p:cNvPicPr>
            <a:picLocks noChangeAspect="1"/>
          </p:cNvPicPr>
          <p:nvPr/>
        </p:nvPicPr>
        <p:blipFill>
          <a:blip r:embed="rId8"/>
          <a:stretch>
            <a:fillRect/>
          </a:stretch>
        </p:blipFill>
        <p:spPr>
          <a:xfrm>
            <a:off x="7484526" y="1859264"/>
            <a:ext cx="3304096" cy="3304096"/>
          </a:xfrm>
          <a:prstGeom prst="rect">
            <a:avLst/>
          </a:prstGeom>
        </p:spPr>
      </p:pic>
      <p:pic>
        <p:nvPicPr>
          <p:cNvPr id="18" name="Image 17"/>
          <p:cNvPicPr>
            <a:picLocks noChangeAspect="1"/>
          </p:cNvPicPr>
          <p:nvPr/>
        </p:nvPicPr>
        <p:blipFill>
          <a:blip r:embed="rId9"/>
          <a:stretch>
            <a:fillRect/>
          </a:stretch>
        </p:blipFill>
        <p:spPr>
          <a:xfrm flipH="1">
            <a:off x="3217375" y="4044883"/>
            <a:ext cx="1081391" cy="1081391"/>
          </a:xfrm>
          <a:prstGeom prst="rect">
            <a:avLst/>
          </a:prstGeom>
        </p:spPr>
      </p:pic>
    </p:spTree>
    <p:extLst>
      <p:ext uri="{BB962C8B-B14F-4D97-AF65-F5344CB8AC3E}">
        <p14:creationId xmlns:p14="http://schemas.microsoft.com/office/powerpoint/2010/main" val="3228143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00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childTnLst>
                                </p:cTn>
                              </p:par>
                            </p:childTnLst>
                          </p:cTn>
                        </p:par>
                        <p:par>
                          <p:cTn id="8" fill="hold">
                            <p:stCondLst>
                              <p:cond delay="4000"/>
                            </p:stCondLst>
                            <p:childTnLst>
                              <p:par>
                                <p:cTn id="9" presetID="10"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childTnLst>
                                </p:cTn>
                              </p:par>
                            </p:childTnLst>
                          </p:cTn>
                        </p:par>
                        <p:par>
                          <p:cTn id="12" fill="hold">
                            <p:stCondLst>
                              <p:cond delay="6000"/>
                            </p:stCondLst>
                            <p:childTnLst>
                              <p:par>
                                <p:cTn id="13" presetID="10"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2000"/>
                                        <p:tgtEl>
                                          <p:spTgt spid="18"/>
                                        </p:tgtEl>
                                      </p:cBhvr>
                                    </p:animEffect>
                                  </p:childTnLst>
                                </p:cTn>
                              </p:par>
                            </p:childTnLst>
                          </p:cTn>
                        </p:par>
                        <p:par>
                          <p:cTn id="16" fill="hold">
                            <p:stCondLst>
                              <p:cond delay="8000"/>
                            </p:stCondLst>
                            <p:childTnLst>
                              <p:par>
                                <p:cTn id="17" presetID="10" presetClass="entr" presetSubtype="0" fill="hold" grpId="0" nodeType="afterEffect">
                                  <p:stCondLst>
                                    <p:cond delay="200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000"/>
                                        <p:tgtEl>
                                          <p:spTgt spid="12"/>
                                        </p:tgtEl>
                                      </p:cBhvr>
                                    </p:animEffect>
                                  </p:childTnLst>
                                </p:cTn>
                              </p:par>
                              <p:par>
                                <p:cTn id="20" presetID="10" presetClass="entr" presetSubtype="0" fill="hold" nodeType="withEffect">
                                  <p:stCondLst>
                                    <p:cond delay="2000"/>
                                  </p:stCondLst>
                                  <p:childTnLst>
                                    <p:set>
                                      <p:cBhvr>
                                        <p:cTn id="21" dur="1" fill="hold">
                                          <p:stCondLst>
                                            <p:cond delay="0"/>
                                          </p:stCondLst>
                                        </p:cTn>
                                        <p:tgtEl>
                                          <p:spTgt spid="5124"/>
                                        </p:tgtEl>
                                        <p:attrNameLst>
                                          <p:attrName>style.visibility</p:attrName>
                                        </p:attrNameLst>
                                      </p:cBhvr>
                                      <p:to>
                                        <p:strVal val="visible"/>
                                      </p:to>
                                    </p:set>
                                    <p:animEffect transition="in" filter="fade">
                                      <p:cBhvr>
                                        <p:cTn id="22" dur="2000"/>
                                        <p:tgtEl>
                                          <p:spTgt spid="5124"/>
                                        </p:tgtEl>
                                      </p:cBhvr>
                                    </p:animEffect>
                                  </p:childTnLst>
                                </p:cTn>
                              </p:par>
                              <p:par>
                                <p:cTn id="23" presetID="10" presetClass="entr" presetSubtype="0" fill="hold" nodeType="withEffect">
                                  <p:stCondLst>
                                    <p:cond delay="200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2000"/>
                                        <p:tgtEl>
                                          <p:spTgt spid="15"/>
                                        </p:tgtEl>
                                      </p:cBhvr>
                                    </p:animEffect>
                                  </p:childTnLst>
                                </p:cTn>
                              </p:par>
                              <p:par>
                                <p:cTn id="26" presetID="10" presetClass="entr" presetSubtype="0" fill="hold" grpId="0" nodeType="withEffect">
                                  <p:stCondLst>
                                    <p:cond delay="200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2000"/>
                                        <p:tgtEl>
                                          <p:spTgt spid="19"/>
                                        </p:tgtEl>
                                      </p:cBhvr>
                                    </p:animEffect>
                                  </p:childTnLst>
                                </p:cTn>
                              </p:par>
                              <p:par>
                                <p:cTn id="29" presetID="10" presetClass="entr" presetSubtype="0" fill="hold" nodeType="withEffect">
                                  <p:stCondLst>
                                    <p:cond delay="200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Logiciel de gestion d'entreprise pour Paysagistes JardiContac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5423" y="1658393"/>
            <a:ext cx="4071190" cy="401374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llustrations, cliparts, dessins animés et icônes de wifi. icône pour le design. facilement modifiable - wifi"/>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652" r="25460" b="5769"/>
          <a:stretch/>
        </p:blipFill>
        <p:spPr bwMode="auto">
          <a:xfrm rot="19044049" flipV="1">
            <a:off x="4019625" y="1004630"/>
            <a:ext cx="1662386" cy="14497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0" descr="illustrations, cliparts, dessins animés et icônes de wifi. icône pour le design. facilement modifiable - wifi"/>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0652" r="25460" b="5769"/>
          <a:stretch/>
        </p:blipFill>
        <p:spPr bwMode="auto">
          <a:xfrm rot="10800000" flipV="1">
            <a:off x="7028365" y="5008884"/>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0" descr="illustrations, cliparts, dessins animés et icônes de wifi. icône pour le design. facilement modifiable - wifi"/>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10652" r="25460" b="5769"/>
          <a:stretch/>
        </p:blipFill>
        <p:spPr bwMode="auto">
          <a:xfrm rot="10800000" flipV="1">
            <a:off x="8249688" y="5008884"/>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0" descr="illustrations, cliparts, dessins animés et icônes de wifi. icône pour le design. facilement modifiable - wifi"/>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10652" r="25460" b="5769"/>
          <a:stretch/>
        </p:blipFill>
        <p:spPr bwMode="auto">
          <a:xfrm rot="10800000" flipV="1">
            <a:off x="14069846" y="9291622"/>
            <a:ext cx="181980" cy="15870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éseau LORAWAN privé - sur site - IOT Factory"/>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315305" y="2508759"/>
            <a:ext cx="1192458" cy="1177589"/>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mages de Ordinateur Tablette – Téléchargement gratuit sur Freepik"/>
          <p:cNvPicPr>
            <a:picLocks noChangeAspect="1" noChangeArrowheads="1"/>
          </p:cNvPicPr>
          <p:nvPr/>
        </p:nvPicPr>
        <p:blipFill rotWithShape="1">
          <a:blip r:embed="rId9">
            <a:extLst>
              <a:ext uri="{28A0092B-C50C-407E-A947-70E740481C1C}">
                <a14:useLocalDpi xmlns:a14="http://schemas.microsoft.com/office/drawing/2010/main" val="0"/>
              </a:ext>
            </a:extLst>
          </a:blip>
          <a:srcRect t="23044" b="24972"/>
          <a:stretch/>
        </p:blipFill>
        <p:spPr bwMode="auto">
          <a:xfrm>
            <a:off x="933282" y="3109314"/>
            <a:ext cx="4297741" cy="223415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0" descr="illustrations, cliparts, dessins animés et icônes de wifi. icône pour le design. facilement modifiable - wifi"/>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10652" r="25460" b="5769"/>
          <a:stretch/>
        </p:blipFill>
        <p:spPr bwMode="auto">
          <a:xfrm rot="10800000" flipV="1">
            <a:off x="4302260" y="2909022"/>
            <a:ext cx="432359" cy="377063"/>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Mais au fait, c'est quoi le Bluetooth ?"/>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588683" y="4456804"/>
            <a:ext cx="645703" cy="424642"/>
          </a:xfrm>
          <a:prstGeom prst="rect">
            <a:avLst/>
          </a:prstGeom>
          <a:noFill/>
          <a:extLst>
            <a:ext uri="{909E8E84-426E-40DD-AFC4-6F175D3DCCD1}">
              <a14:hiddenFill xmlns:a14="http://schemas.microsoft.com/office/drawing/2010/main">
                <a:solidFill>
                  <a:srgbClr val="FFFFFF"/>
                </a:solidFill>
              </a14:hiddenFill>
            </a:ext>
          </a:extLst>
        </p:spPr>
      </p:pic>
      <p:sp>
        <p:nvSpPr>
          <p:cNvPr id="26" name="Titre 1"/>
          <p:cNvSpPr txBox="1">
            <a:spLocks/>
          </p:cNvSpPr>
          <p:nvPr/>
        </p:nvSpPr>
        <p:spPr>
          <a:xfrm>
            <a:off x="838200" y="143690"/>
            <a:ext cx="10515600" cy="97925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Le principe de fonctionnement</a:t>
            </a:r>
          </a:p>
        </p:txBody>
      </p:sp>
    </p:spTree>
    <p:extLst>
      <p:ext uri="{BB962C8B-B14F-4D97-AF65-F5344CB8AC3E}">
        <p14:creationId xmlns:p14="http://schemas.microsoft.com/office/powerpoint/2010/main" val="2390911278"/>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wipe(right)">
                                      <p:cBhvr>
                                        <p:cTn id="7" dur="2000"/>
                                        <p:tgtEl>
                                          <p:spTgt spid="102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42"/>
                                        </p:tgtEl>
                                        <p:attrNameLst>
                                          <p:attrName>style.visibility</p:attrName>
                                        </p:attrNameLst>
                                      </p:cBhvr>
                                      <p:to>
                                        <p:strVal val="visible"/>
                                      </p:to>
                                    </p:set>
                                    <p:animEffect transition="in" filter="wipe(left)">
                                      <p:cBhvr>
                                        <p:cTn id="12" dur="2000"/>
                                        <p:tgtEl>
                                          <p:spTgt spid="104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repeatCount="indefinite" fill="hold" nodeType="clickEffect">
                                  <p:stCondLst>
                                    <p:cond delay="100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1000"/>
                                        <p:tgtEl>
                                          <p:spTgt spid="12"/>
                                        </p:tgtEl>
                                      </p:cBhvr>
                                    </p:animEffect>
                                  </p:childTnLst>
                                </p:cTn>
                              </p:par>
                              <p:par>
                                <p:cTn id="18" presetID="22" presetClass="entr" presetSubtype="4" repeatCount="indefinite" fill="hold" nodeType="withEffect">
                                  <p:stCondLst>
                                    <p:cond delay="100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10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034"/>
                                        </p:tgtEl>
                                        <p:attrNameLst>
                                          <p:attrName>style.visibility</p:attrName>
                                        </p:attrNameLst>
                                      </p:cBhvr>
                                      <p:to>
                                        <p:strVal val="visible"/>
                                      </p:to>
                                    </p:set>
                                    <p:animEffect transition="in" filter="wipe(up)">
                                      <p:cBhvr>
                                        <p:cTn id="25" dur="2000"/>
                                        <p:tgtEl>
                                          <p:spTgt spid="1034"/>
                                        </p:tgtEl>
                                      </p:cBhvr>
                                    </p:animEffect>
                                  </p:childTnLst>
                                </p:cTn>
                              </p:par>
                              <p:par>
                                <p:cTn id="26" presetID="22" presetClass="entr" presetSubtype="1" fill="hold" nodeType="withEffect">
                                  <p:stCondLst>
                                    <p:cond delay="0"/>
                                  </p:stCondLst>
                                  <p:childTnLst>
                                    <p:set>
                                      <p:cBhvr>
                                        <p:cTn id="27" dur="1" fill="hold">
                                          <p:stCondLst>
                                            <p:cond delay="0"/>
                                          </p:stCondLst>
                                        </p:cTn>
                                        <p:tgtEl>
                                          <p:spTgt spid="1040"/>
                                        </p:tgtEl>
                                        <p:attrNameLst>
                                          <p:attrName>style.visibility</p:attrName>
                                        </p:attrNameLst>
                                      </p:cBhvr>
                                      <p:to>
                                        <p:strVal val="visible"/>
                                      </p:to>
                                    </p:set>
                                    <p:animEffect transition="in" filter="wipe(up)">
                                      <p:cBhvr>
                                        <p:cTn id="28" dur="2000"/>
                                        <p:tgtEl>
                                          <p:spTgt spid="1040"/>
                                        </p:tgtEl>
                                      </p:cBhvr>
                                    </p:animEffect>
                                  </p:childTnLst>
                                </p:cTn>
                              </p:par>
                              <p:par>
                                <p:cTn id="29" presetID="22" presetClass="entr" presetSubtype="1" fill="hold" nodeType="withEffect">
                                  <p:stCondLst>
                                    <p:cond delay="0"/>
                                  </p:stCondLst>
                                  <p:childTnLst>
                                    <p:set>
                                      <p:cBhvr>
                                        <p:cTn id="30" dur="1" fill="hold">
                                          <p:stCondLst>
                                            <p:cond delay="0"/>
                                          </p:stCondLst>
                                        </p:cTn>
                                        <p:tgtEl>
                                          <p:spTgt spid="1044"/>
                                        </p:tgtEl>
                                        <p:attrNameLst>
                                          <p:attrName>style.visibility</p:attrName>
                                        </p:attrNameLst>
                                      </p:cBhvr>
                                      <p:to>
                                        <p:strVal val="visible"/>
                                      </p:to>
                                    </p:set>
                                    <p:animEffect transition="in" filter="wipe(up)">
                                      <p:cBhvr>
                                        <p:cTn id="31" dur="2000"/>
                                        <p:tgtEl>
                                          <p:spTgt spid="1044"/>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repeatCount="indefinite" fill="hold" nodeType="clickEffect">
                                  <p:stCondLst>
                                    <p:cond delay="1000"/>
                                  </p:stCondLst>
                                  <p:childTnLst>
                                    <p:set>
                                      <p:cBhvr>
                                        <p:cTn id="35" dur="1" fill="hold">
                                          <p:stCondLst>
                                            <p:cond delay="0"/>
                                          </p:stCondLst>
                                        </p:cTn>
                                        <p:tgtEl>
                                          <p:spTgt spid="23"/>
                                        </p:tgtEl>
                                        <p:attrNameLst>
                                          <p:attrName>style.visibility</p:attrName>
                                        </p:attrNameLst>
                                      </p:cBhvr>
                                      <p:to>
                                        <p:strVal val="visible"/>
                                      </p:to>
                                    </p:set>
                                    <p:animEffect transition="in" filter="wipe(down)">
                                      <p:cBhvr>
                                        <p:cTn id="36"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4" descr="Logiciel de gestion d'entreprise pour Paysagistes JardiContac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5423" y="1658393"/>
            <a:ext cx="4071190" cy="401374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0" descr="illustrations, cliparts, dessins animés et icônes de wifi. icône pour le design. facilement modifiable - wifi"/>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652" r="25460" b="5769"/>
          <a:stretch/>
        </p:blipFill>
        <p:spPr bwMode="auto">
          <a:xfrm rot="10800000" flipV="1">
            <a:off x="14069846" y="9291622"/>
            <a:ext cx="181980" cy="158706"/>
          </a:xfrm>
          <a:prstGeom prst="rect">
            <a:avLst/>
          </a:prstGeom>
          <a:noFill/>
          <a:extLst>
            <a:ext uri="{909E8E84-426E-40DD-AFC4-6F175D3DCCD1}">
              <a14:hiddenFill xmlns:a14="http://schemas.microsoft.com/office/drawing/2010/main">
                <a:solidFill>
                  <a:srgbClr val="FFFFFF"/>
                </a:solidFill>
              </a14:hiddenFill>
            </a:ext>
          </a:extLst>
        </p:spPr>
      </p:pic>
      <p:sp>
        <p:nvSpPr>
          <p:cNvPr id="15" name="Titre 1"/>
          <p:cNvSpPr txBox="1">
            <a:spLocks/>
          </p:cNvSpPr>
          <p:nvPr/>
        </p:nvSpPr>
        <p:spPr>
          <a:xfrm>
            <a:off x="838200" y="-252640"/>
            <a:ext cx="10515600" cy="218082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Comment économiser l’eau lorsque nous arrosons nos espaces verts ?</a:t>
            </a:r>
          </a:p>
          <a:p>
            <a:endParaRPr lang="fr-FR" sz="4000" dirty="0">
              <a:latin typeface="Candara" panose="020E0502030303020204" pitchFamily="34" charset="0"/>
            </a:endParaRPr>
          </a:p>
        </p:txBody>
      </p:sp>
      <p:pic>
        <p:nvPicPr>
          <p:cNvPr id="3074" name="Picture 2" descr="Capteur d'humidité du sol - Icônes la technologie gratuite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76627" y="5127322"/>
            <a:ext cx="544817" cy="544817"/>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arroseur png graphique clipart conception 23743713 PNG"/>
          <p:cNvSpPr>
            <a:spLocks noChangeAspect="1" noChangeArrowheads="1"/>
          </p:cNvSpPr>
          <p:nvPr/>
        </p:nvSpPr>
        <p:spPr bwMode="auto">
          <a:xfrm>
            <a:off x="685800" y="2151265"/>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3080" name="Picture 8" descr="Sprinkle Basic Rounded Flat icon"/>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056395" y="4893431"/>
            <a:ext cx="611605" cy="61160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0" descr="illustrations, cliparts, dessins animés et icônes de wifi. icône pour le design. facilement modifiable - wifi"/>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0652" r="25460" b="5769"/>
          <a:stretch/>
        </p:blipFill>
        <p:spPr bwMode="auto">
          <a:xfrm rot="9141552" flipV="1">
            <a:off x="6602040" y="4893357"/>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0" descr="illustrations, cliparts, dessins animés et icônes de wifi. icône pour le design. facilement modifiable - wifi"/>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0652" r="25460" b="5769"/>
          <a:stretch/>
        </p:blipFill>
        <p:spPr bwMode="auto">
          <a:xfrm rot="12539436" flipV="1">
            <a:off x="2464365" y="3121159"/>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0" descr="illustrations, cliparts, dessins animés et icônes de wifi. icône pour le design. facilement modifiable - wifi"/>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10652" r="25460" b="5769"/>
          <a:stretch/>
        </p:blipFill>
        <p:spPr bwMode="auto">
          <a:xfrm flipV="1">
            <a:off x="4300554" y="1314836"/>
            <a:ext cx="1662386" cy="1449776"/>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p:cNvPicPr>
            <a:picLocks noChangeAspect="1"/>
          </p:cNvPicPr>
          <p:nvPr/>
        </p:nvPicPr>
        <p:blipFill>
          <a:blip r:embed="rId10"/>
          <a:stretch>
            <a:fillRect/>
          </a:stretch>
        </p:blipFill>
        <p:spPr>
          <a:xfrm>
            <a:off x="498642" y="3596358"/>
            <a:ext cx="1908678" cy="1908678"/>
          </a:xfrm>
          <a:prstGeom prst="rect">
            <a:avLst/>
          </a:prstGeom>
        </p:spPr>
      </p:pic>
      <p:pic>
        <p:nvPicPr>
          <p:cNvPr id="5" name="Image 4"/>
          <p:cNvPicPr>
            <a:picLocks noChangeAspect="1"/>
          </p:cNvPicPr>
          <p:nvPr/>
        </p:nvPicPr>
        <p:blipFill>
          <a:blip r:embed="rId11"/>
          <a:stretch>
            <a:fillRect/>
          </a:stretch>
        </p:blipFill>
        <p:spPr>
          <a:xfrm>
            <a:off x="2830655" y="3454308"/>
            <a:ext cx="1661483" cy="1661483"/>
          </a:xfrm>
          <a:prstGeom prst="rect">
            <a:avLst/>
          </a:prstGeom>
        </p:spPr>
      </p:pic>
    </p:spTree>
    <p:extLst>
      <p:ext uri="{BB962C8B-B14F-4D97-AF65-F5344CB8AC3E}">
        <p14:creationId xmlns:p14="http://schemas.microsoft.com/office/powerpoint/2010/main" val="1425810474"/>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20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fade">
                                      <p:cBhvr>
                                        <p:cTn id="12" dur="2000"/>
                                        <p:tgtEl>
                                          <p:spTgt spid="3074"/>
                                        </p:tgtEl>
                                      </p:cBhvr>
                                    </p:animEffect>
                                    <p:anim calcmode="lin" valueType="num">
                                      <p:cBhvr>
                                        <p:cTn id="13" dur="2000" fill="hold"/>
                                        <p:tgtEl>
                                          <p:spTgt spid="3074"/>
                                        </p:tgtEl>
                                        <p:attrNameLst>
                                          <p:attrName>ppt_x</p:attrName>
                                        </p:attrNameLst>
                                      </p:cBhvr>
                                      <p:tavLst>
                                        <p:tav tm="0">
                                          <p:val>
                                            <p:strVal val="#ppt_x"/>
                                          </p:val>
                                        </p:tav>
                                        <p:tav tm="100000">
                                          <p:val>
                                            <p:strVal val="#ppt_x"/>
                                          </p:val>
                                        </p:tav>
                                      </p:tavLst>
                                    </p:anim>
                                    <p:anim calcmode="lin" valueType="num">
                                      <p:cBhvr>
                                        <p:cTn id="14" dur="2000" fill="hold"/>
                                        <p:tgtEl>
                                          <p:spTgt spid="3074"/>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6" presetClass="emph" presetSubtype="0" repeatCount="indefinite" autoRev="1" fill="hold" nodeType="afterEffect">
                                  <p:stCondLst>
                                    <p:cond delay="0"/>
                                  </p:stCondLst>
                                  <p:endCondLst>
                                    <p:cond evt="onNext" delay="0">
                                      <p:tgtEl>
                                        <p:sldTgt/>
                                      </p:tgtEl>
                                    </p:cond>
                                  </p:endCondLst>
                                  <p:childTnLst>
                                    <p:animScale>
                                      <p:cBhvr>
                                        <p:cTn id="17" dur="1000" fill="hold"/>
                                        <p:tgtEl>
                                          <p:spTgt spid="3074"/>
                                        </p:tgtEl>
                                      </p:cBhvr>
                                      <p:by x="150000" y="150000"/>
                                    </p:animScale>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2000"/>
                                        <p:tgtEl>
                                          <p:spTgt spid="3"/>
                                        </p:tgtEl>
                                      </p:cBhvr>
                                    </p:animEffect>
                                  </p:childTnLst>
                                </p:cTn>
                              </p:par>
                            </p:childTnLst>
                          </p:cTn>
                        </p:par>
                        <p:par>
                          <p:cTn id="23" fill="hold">
                            <p:stCondLst>
                              <p:cond delay="2000"/>
                            </p:stCondLst>
                            <p:childTnLst>
                              <p:par>
                                <p:cTn id="24" presetID="22" presetClass="entr" presetSubtype="4" repeatCount="indefinite" fill="hold" nodeType="after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wipe(down)">
                                      <p:cBhvr>
                                        <p:cTn id="26" dur="1000"/>
                                        <p:tgtEl>
                                          <p:spTgt spid="26"/>
                                        </p:tgtEl>
                                      </p:cBhvr>
                                    </p:animEffect>
                                  </p:childTnLst>
                                </p:cTn>
                              </p:par>
                              <p:par>
                                <p:cTn id="27" presetID="22" presetClass="entr" presetSubtype="1" repeatCount="indefinite" fill="hold" nodeType="withEffect">
                                  <p:stCondLst>
                                    <p:cond delay="1000"/>
                                  </p:stCondLst>
                                  <p:childTnLst>
                                    <p:set>
                                      <p:cBhvr>
                                        <p:cTn id="28" dur="1" fill="hold">
                                          <p:stCondLst>
                                            <p:cond delay="0"/>
                                          </p:stCondLst>
                                        </p:cTn>
                                        <p:tgtEl>
                                          <p:spTgt spid="16"/>
                                        </p:tgtEl>
                                        <p:attrNameLst>
                                          <p:attrName>style.visibility</p:attrName>
                                        </p:attrNameLst>
                                      </p:cBhvr>
                                      <p:to>
                                        <p:strVal val="visible"/>
                                      </p:to>
                                    </p:set>
                                    <p:animEffect transition="in" filter="wipe(up)">
                                      <p:cBhvr>
                                        <p:cTn id="29" dur="1000"/>
                                        <p:tgtEl>
                                          <p:spTgt spid="16"/>
                                        </p:tgtEl>
                                      </p:cBhvr>
                                    </p:animEffect>
                                  </p:childTnLst>
                                </p:cTn>
                              </p:par>
                              <p:par>
                                <p:cTn id="30" presetID="22" presetClass="entr" presetSubtype="4" repeatCount="indefinite" fill="hold" nodeType="withEffect">
                                  <p:stCondLst>
                                    <p:cond delay="2000"/>
                                  </p:stCondLst>
                                  <p:childTnLst>
                                    <p:set>
                                      <p:cBhvr>
                                        <p:cTn id="31" dur="1" fill="hold">
                                          <p:stCondLst>
                                            <p:cond delay="0"/>
                                          </p:stCondLst>
                                        </p:cTn>
                                        <p:tgtEl>
                                          <p:spTgt spid="27"/>
                                        </p:tgtEl>
                                        <p:attrNameLst>
                                          <p:attrName>style.visibility</p:attrName>
                                        </p:attrNameLst>
                                      </p:cBhvr>
                                      <p:to>
                                        <p:strVal val="visible"/>
                                      </p:to>
                                    </p:set>
                                    <p:animEffect transition="in" filter="wipe(down)">
                                      <p:cBhvr>
                                        <p:cTn id="32" dur="1000"/>
                                        <p:tgtEl>
                                          <p:spTgt spid="2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par>
                          <p:cTn id="38" fill="hold">
                            <p:stCondLst>
                              <p:cond delay="500"/>
                            </p:stCondLst>
                            <p:childTnLst>
                              <p:par>
                                <p:cTn id="39" presetID="42" presetClass="entr" presetSubtype="0" fill="hold" nodeType="afterEffect">
                                  <p:stCondLst>
                                    <p:cond delay="1000"/>
                                  </p:stCondLst>
                                  <p:childTnLst>
                                    <p:set>
                                      <p:cBhvr>
                                        <p:cTn id="40" dur="1" fill="hold">
                                          <p:stCondLst>
                                            <p:cond delay="0"/>
                                          </p:stCondLst>
                                        </p:cTn>
                                        <p:tgtEl>
                                          <p:spTgt spid="3080"/>
                                        </p:tgtEl>
                                        <p:attrNameLst>
                                          <p:attrName>style.visibility</p:attrName>
                                        </p:attrNameLst>
                                      </p:cBhvr>
                                      <p:to>
                                        <p:strVal val="visible"/>
                                      </p:to>
                                    </p:set>
                                    <p:animEffect transition="in" filter="fade">
                                      <p:cBhvr>
                                        <p:cTn id="41" dur="2000"/>
                                        <p:tgtEl>
                                          <p:spTgt spid="3080"/>
                                        </p:tgtEl>
                                      </p:cBhvr>
                                    </p:animEffect>
                                    <p:anim calcmode="lin" valueType="num">
                                      <p:cBhvr>
                                        <p:cTn id="42" dur="2000" fill="hold"/>
                                        <p:tgtEl>
                                          <p:spTgt spid="3080"/>
                                        </p:tgtEl>
                                        <p:attrNameLst>
                                          <p:attrName>ppt_x</p:attrName>
                                        </p:attrNameLst>
                                      </p:cBhvr>
                                      <p:tavLst>
                                        <p:tav tm="0">
                                          <p:val>
                                            <p:strVal val="#ppt_x"/>
                                          </p:val>
                                        </p:tav>
                                        <p:tav tm="100000">
                                          <p:val>
                                            <p:strVal val="#ppt_x"/>
                                          </p:val>
                                        </p:tav>
                                      </p:tavLst>
                                    </p:anim>
                                    <p:anim calcmode="lin" valueType="num">
                                      <p:cBhvr>
                                        <p:cTn id="43" dur="2000" fill="hold"/>
                                        <p:tgtEl>
                                          <p:spTgt spid="3080"/>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6" presetClass="emph" presetSubtype="0" repeatCount="indefinite" autoRev="1" fill="hold" nodeType="afterEffect">
                                  <p:stCondLst>
                                    <p:cond delay="0"/>
                                  </p:stCondLst>
                                  <p:childTnLst>
                                    <p:animScale>
                                      <p:cBhvr>
                                        <p:cTn id="46" dur="1000" fill="hold"/>
                                        <p:tgtEl>
                                          <p:spTgt spid="308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9" name="Image 28"/>
          <p:cNvPicPr>
            <a:picLocks noChangeAspect="1"/>
          </p:cNvPicPr>
          <p:nvPr/>
        </p:nvPicPr>
        <p:blipFill rotWithShape="1">
          <a:blip r:embed="rId3"/>
          <a:srcRect l="6335" t="70536" r="1662"/>
          <a:stretch/>
        </p:blipFill>
        <p:spPr>
          <a:xfrm>
            <a:off x="838200" y="3108851"/>
            <a:ext cx="10652233" cy="2301298"/>
          </a:xfrm>
          <a:prstGeom prst="rect">
            <a:avLst/>
          </a:prstGeom>
        </p:spPr>
      </p:pic>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Espace réservé du contenu 2"/>
          <p:cNvSpPr txBox="1">
            <a:spLocks/>
          </p:cNvSpPr>
          <p:nvPr/>
        </p:nvSpPr>
        <p:spPr>
          <a:xfrm>
            <a:off x="451862" y="194712"/>
            <a:ext cx="10515600"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fr-FR" smtClean="0"/>
          </a:p>
          <a:p>
            <a:endParaRPr lang="fr-FR" dirty="0"/>
          </a:p>
        </p:txBody>
      </p:sp>
      <p:sp>
        <p:nvSpPr>
          <p:cNvPr id="28" name="Titre 1"/>
          <p:cNvSpPr txBox="1">
            <a:spLocks/>
          </p:cNvSpPr>
          <p:nvPr/>
        </p:nvSpPr>
        <p:spPr>
          <a:xfrm>
            <a:off x="838200" y="194712"/>
            <a:ext cx="10515600" cy="17896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De la théorie à la pratique</a:t>
            </a:r>
          </a:p>
          <a:p>
            <a:endParaRPr lang="fr-FR" sz="4000" dirty="0" smtClean="0">
              <a:latin typeface="Candara" panose="020E0502030303020204" pitchFamily="34" charset="0"/>
            </a:endParaRPr>
          </a:p>
          <a:p>
            <a:endParaRPr lang="fr-FR" sz="4000" dirty="0">
              <a:latin typeface="Candara" panose="020E0502030303020204" pitchFamily="34" charset="0"/>
            </a:endParaRPr>
          </a:p>
        </p:txBody>
      </p:sp>
      <p:sp>
        <p:nvSpPr>
          <p:cNvPr id="30" name="ZoneTexte 29"/>
          <p:cNvSpPr txBox="1"/>
          <p:nvPr/>
        </p:nvSpPr>
        <p:spPr>
          <a:xfrm>
            <a:off x="124070" y="5442008"/>
            <a:ext cx="3115091" cy="830997"/>
          </a:xfrm>
          <a:prstGeom prst="rect">
            <a:avLst/>
          </a:prstGeom>
          <a:solidFill>
            <a:schemeClr val="accent1"/>
          </a:solidFill>
        </p:spPr>
        <p:txBody>
          <a:bodyPr wrap="square" rtlCol="0">
            <a:spAutoFit/>
          </a:bodyPr>
          <a:lstStyle/>
          <a:p>
            <a:r>
              <a:rPr lang="fr-FR" sz="2400" dirty="0" smtClean="0">
                <a:solidFill>
                  <a:schemeClr val="bg1"/>
                </a:solidFill>
              </a:rPr>
              <a:t>Seuil de déclenchement</a:t>
            </a:r>
            <a:endParaRPr lang="fr-FR" sz="2400" dirty="0">
              <a:solidFill>
                <a:schemeClr val="bg1"/>
              </a:solidFill>
            </a:endParaRPr>
          </a:p>
        </p:txBody>
      </p:sp>
      <p:cxnSp>
        <p:nvCxnSpPr>
          <p:cNvPr id="31" name="Connecteur droit avec flèche 30"/>
          <p:cNvCxnSpPr/>
          <p:nvPr/>
        </p:nvCxnSpPr>
        <p:spPr>
          <a:xfrm flipV="1">
            <a:off x="2646807" y="4259500"/>
            <a:ext cx="1646363" cy="1279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7894002" y="5314196"/>
            <a:ext cx="1338014" cy="830997"/>
          </a:xfrm>
          <a:prstGeom prst="rect">
            <a:avLst/>
          </a:prstGeom>
          <a:solidFill>
            <a:schemeClr val="accent1"/>
          </a:solidFill>
        </p:spPr>
        <p:txBody>
          <a:bodyPr wrap="square" rtlCol="0">
            <a:spAutoFit/>
          </a:bodyPr>
          <a:lstStyle/>
          <a:p>
            <a:r>
              <a:rPr lang="fr-FR" sz="2400" dirty="0" smtClean="0">
                <a:solidFill>
                  <a:schemeClr val="bg1"/>
                </a:solidFill>
              </a:rPr>
              <a:t>Humidité du sol</a:t>
            </a:r>
            <a:endParaRPr lang="fr-FR" sz="2400" dirty="0">
              <a:solidFill>
                <a:schemeClr val="bg1"/>
              </a:solidFill>
            </a:endParaRPr>
          </a:p>
        </p:txBody>
      </p:sp>
      <p:cxnSp>
        <p:nvCxnSpPr>
          <p:cNvPr id="33" name="Connecteur droit avec flèche 32"/>
          <p:cNvCxnSpPr/>
          <p:nvPr/>
        </p:nvCxnSpPr>
        <p:spPr>
          <a:xfrm flipH="1" flipV="1">
            <a:off x="5900336" y="4000810"/>
            <a:ext cx="2065324" cy="13133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5" name="Image 34"/>
          <p:cNvPicPr>
            <a:picLocks noChangeAspect="1"/>
          </p:cNvPicPr>
          <p:nvPr/>
        </p:nvPicPr>
        <p:blipFill rotWithShape="1">
          <a:blip r:embed="rId3"/>
          <a:srcRect l="2285" t="9661" r="1469" b="60604"/>
          <a:stretch/>
        </p:blipFill>
        <p:spPr>
          <a:xfrm>
            <a:off x="818078" y="1187661"/>
            <a:ext cx="10672355" cy="2365440"/>
          </a:xfrm>
          <a:prstGeom prst="rect">
            <a:avLst/>
          </a:prstGeom>
          <a:ln>
            <a:noFill/>
          </a:ln>
          <a:effectLst>
            <a:softEdge rad="112500"/>
          </a:effectLst>
        </p:spPr>
      </p:pic>
      <p:sp>
        <p:nvSpPr>
          <p:cNvPr id="36" name="ZoneTexte 35"/>
          <p:cNvSpPr txBox="1"/>
          <p:nvPr/>
        </p:nvSpPr>
        <p:spPr>
          <a:xfrm>
            <a:off x="9538692" y="845595"/>
            <a:ext cx="1690256" cy="830997"/>
          </a:xfrm>
          <a:prstGeom prst="rect">
            <a:avLst/>
          </a:prstGeom>
          <a:solidFill>
            <a:schemeClr val="accent1"/>
          </a:solidFill>
        </p:spPr>
        <p:txBody>
          <a:bodyPr wrap="square" rtlCol="0">
            <a:spAutoFit/>
          </a:bodyPr>
          <a:lstStyle/>
          <a:p>
            <a:r>
              <a:rPr lang="fr-FR" sz="2400" dirty="0" smtClean="0">
                <a:solidFill>
                  <a:schemeClr val="bg1"/>
                </a:solidFill>
              </a:rPr>
              <a:t>Arrosage Economisé</a:t>
            </a:r>
            <a:endParaRPr lang="fr-FR" sz="2400" dirty="0">
              <a:solidFill>
                <a:schemeClr val="bg1"/>
              </a:solidFill>
            </a:endParaRPr>
          </a:p>
        </p:txBody>
      </p:sp>
      <p:sp>
        <p:nvSpPr>
          <p:cNvPr id="37" name="ZoneTexte 36"/>
          <p:cNvSpPr txBox="1"/>
          <p:nvPr/>
        </p:nvSpPr>
        <p:spPr>
          <a:xfrm>
            <a:off x="356271" y="3163726"/>
            <a:ext cx="1376938" cy="461665"/>
          </a:xfrm>
          <a:prstGeom prst="rect">
            <a:avLst/>
          </a:prstGeom>
          <a:solidFill>
            <a:schemeClr val="accent1"/>
          </a:solidFill>
        </p:spPr>
        <p:txBody>
          <a:bodyPr wrap="square" rtlCol="0">
            <a:spAutoFit/>
          </a:bodyPr>
          <a:lstStyle/>
          <a:p>
            <a:r>
              <a:rPr lang="fr-FR" sz="2400" dirty="0" smtClean="0">
                <a:solidFill>
                  <a:schemeClr val="bg1"/>
                </a:solidFill>
              </a:rPr>
              <a:t>Arrosage</a:t>
            </a:r>
            <a:endParaRPr lang="fr-FR" sz="2400" dirty="0">
              <a:solidFill>
                <a:schemeClr val="bg1"/>
              </a:solidFill>
            </a:endParaRPr>
          </a:p>
        </p:txBody>
      </p:sp>
      <p:cxnSp>
        <p:nvCxnSpPr>
          <p:cNvPr id="38" name="Connecteur droit avec flèche 37"/>
          <p:cNvCxnSpPr/>
          <p:nvPr/>
        </p:nvCxnSpPr>
        <p:spPr>
          <a:xfrm flipV="1">
            <a:off x="1306226" y="2828744"/>
            <a:ext cx="788498" cy="6673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Connecteur droit avec flèche 38"/>
          <p:cNvCxnSpPr/>
          <p:nvPr/>
        </p:nvCxnSpPr>
        <p:spPr>
          <a:xfrm flipV="1">
            <a:off x="1306226" y="2236078"/>
            <a:ext cx="2354215" cy="12600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a:off x="1602896" y="3575243"/>
            <a:ext cx="2057545" cy="4454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Connecteur droit avec flèche 40"/>
          <p:cNvCxnSpPr/>
          <p:nvPr/>
        </p:nvCxnSpPr>
        <p:spPr>
          <a:xfrm>
            <a:off x="1568309" y="3583991"/>
            <a:ext cx="132166" cy="10809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a:stCxn id="36" idx="2"/>
          </p:cNvCxnSpPr>
          <p:nvPr/>
        </p:nvCxnSpPr>
        <p:spPr>
          <a:xfrm flipH="1">
            <a:off x="8080213" y="1676592"/>
            <a:ext cx="2303607" cy="6594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p:nvPr/>
        </p:nvCxnSpPr>
        <p:spPr>
          <a:xfrm flipH="1">
            <a:off x="10006149" y="1685777"/>
            <a:ext cx="377672" cy="6278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Connecteur droit avec flèche 43"/>
          <p:cNvCxnSpPr>
            <a:stCxn id="36" idx="2"/>
          </p:cNvCxnSpPr>
          <p:nvPr/>
        </p:nvCxnSpPr>
        <p:spPr>
          <a:xfrm flipH="1">
            <a:off x="10194985" y="1676592"/>
            <a:ext cx="188835" cy="22185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p:nvPr/>
        </p:nvCxnSpPr>
        <p:spPr>
          <a:xfrm flipH="1">
            <a:off x="8216784" y="1698287"/>
            <a:ext cx="2136272" cy="2426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3845433"/>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2000"/>
                                        <p:tgtEl>
                                          <p:spTgt spid="29"/>
                                        </p:tgtEl>
                                      </p:cBhvr>
                                    </p:animEffect>
                                    <p:anim calcmode="lin" valueType="num">
                                      <p:cBhvr>
                                        <p:cTn id="8" dur="2000" fill="hold"/>
                                        <p:tgtEl>
                                          <p:spTgt spid="29"/>
                                        </p:tgtEl>
                                        <p:attrNameLst>
                                          <p:attrName>ppt_x</p:attrName>
                                        </p:attrNameLst>
                                      </p:cBhvr>
                                      <p:tavLst>
                                        <p:tav tm="0">
                                          <p:val>
                                            <p:strVal val="#ppt_x"/>
                                          </p:val>
                                        </p:tav>
                                        <p:tav tm="100000">
                                          <p:val>
                                            <p:strVal val="#ppt_x"/>
                                          </p:val>
                                        </p:tav>
                                      </p:tavLst>
                                    </p:anim>
                                    <p:anim calcmode="lin" valueType="num">
                                      <p:cBhvr>
                                        <p:cTn id="9" dur="2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Effect transition="in" filter="fade">
                                      <p:cBhvr>
                                        <p:cTn id="14" dur="2000"/>
                                        <p:tgtEl>
                                          <p:spTgt spid="32"/>
                                        </p:tgtEl>
                                      </p:cBhvr>
                                    </p:animEffect>
                                    <p:anim calcmode="lin" valueType="num">
                                      <p:cBhvr>
                                        <p:cTn id="15" dur="2000" fill="hold"/>
                                        <p:tgtEl>
                                          <p:spTgt spid="32"/>
                                        </p:tgtEl>
                                        <p:attrNameLst>
                                          <p:attrName>ppt_x</p:attrName>
                                        </p:attrNameLst>
                                      </p:cBhvr>
                                      <p:tavLst>
                                        <p:tav tm="0">
                                          <p:val>
                                            <p:strVal val="#ppt_x"/>
                                          </p:val>
                                        </p:tav>
                                        <p:tav tm="100000">
                                          <p:val>
                                            <p:strVal val="#ppt_x"/>
                                          </p:val>
                                        </p:tav>
                                      </p:tavLst>
                                    </p:anim>
                                    <p:anim calcmode="lin" valueType="num">
                                      <p:cBhvr>
                                        <p:cTn id="16" dur="2000" fill="hold"/>
                                        <p:tgtEl>
                                          <p:spTgt spid="32"/>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2000"/>
                                        <p:tgtEl>
                                          <p:spTgt spid="33"/>
                                        </p:tgtEl>
                                      </p:cBhvr>
                                    </p:animEffect>
                                    <p:anim calcmode="lin" valueType="num">
                                      <p:cBhvr>
                                        <p:cTn id="20" dur="2000" fill="hold"/>
                                        <p:tgtEl>
                                          <p:spTgt spid="33"/>
                                        </p:tgtEl>
                                        <p:attrNameLst>
                                          <p:attrName>ppt_x</p:attrName>
                                        </p:attrNameLst>
                                      </p:cBhvr>
                                      <p:tavLst>
                                        <p:tav tm="0">
                                          <p:val>
                                            <p:strVal val="#ppt_x"/>
                                          </p:val>
                                        </p:tav>
                                        <p:tav tm="100000">
                                          <p:val>
                                            <p:strVal val="#ppt_x"/>
                                          </p:val>
                                        </p:tav>
                                      </p:tavLst>
                                    </p:anim>
                                    <p:anim calcmode="lin" valueType="num">
                                      <p:cBhvr>
                                        <p:cTn id="21" dur="2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32"/>
                                        </p:tgtEl>
                                      </p:cBhvr>
                                    </p:animEffect>
                                    <p:set>
                                      <p:cBhvr>
                                        <p:cTn id="26" dur="1" fill="hold">
                                          <p:stCondLst>
                                            <p:cond delay="499"/>
                                          </p:stCondLst>
                                        </p:cTn>
                                        <p:tgtEl>
                                          <p:spTgt spid="32"/>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33"/>
                                        </p:tgtEl>
                                      </p:cBhvr>
                                    </p:animEffect>
                                    <p:set>
                                      <p:cBhvr>
                                        <p:cTn id="29" dur="1" fill="hold">
                                          <p:stCondLst>
                                            <p:cond delay="499"/>
                                          </p:stCondLst>
                                        </p:cTn>
                                        <p:tgtEl>
                                          <p:spTgt spid="33"/>
                                        </p:tgtEl>
                                        <p:attrNameLst>
                                          <p:attrName>style.visibility</p:attrName>
                                        </p:attrNameLst>
                                      </p:cBhvr>
                                      <p:to>
                                        <p:strVal val="hidden"/>
                                      </p:to>
                                    </p:set>
                                  </p:childTnLst>
                                </p:cTn>
                              </p:par>
                              <p:par>
                                <p:cTn id="30" presetID="42" presetClass="entr" presetSubtype="0" fill="hold" nodeType="with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fade">
                                      <p:cBhvr>
                                        <p:cTn id="32" dur="2000"/>
                                        <p:tgtEl>
                                          <p:spTgt spid="31"/>
                                        </p:tgtEl>
                                      </p:cBhvr>
                                    </p:animEffect>
                                    <p:anim calcmode="lin" valueType="num">
                                      <p:cBhvr>
                                        <p:cTn id="33" dur="2000" fill="hold"/>
                                        <p:tgtEl>
                                          <p:spTgt spid="31"/>
                                        </p:tgtEl>
                                        <p:attrNameLst>
                                          <p:attrName>ppt_x</p:attrName>
                                        </p:attrNameLst>
                                      </p:cBhvr>
                                      <p:tavLst>
                                        <p:tav tm="0">
                                          <p:val>
                                            <p:strVal val="#ppt_x"/>
                                          </p:val>
                                        </p:tav>
                                        <p:tav tm="100000">
                                          <p:val>
                                            <p:strVal val="#ppt_x"/>
                                          </p:val>
                                        </p:tav>
                                      </p:tavLst>
                                    </p:anim>
                                    <p:anim calcmode="lin" valueType="num">
                                      <p:cBhvr>
                                        <p:cTn id="34" dur="2000" fill="hold"/>
                                        <p:tgtEl>
                                          <p:spTgt spid="31"/>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fade">
                                      <p:cBhvr>
                                        <p:cTn id="37" dur="2000"/>
                                        <p:tgtEl>
                                          <p:spTgt spid="30"/>
                                        </p:tgtEl>
                                      </p:cBhvr>
                                    </p:animEffect>
                                    <p:anim calcmode="lin" valueType="num">
                                      <p:cBhvr>
                                        <p:cTn id="38" dur="2000" fill="hold"/>
                                        <p:tgtEl>
                                          <p:spTgt spid="30"/>
                                        </p:tgtEl>
                                        <p:attrNameLst>
                                          <p:attrName>ppt_x</p:attrName>
                                        </p:attrNameLst>
                                      </p:cBhvr>
                                      <p:tavLst>
                                        <p:tav tm="0">
                                          <p:val>
                                            <p:strVal val="#ppt_x"/>
                                          </p:val>
                                        </p:tav>
                                        <p:tav tm="100000">
                                          <p:val>
                                            <p:strVal val="#ppt_x"/>
                                          </p:val>
                                        </p:tav>
                                      </p:tavLst>
                                    </p:anim>
                                    <p:anim calcmode="lin" valueType="num">
                                      <p:cBhvr>
                                        <p:cTn id="39" dur="2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xit" presetSubtype="0" fill="hold" nodeType="clickEffect">
                                  <p:stCondLst>
                                    <p:cond delay="0"/>
                                  </p:stCondLst>
                                  <p:childTnLst>
                                    <p:animEffect transition="out" filter="fade">
                                      <p:cBhvr>
                                        <p:cTn id="43" dur="500"/>
                                        <p:tgtEl>
                                          <p:spTgt spid="31"/>
                                        </p:tgtEl>
                                      </p:cBhvr>
                                    </p:animEffect>
                                    <p:set>
                                      <p:cBhvr>
                                        <p:cTn id="44" dur="1" fill="hold">
                                          <p:stCondLst>
                                            <p:cond delay="499"/>
                                          </p:stCondLst>
                                        </p:cTn>
                                        <p:tgtEl>
                                          <p:spTgt spid="31"/>
                                        </p:tgtEl>
                                        <p:attrNameLst>
                                          <p:attrName>style.visibility</p:attrName>
                                        </p:attrNameLst>
                                      </p:cBhvr>
                                      <p:to>
                                        <p:strVal val="hidden"/>
                                      </p:to>
                                    </p:set>
                                  </p:childTnLst>
                                </p:cTn>
                              </p:par>
                              <p:par>
                                <p:cTn id="45" presetID="10" presetClass="exit" presetSubtype="0" fill="hold" grpId="1" nodeType="withEffect">
                                  <p:stCondLst>
                                    <p:cond delay="0"/>
                                  </p:stCondLst>
                                  <p:childTnLst>
                                    <p:animEffect transition="out" filter="fade">
                                      <p:cBhvr>
                                        <p:cTn id="46" dur="500"/>
                                        <p:tgtEl>
                                          <p:spTgt spid="30"/>
                                        </p:tgtEl>
                                      </p:cBhvr>
                                    </p:animEffect>
                                    <p:set>
                                      <p:cBhvr>
                                        <p:cTn id="47" dur="1" fill="hold">
                                          <p:stCondLst>
                                            <p:cond delay="499"/>
                                          </p:stCondLst>
                                        </p:cTn>
                                        <p:tgtEl>
                                          <p:spTgt spid="30"/>
                                        </p:tgtEl>
                                        <p:attrNameLst>
                                          <p:attrName>style.visibility</p:attrName>
                                        </p:attrNameLst>
                                      </p:cBhvr>
                                      <p:to>
                                        <p:strVal val="hidden"/>
                                      </p:to>
                                    </p:set>
                                  </p:childTnLst>
                                </p:cTn>
                              </p:par>
                            </p:childTnLst>
                          </p:cTn>
                        </p:par>
                        <p:par>
                          <p:cTn id="48" fill="hold">
                            <p:stCondLst>
                              <p:cond delay="500"/>
                            </p:stCondLst>
                            <p:childTnLst>
                              <p:par>
                                <p:cTn id="49" presetID="42" presetClass="path" presetSubtype="0" accel="50000" decel="50000" fill="hold" nodeType="afterEffect">
                                  <p:stCondLst>
                                    <p:cond delay="0"/>
                                  </p:stCondLst>
                                  <p:childTnLst>
                                    <p:animMotion origin="layout" path="M 1.04167E-6 2.22222E-6 L 0.00013 0.20578 " pathEditMode="relative" rAng="0" ptsTypes="AA">
                                      <p:cBhvr>
                                        <p:cTn id="50" dur="2000" fill="hold"/>
                                        <p:tgtEl>
                                          <p:spTgt spid="29"/>
                                        </p:tgtEl>
                                        <p:attrNameLst>
                                          <p:attrName>ppt_x</p:attrName>
                                          <p:attrName>ppt_y</p:attrName>
                                        </p:attrNameLst>
                                      </p:cBhvr>
                                      <p:rCtr x="0" y="10278"/>
                                    </p:animMotion>
                                  </p:childTnLst>
                                </p:cTn>
                              </p:par>
                            </p:childTnLst>
                          </p:cTn>
                        </p:par>
                        <p:par>
                          <p:cTn id="51" fill="hold">
                            <p:stCondLst>
                              <p:cond delay="2500"/>
                            </p:stCondLst>
                            <p:childTnLst>
                              <p:par>
                                <p:cTn id="52" presetID="10" presetClass="entr" presetSubtype="0" fill="hold" nodeType="afterEffect">
                                  <p:stCondLst>
                                    <p:cond delay="0"/>
                                  </p:stCondLst>
                                  <p:childTnLst>
                                    <p:set>
                                      <p:cBhvr>
                                        <p:cTn id="53" dur="1" fill="hold">
                                          <p:stCondLst>
                                            <p:cond delay="0"/>
                                          </p:stCondLst>
                                        </p:cTn>
                                        <p:tgtEl>
                                          <p:spTgt spid="35"/>
                                        </p:tgtEl>
                                        <p:attrNameLst>
                                          <p:attrName>style.visibility</p:attrName>
                                        </p:attrNameLst>
                                      </p:cBhvr>
                                      <p:to>
                                        <p:strVal val="visible"/>
                                      </p:to>
                                    </p:set>
                                    <p:animEffect transition="in" filter="fade">
                                      <p:cBhvr>
                                        <p:cTn id="54" dur="2000"/>
                                        <p:tgtEl>
                                          <p:spTgt spid="35"/>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2000"/>
                                        <p:tgtEl>
                                          <p:spTgt spid="37"/>
                                        </p:tgtEl>
                                      </p:cBhvr>
                                    </p:animEffect>
                                    <p:anim calcmode="lin" valueType="num">
                                      <p:cBhvr>
                                        <p:cTn id="60" dur="2000" fill="hold"/>
                                        <p:tgtEl>
                                          <p:spTgt spid="37"/>
                                        </p:tgtEl>
                                        <p:attrNameLst>
                                          <p:attrName>ppt_x</p:attrName>
                                        </p:attrNameLst>
                                      </p:cBhvr>
                                      <p:tavLst>
                                        <p:tav tm="0">
                                          <p:val>
                                            <p:strVal val="#ppt_x"/>
                                          </p:val>
                                        </p:tav>
                                        <p:tav tm="100000">
                                          <p:val>
                                            <p:strVal val="#ppt_x"/>
                                          </p:val>
                                        </p:tav>
                                      </p:tavLst>
                                    </p:anim>
                                    <p:anim calcmode="lin" valueType="num">
                                      <p:cBhvr>
                                        <p:cTn id="61" dur="2000" fill="hold"/>
                                        <p:tgtEl>
                                          <p:spTgt spid="37"/>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fade">
                                      <p:cBhvr>
                                        <p:cTn id="64" dur="2000"/>
                                        <p:tgtEl>
                                          <p:spTgt spid="38"/>
                                        </p:tgtEl>
                                      </p:cBhvr>
                                    </p:animEffect>
                                    <p:anim calcmode="lin" valueType="num">
                                      <p:cBhvr>
                                        <p:cTn id="65" dur="2000" fill="hold"/>
                                        <p:tgtEl>
                                          <p:spTgt spid="38"/>
                                        </p:tgtEl>
                                        <p:attrNameLst>
                                          <p:attrName>ppt_x</p:attrName>
                                        </p:attrNameLst>
                                      </p:cBhvr>
                                      <p:tavLst>
                                        <p:tav tm="0">
                                          <p:val>
                                            <p:strVal val="#ppt_x"/>
                                          </p:val>
                                        </p:tav>
                                        <p:tav tm="100000">
                                          <p:val>
                                            <p:strVal val="#ppt_x"/>
                                          </p:val>
                                        </p:tav>
                                      </p:tavLst>
                                    </p:anim>
                                    <p:anim calcmode="lin" valueType="num">
                                      <p:cBhvr>
                                        <p:cTn id="66" dur="2000" fill="hold"/>
                                        <p:tgtEl>
                                          <p:spTgt spid="38"/>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9"/>
                                        </p:tgtEl>
                                        <p:attrNameLst>
                                          <p:attrName>style.visibility</p:attrName>
                                        </p:attrNameLst>
                                      </p:cBhvr>
                                      <p:to>
                                        <p:strVal val="visible"/>
                                      </p:to>
                                    </p:set>
                                    <p:animEffect transition="in" filter="fade">
                                      <p:cBhvr>
                                        <p:cTn id="69" dur="2000"/>
                                        <p:tgtEl>
                                          <p:spTgt spid="39"/>
                                        </p:tgtEl>
                                      </p:cBhvr>
                                    </p:animEffect>
                                    <p:anim calcmode="lin" valueType="num">
                                      <p:cBhvr>
                                        <p:cTn id="70" dur="2000" fill="hold"/>
                                        <p:tgtEl>
                                          <p:spTgt spid="39"/>
                                        </p:tgtEl>
                                        <p:attrNameLst>
                                          <p:attrName>ppt_x</p:attrName>
                                        </p:attrNameLst>
                                      </p:cBhvr>
                                      <p:tavLst>
                                        <p:tav tm="0">
                                          <p:val>
                                            <p:strVal val="#ppt_x"/>
                                          </p:val>
                                        </p:tav>
                                        <p:tav tm="100000">
                                          <p:val>
                                            <p:strVal val="#ppt_x"/>
                                          </p:val>
                                        </p:tav>
                                      </p:tavLst>
                                    </p:anim>
                                    <p:anim calcmode="lin" valueType="num">
                                      <p:cBhvr>
                                        <p:cTn id="71" dur="2000" fill="hold"/>
                                        <p:tgtEl>
                                          <p:spTgt spid="39"/>
                                        </p:tgtEl>
                                        <p:attrNameLst>
                                          <p:attrName>ppt_y</p:attrName>
                                        </p:attrNameLst>
                                      </p:cBhvr>
                                      <p:tavLst>
                                        <p:tav tm="0">
                                          <p:val>
                                            <p:strVal val="#ppt_y+.1"/>
                                          </p:val>
                                        </p:tav>
                                        <p:tav tm="100000">
                                          <p:val>
                                            <p:strVal val="#ppt_y"/>
                                          </p:val>
                                        </p:tav>
                                      </p:tavLst>
                                    </p:anim>
                                  </p:childTnLst>
                                </p:cTn>
                              </p:par>
                            </p:childTnLst>
                          </p:cTn>
                        </p:par>
                        <p:par>
                          <p:cTn id="72" fill="hold">
                            <p:stCondLst>
                              <p:cond delay="2000"/>
                            </p:stCondLst>
                            <p:childTnLst>
                              <p:par>
                                <p:cTn id="73" presetID="10" presetClass="entr" presetSubtype="0" fill="hold" nodeType="afterEffect">
                                  <p:stCondLst>
                                    <p:cond delay="0"/>
                                  </p:stCondLst>
                                  <p:childTnLst>
                                    <p:set>
                                      <p:cBhvr>
                                        <p:cTn id="74" dur="1" fill="hold">
                                          <p:stCondLst>
                                            <p:cond delay="0"/>
                                          </p:stCondLst>
                                        </p:cTn>
                                        <p:tgtEl>
                                          <p:spTgt spid="40"/>
                                        </p:tgtEl>
                                        <p:attrNameLst>
                                          <p:attrName>style.visibility</p:attrName>
                                        </p:attrNameLst>
                                      </p:cBhvr>
                                      <p:to>
                                        <p:strVal val="visible"/>
                                      </p:to>
                                    </p:set>
                                    <p:animEffect transition="in" filter="fade">
                                      <p:cBhvr>
                                        <p:cTn id="75" dur="1000"/>
                                        <p:tgtEl>
                                          <p:spTgt spid="40"/>
                                        </p:tgtEl>
                                      </p:cBhvr>
                                    </p:animEffect>
                                  </p:childTnLst>
                                </p:cTn>
                              </p:par>
                            </p:childTnLst>
                          </p:cTn>
                        </p:par>
                        <p:par>
                          <p:cTn id="76" fill="hold">
                            <p:stCondLst>
                              <p:cond delay="3000"/>
                            </p:stCondLst>
                            <p:childTnLst>
                              <p:par>
                                <p:cTn id="77" presetID="10" presetClass="entr" presetSubtype="0" fill="hold"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fade">
                                      <p:cBhvr>
                                        <p:cTn id="79" dur="1000"/>
                                        <p:tgtEl>
                                          <p:spTgt spid="41"/>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xit" presetSubtype="0" fill="hold" grpId="1" nodeType="clickEffect">
                                  <p:stCondLst>
                                    <p:cond delay="0"/>
                                  </p:stCondLst>
                                  <p:childTnLst>
                                    <p:animEffect transition="out" filter="fade">
                                      <p:cBhvr>
                                        <p:cTn id="83" dur="2000"/>
                                        <p:tgtEl>
                                          <p:spTgt spid="37"/>
                                        </p:tgtEl>
                                      </p:cBhvr>
                                    </p:animEffect>
                                    <p:set>
                                      <p:cBhvr>
                                        <p:cTn id="84" dur="1" fill="hold">
                                          <p:stCondLst>
                                            <p:cond delay="1999"/>
                                          </p:stCondLst>
                                        </p:cTn>
                                        <p:tgtEl>
                                          <p:spTgt spid="37"/>
                                        </p:tgtEl>
                                        <p:attrNameLst>
                                          <p:attrName>style.visibility</p:attrName>
                                        </p:attrNameLst>
                                      </p:cBhvr>
                                      <p:to>
                                        <p:strVal val="hidden"/>
                                      </p:to>
                                    </p:set>
                                  </p:childTnLst>
                                </p:cTn>
                              </p:par>
                              <p:par>
                                <p:cTn id="85" presetID="10" presetClass="exit" presetSubtype="0" fill="hold" nodeType="withEffect">
                                  <p:stCondLst>
                                    <p:cond delay="0"/>
                                  </p:stCondLst>
                                  <p:childTnLst>
                                    <p:animEffect transition="out" filter="fade">
                                      <p:cBhvr>
                                        <p:cTn id="86" dur="2000"/>
                                        <p:tgtEl>
                                          <p:spTgt spid="38"/>
                                        </p:tgtEl>
                                      </p:cBhvr>
                                    </p:animEffect>
                                    <p:set>
                                      <p:cBhvr>
                                        <p:cTn id="87" dur="1" fill="hold">
                                          <p:stCondLst>
                                            <p:cond delay="1999"/>
                                          </p:stCondLst>
                                        </p:cTn>
                                        <p:tgtEl>
                                          <p:spTgt spid="38"/>
                                        </p:tgtEl>
                                        <p:attrNameLst>
                                          <p:attrName>style.visibility</p:attrName>
                                        </p:attrNameLst>
                                      </p:cBhvr>
                                      <p:to>
                                        <p:strVal val="hidden"/>
                                      </p:to>
                                    </p:set>
                                  </p:childTnLst>
                                </p:cTn>
                              </p:par>
                              <p:par>
                                <p:cTn id="88" presetID="10" presetClass="exit" presetSubtype="0" fill="hold" nodeType="withEffect">
                                  <p:stCondLst>
                                    <p:cond delay="0"/>
                                  </p:stCondLst>
                                  <p:childTnLst>
                                    <p:animEffect transition="out" filter="fade">
                                      <p:cBhvr>
                                        <p:cTn id="89" dur="2000"/>
                                        <p:tgtEl>
                                          <p:spTgt spid="39"/>
                                        </p:tgtEl>
                                      </p:cBhvr>
                                    </p:animEffect>
                                    <p:set>
                                      <p:cBhvr>
                                        <p:cTn id="90" dur="1" fill="hold">
                                          <p:stCondLst>
                                            <p:cond delay="1999"/>
                                          </p:stCondLst>
                                        </p:cTn>
                                        <p:tgtEl>
                                          <p:spTgt spid="39"/>
                                        </p:tgtEl>
                                        <p:attrNameLst>
                                          <p:attrName>style.visibility</p:attrName>
                                        </p:attrNameLst>
                                      </p:cBhvr>
                                      <p:to>
                                        <p:strVal val="hidden"/>
                                      </p:to>
                                    </p:set>
                                  </p:childTnLst>
                                </p:cTn>
                              </p:par>
                              <p:par>
                                <p:cTn id="91" presetID="10" presetClass="exit" presetSubtype="0" fill="hold" nodeType="withEffect">
                                  <p:stCondLst>
                                    <p:cond delay="0"/>
                                  </p:stCondLst>
                                  <p:childTnLst>
                                    <p:animEffect transition="out" filter="fade">
                                      <p:cBhvr>
                                        <p:cTn id="92" dur="2000"/>
                                        <p:tgtEl>
                                          <p:spTgt spid="40"/>
                                        </p:tgtEl>
                                      </p:cBhvr>
                                    </p:animEffect>
                                    <p:set>
                                      <p:cBhvr>
                                        <p:cTn id="93" dur="1" fill="hold">
                                          <p:stCondLst>
                                            <p:cond delay="1999"/>
                                          </p:stCondLst>
                                        </p:cTn>
                                        <p:tgtEl>
                                          <p:spTgt spid="40"/>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2000"/>
                                        <p:tgtEl>
                                          <p:spTgt spid="41"/>
                                        </p:tgtEl>
                                      </p:cBhvr>
                                    </p:animEffect>
                                    <p:set>
                                      <p:cBhvr>
                                        <p:cTn id="96" dur="1" fill="hold">
                                          <p:stCondLst>
                                            <p:cond delay="1999"/>
                                          </p:stCondLst>
                                        </p:cTn>
                                        <p:tgtEl>
                                          <p:spTgt spid="41"/>
                                        </p:tgtEl>
                                        <p:attrNameLst>
                                          <p:attrName>style.visibility</p:attrName>
                                        </p:attrNameLst>
                                      </p:cBhvr>
                                      <p:to>
                                        <p:strVal val="hidden"/>
                                      </p:to>
                                    </p:set>
                                  </p:childTnLst>
                                </p:cTn>
                              </p:par>
                              <p:par>
                                <p:cTn id="97" presetID="42" presetClass="entr" presetSubtype="0" fill="hold" nodeType="withEffect">
                                  <p:stCondLst>
                                    <p:cond delay="0"/>
                                  </p:stCondLst>
                                  <p:childTnLst>
                                    <p:set>
                                      <p:cBhvr>
                                        <p:cTn id="98" dur="1" fill="hold">
                                          <p:stCondLst>
                                            <p:cond delay="0"/>
                                          </p:stCondLst>
                                        </p:cTn>
                                        <p:tgtEl>
                                          <p:spTgt spid="43"/>
                                        </p:tgtEl>
                                        <p:attrNameLst>
                                          <p:attrName>style.visibility</p:attrName>
                                        </p:attrNameLst>
                                      </p:cBhvr>
                                      <p:to>
                                        <p:strVal val="visible"/>
                                      </p:to>
                                    </p:set>
                                    <p:animEffect transition="in" filter="fade">
                                      <p:cBhvr>
                                        <p:cTn id="99" dur="2000"/>
                                        <p:tgtEl>
                                          <p:spTgt spid="43"/>
                                        </p:tgtEl>
                                      </p:cBhvr>
                                    </p:animEffect>
                                    <p:anim calcmode="lin" valueType="num">
                                      <p:cBhvr>
                                        <p:cTn id="100" dur="2000" fill="hold"/>
                                        <p:tgtEl>
                                          <p:spTgt spid="43"/>
                                        </p:tgtEl>
                                        <p:attrNameLst>
                                          <p:attrName>ppt_x</p:attrName>
                                        </p:attrNameLst>
                                      </p:cBhvr>
                                      <p:tavLst>
                                        <p:tav tm="0">
                                          <p:val>
                                            <p:strVal val="#ppt_x"/>
                                          </p:val>
                                        </p:tav>
                                        <p:tav tm="100000">
                                          <p:val>
                                            <p:strVal val="#ppt_x"/>
                                          </p:val>
                                        </p:tav>
                                      </p:tavLst>
                                    </p:anim>
                                    <p:anim calcmode="lin" valueType="num">
                                      <p:cBhvr>
                                        <p:cTn id="101" dur="2000" fill="hold"/>
                                        <p:tgtEl>
                                          <p:spTgt spid="43"/>
                                        </p:tgtEl>
                                        <p:attrNameLst>
                                          <p:attrName>ppt_y</p:attrName>
                                        </p:attrNameLst>
                                      </p:cBhvr>
                                      <p:tavLst>
                                        <p:tav tm="0">
                                          <p:val>
                                            <p:strVal val="#ppt_y+.1"/>
                                          </p:val>
                                        </p:tav>
                                        <p:tav tm="100000">
                                          <p:val>
                                            <p:strVal val="#ppt_y"/>
                                          </p:val>
                                        </p:tav>
                                      </p:tavLst>
                                    </p:anim>
                                  </p:childTnLst>
                                </p:cTn>
                              </p:par>
                              <p:par>
                                <p:cTn id="102" presetID="42" presetClass="entr" presetSubtype="0" fill="hold" nodeType="withEffect">
                                  <p:stCondLst>
                                    <p:cond delay="0"/>
                                  </p:stCondLst>
                                  <p:childTnLst>
                                    <p:set>
                                      <p:cBhvr>
                                        <p:cTn id="103" dur="1" fill="hold">
                                          <p:stCondLst>
                                            <p:cond delay="0"/>
                                          </p:stCondLst>
                                        </p:cTn>
                                        <p:tgtEl>
                                          <p:spTgt spid="42"/>
                                        </p:tgtEl>
                                        <p:attrNameLst>
                                          <p:attrName>style.visibility</p:attrName>
                                        </p:attrNameLst>
                                      </p:cBhvr>
                                      <p:to>
                                        <p:strVal val="visible"/>
                                      </p:to>
                                    </p:set>
                                    <p:animEffect transition="in" filter="fade">
                                      <p:cBhvr>
                                        <p:cTn id="104" dur="2000"/>
                                        <p:tgtEl>
                                          <p:spTgt spid="42"/>
                                        </p:tgtEl>
                                      </p:cBhvr>
                                    </p:animEffect>
                                    <p:anim calcmode="lin" valueType="num">
                                      <p:cBhvr>
                                        <p:cTn id="105" dur="2000" fill="hold"/>
                                        <p:tgtEl>
                                          <p:spTgt spid="42"/>
                                        </p:tgtEl>
                                        <p:attrNameLst>
                                          <p:attrName>ppt_x</p:attrName>
                                        </p:attrNameLst>
                                      </p:cBhvr>
                                      <p:tavLst>
                                        <p:tav tm="0">
                                          <p:val>
                                            <p:strVal val="#ppt_x"/>
                                          </p:val>
                                        </p:tav>
                                        <p:tav tm="100000">
                                          <p:val>
                                            <p:strVal val="#ppt_x"/>
                                          </p:val>
                                        </p:tav>
                                      </p:tavLst>
                                    </p:anim>
                                    <p:anim calcmode="lin" valueType="num">
                                      <p:cBhvr>
                                        <p:cTn id="106" dur="2000" fill="hold"/>
                                        <p:tgtEl>
                                          <p:spTgt spid="42"/>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2000"/>
                                        <p:tgtEl>
                                          <p:spTgt spid="36"/>
                                        </p:tgtEl>
                                      </p:cBhvr>
                                    </p:animEffect>
                                    <p:anim calcmode="lin" valueType="num">
                                      <p:cBhvr>
                                        <p:cTn id="110" dur="2000" fill="hold"/>
                                        <p:tgtEl>
                                          <p:spTgt spid="36"/>
                                        </p:tgtEl>
                                        <p:attrNameLst>
                                          <p:attrName>ppt_x</p:attrName>
                                        </p:attrNameLst>
                                      </p:cBhvr>
                                      <p:tavLst>
                                        <p:tav tm="0">
                                          <p:val>
                                            <p:strVal val="#ppt_x"/>
                                          </p:val>
                                        </p:tav>
                                        <p:tav tm="100000">
                                          <p:val>
                                            <p:strVal val="#ppt_x"/>
                                          </p:val>
                                        </p:tav>
                                      </p:tavLst>
                                    </p:anim>
                                    <p:anim calcmode="lin" valueType="num">
                                      <p:cBhvr>
                                        <p:cTn id="111" dur="2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2000"/>
                            </p:stCondLst>
                            <p:childTnLst>
                              <p:par>
                                <p:cTn id="113" presetID="10" presetClass="entr" presetSubtype="0" fill="hold" nodeType="afterEffect">
                                  <p:stCondLst>
                                    <p:cond delay="0"/>
                                  </p:stCondLst>
                                  <p:childTnLst>
                                    <p:set>
                                      <p:cBhvr>
                                        <p:cTn id="114" dur="1" fill="hold">
                                          <p:stCondLst>
                                            <p:cond delay="0"/>
                                          </p:stCondLst>
                                        </p:cTn>
                                        <p:tgtEl>
                                          <p:spTgt spid="45"/>
                                        </p:tgtEl>
                                        <p:attrNameLst>
                                          <p:attrName>style.visibility</p:attrName>
                                        </p:attrNameLst>
                                      </p:cBhvr>
                                      <p:to>
                                        <p:strVal val="visible"/>
                                      </p:to>
                                    </p:set>
                                    <p:animEffect transition="in" filter="fade">
                                      <p:cBhvr>
                                        <p:cTn id="115" dur="2000"/>
                                        <p:tgtEl>
                                          <p:spTgt spid="45"/>
                                        </p:tgtEl>
                                      </p:cBhvr>
                                    </p:animEffect>
                                  </p:childTnLst>
                                </p:cTn>
                              </p:par>
                              <p:par>
                                <p:cTn id="116" presetID="10" presetClass="entr" presetSubtype="0" fill="hold" nodeType="withEffect">
                                  <p:stCondLst>
                                    <p:cond delay="0"/>
                                  </p:stCondLst>
                                  <p:childTnLst>
                                    <p:set>
                                      <p:cBhvr>
                                        <p:cTn id="117" dur="1" fill="hold">
                                          <p:stCondLst>
                                            <p:cond delay="0"/>
                                          </p:stCondLst>
                                        </p:cTn>
                                        <p:tgtEl>
                                          <p:spTgt spid="44"/>
                                        </p:tgtEl>
                                        <p:attrNameLst>
                                          <p:attrName>style.visibility</p:attrName>
                                        </p:attrNameLst>
                                      </p:cBhvr>
                                      <p:to>
                                        <p:strVal val="visible"/>
                                      </p:to>
                                    </p:set>
                                    <p:animEffect transition="in" filter="fade">
                                      <p:cBhvr>
                                        <p:cTn id="118" dur="2000"/>
                                        <p:tgtEl>
                                          <p:spTgt spid="44"/>
                                        </p:tgtEl>
                                      </p:cBhvr>
                                    </p:animEffect>
                                  </p:childTnLst>
                                </p:cTn>
                              </p:par>
                            </p:childTnLst>
                          </p:cTn>
                        </p:par>
                      </p:childTnLst>
                    </p:cTn>
                  </p:par>
                  <p:par>
                    <p:cTn id="119" fill="hold">
                      <p:stCondLst>
                        <p:cond delay="indefinite"/>
                      </p:stCondLst>
                      <p:childTnLst>
                        <p:par>
                          <p:cTn id="120" fill="hold">
                            <p:stCondLst>
                              <p:cond delay="0"/>
                            </p:stCondLst>
                            <p:childTnLst>
                              <p:par>
                                <p:cTn id="121" presetID="10" presetClass="exit" presetSubtype="0" fill="hold" nodeType="clickEffect">
                                  <p:stCondLst>
                                    <p:cond delay="0"/>
                                  </p:stCondLst>
                                  <p:childTnLst>
                                    <p:animEffect transition="out" filter="fade">
                                      <p:cBhvr>
                                        <p:cTn id="122" dur="2000"/>
                                        <p:tgtEl>
                                          <p:spTgt spid="43"/>
                                        </p:tgtEl>
                                      </p:cBhvr>
                                    </p:animEffect>
                                    <p:set>
                                      <p:cBhvr>
                                        <p:cTn id="123" dur="1" fill="hold">
                                          <p:stCondLst>
                                            <p:cond delay="1999"/>
                                          </p:stCondLst>
                                        </p:cTn>
                                        <p:tgtEl>
                                          <p:spTgt spid="43"/>
                                        </p:tgtEl>
                                        <p:attrNameLst>
                                          <p:attrName>style.visibility</p:attrName>
                                        </p:attrNameLst>
                                      </p:cBhvr>
                                      <p:to>
                                        <p:strVal val="hidden"/>
                                      </p:to>
                                    </p:set>
                                  </p:childTnLst>
                                </p:cTn>
                              </p:par>
                              <p:par>
                                <p:cTn id="124" presetID="10" presetClass="exit" presetSubtype="0" fill="hold" nodeType="withEffect">
                                  <p:stCondLst>
                                    <p:cond delay="0"/>
                                  </p:stCondLst>
                                  <p:childTnLst>
                                    <p:animEffect transition="out" filter="fade">
                                      <p:cBhvr>
                                        <p:cTn id="125" dur="2000"/>
                                        <p:tgtEl>
                                          <p:spTgt spid="42"/>
                                        </p:tgtEl>
                                      </p:cBhvr>
                                    </p:animEffect>
                                    <p:set>
                                      <p:cBhvr>
                                        <p:cTn id="126" dur="1" fill="hold">
                                          <p:stCondLst>
                                            <p:cond delay="1999"/>
                                          </p:stCondLst>
                                        </p:cTn>
                                        <p:tgtEl>
                                          <p:spTgt spid="42"/>
                                        </p:tgtEl>
                                        <p:attrNameLst>
                                          <p:attrName>style.visibility</p:attrName>
                                        </p:attrNameLst>
                                      </p:cBhvr>
                                      <p:to>
                                        <p:strVal val="hidden"/>
                                      </p:to>
                                    </p:set>
                                  </p:childTnLst>
                                </p:cTn>
                              </p:par>
                              <p:par>
                                <p:cTn id="127" presetID="10" presetClass="exit" presetSubtype="0" fill="hold" grpId="1" nodeType="withEffect">
                                  <p:stCondLst>
                                    <p:cond delay="0"/>
                                  </p:stCondLst>
                                  <p:childTnLst>
                                    <p:animEffect transition="out" filter="fade">
                                      <p:cBhvr>
                                        <p:cTn id="128" dur="2000"/>
                                        <p:tgtEl>
                                          <p:spTgt spid="36"/>
                                        </p:tgtEl>
                                      </p:cBhvr>
                                    </p:animEffect>
                                    <p:set>
                                      <p:cBhvr>
                                        <p:cTn id="129" dur="1" fill="hold">
                                          <p:stCondLst>
                                            <p:cond delay="1999"/>
                                          </p:stCondLst>
                                        </p:cTn>
                                        <p:tgtEl>
                                          <p:spTgt spid="36"/>
                                        </p:tgtEl>
                                        <p:attrNameLst>
                                          <p:attrName>style.visibility</p:attrName>
                                        </p:attrNameLst>
                                      </p:cBhvr>
                                      <p:to>
                                        <p:strVal val="hidden"/>
                                      </p:to>
                                    </p:set>
                                  </p:childTnLst>
                                </p:cTn>
                              </p:par>
                              <p:par>
                                <p:cTn id="130" presetID="10" presetClass="exit" presetSubtype="0" fill="hold" nodeType="withEffect">
                                  <p:stCondLst>
                                    <p:cond delay="0"/>
                                  </p:stCondLst>
                                  <p:childTnLst>
                                    <p:animEffect transition="out" filter="fade">
                                      <p:cBhvr>
                                        <p:cTn id="131" dur="2000"/>
                                        <p:tgtEl>
                                          <p:spTgt spid="45"/>
                                        </p:tgtEl>
                                      </p:cBhvr>
                                    </p:animEffect>
                                    <p:set>
                                      <p:cBhvr>
                                        <p:cTn id="132" dur="1" fill="hold">
                                          <p:stCondLst>
                                            <p:cond delay="1999"/>
                                          </p:stCondLst>
                                        </p:cTn>
                                        <p:tgtEl>
                                          <p:spTgt spid="45"/>
                                        </p:tgtEl>
                                        <p:attrNameLst>
                                          <p:attrName>style.visibility</p:attrName>
                                        </p:attrNameLst>
                                      </p:cBhvr>
                                      <p:to>
                                        <p:strVal val="hidden"/>
                                      </p:to>
                                    </p:set>
                                  </p:childTnLst>
                                </p:cTn>
                              </p:par>
                              <p:par>
                                <p:cTn id="133" presetID="10" presetClass="exit" presetSubtype="0" fill="hold" nodeType="withEffect">
                                  <p:stCondLst>
                                    <p:cond delay="0"/>
                                  </p:stCondLst>
                                  <p:childTnLst>
                                    <p:animEffect transition="out" filter="fade">
                                      <p:cBhvr>
                                        <p:cTn id="134" dur="2000"/>
                                        <p:tgtEl>
                                          <p:spTgt spid="44"/>
                                        </p:tgtEl>
                                      </p:cBhvr>
                                    </p:animEffect>
                                    <p:set>
                                      <p:cBhvr>
                                        <p:cTn id="135" dur="1" fill="hold">
                                          <p:stCondLst>
                                            <p:cond delay="1999"/>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2" grpId="0" animBg="1"/>
      <p:bldP spid="32" grpId="1" animBg="1"/>
      <p:bldP spid="36" grpId="0" animBg="1"/>
      <p:bldP spid="36" grpId="1" animBg="1"/>
      <p:bldP spid="37" grpId="0" animBg="1"/>
      <p:bldP spid="3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0" descr="illustrations, cliparts, dessins animés et icônes de wifi. icône pour le design. facilement modifiable - wifi"/>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0652" r="25460" b="5769"/>
          <a:stretch/>
        </p:blipFill>
        <p:spPr bwMode="auto">
          <a:xfrm rot="9141552" flipV="1">
            <a:off x="9952020" y="4117757"/>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0" descr="illustrations, cliparts, dessins animés et icônes de wifi. icône pour le design. facilement modifiable - wifi"/>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0652" r="25460" b="5769"/>
          <a:stretch/>
        </p:blipFill>
        <p:spPr bwMode="auto">
          <a:xfrm rot="12539436" flipV="1">
            <a:off x="2464365" y="3121159"/>
            <a:ext cx="383650" cy="33458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illustrations, cliparts, dessins animés et icônes de wifi. icône pour le design. facilement modifiable - wifi"/>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10652" r="25460" b="5769"/>
          <a:stretch/>
        </p:blipFill>
        <p:spPr bwMode="auto">
          <a:xfrm flipV="1">
            <a:off x="4300554" y="1314836"/>
            <a:ext cx="1662386" cy="1449776"/>
          </a:xfrm>
          <a:prstGeom prst="rect">
            <a:avLst/>
          </a:prstGeom>
          <a:noFill/>
          <a:extLst>
            <a:ext uri="{909E8E84-426E-40DD-AFC4-6F175D3DCCD1}">
              <a14:hiddenFill xmlns:a14="http://schemas.microsoft.com/office/drawing/2010/main">
                <a:solidFill>
                  <a:srgbClr val="FFFFFF"/>
                </a:solidFill>
              </a14:hiddenFill>
            </a:ext>
          </a:extLst>
        </p:spPr>
      </p:pic>
      <p:pic>
        <p:nvPicPr>
          <p:cNvPr id="9" name="Image 8"/>
          <p:cNvPicPr>
            <a:picLocks noChangeAspect="1"/>
          </p:cNvPicPr>
          <p:nvPr/>
        </p:nvPicPr>
        <p:blipFill>
          <a:blip r:embed="rId6"/>
          <a:stretch>
            <a:fillRect/>
          </a:stretch>
        </p:blipFill>
        <p:spPr>
          <a:xfrm>
            <a:off x="498642" y="3596358"/>
            <a:ext cx="1908678" cy="1908678"/>
          </a:xfrm>
          <a:prstGeom prst="rect">
            <a:avLst/>
          </a:prstGeom>
        </p:spPr>
      </p:pic>
      <p:sp>
        <p:nvSpPr>
          <p:cNvPr id="12" name="Titre 1"/>
          <p:cNvSpPr txBox="1">
            <a:spLocks/>
          </p:cNvSpPr>
          <p:nvPr/>
        </p:nvSpPr>
        <p:spPr>
          <a:xfrm>
            <a:off x="838200" y="-252640"/>
            <a:ext cx="10515600" cy="218082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Comment économiser l’eau lorsque nous arrosons nos espaces verts ?</a:t>
            </a:r>
          </a:p>
          <a:p>
            <a:endParaRPr lang="fr-FR" sz="4000" dirty="0">
              <a:latin typeface="Candara" panose="020E0502030303020204" pitchFamily="34" charset="0"/>
            </a:endParaRPr>
          </a:p>
        </p:txBody>
      </p:sp>
      <p:pic>
        <p:nvPicPr>
          <p:cNvPr id="2" name="Image 1"/>
          <p:cNvPicPr>
            <a:picLocks noChangeAspect="1"/>
          </p:cNvPicPr>
          <p:nvPr/>
        </p:nvPicPr>
        <p:blipFill>
          <a:blip r:embed="rId7"/>
          <a:stretch>
            <a:fillRect/>
          </a:stretch>
        </p:blipFill>
        <p:spPr>
          <a:xfrm>
            <a:off x="9705588" y="4542624"/>
            <a:ext cx="962412" cy="962412"/>
          </a:xfrm>
          <a:prstGeom prst="rect">
            <a:avLst/>
          </a:prstGeom>
        </p:spPr>
      </p:pic>
      <p:pic>
        <p:nvPicPr>
          <p:cNvPr id="3" name="Image 2"/>
          <p:cNvPicPr>
            <a:picLocks noChangeAspect="1"/>
          </p:cNvPicPr>
          <p:nvPr/>
        </p:nvPicPr>
        <p:blipFill>
          <a:blip r:embed="rId8"/>
          <a:stretch>
            <a:fillRect/>
          </a:stretch>
        </p:blipFill>
        <p:spPr>
          <a:xfrm>
            <a:off x="3882683" y="3109882"/>
            <a:ext cx="835742" cy="835742"/>
          </a:xfrm>
          <a:prstGeom prst="rect">
            <a:avLst/>
          </a:prstGeom>
        </p:spPr>
      </p:pic>
      <p:pic>
        <p:nvPicPr>
          <p:cNvPr id="13" name="Image 12"/>
          <p:cNvPicPr>
            <a:picLocks noChangeAspect="1"/>
          </p:cNvPicPr>
          <p:nvPr/>
        </p:nvPicPr>
        <p:blipFill>
          <a:blip r:embed="rId9"/>
          <a:stretch>
            <a:fillRect/>
          </a:stretch>
        </p:blipFill>
        <p:spPr>
          <a:xfrm>
            <a:off x="7087846" y="2896096"/>
            <a:ext cx="1783900" cy="1783900"/>
          </a:xfrm>
          <a:prstGeom prst="rect">
            <a:avLst/>
          </a:prstGeom>
        </p:spPr>
      </p:pic>
    </p:spTree>
    <p:extLst>
      <p:ext uri="{BB962C8B-B14F-4D97-AF65-F5344CB8AC3E}">
        <p14:creationId xmlns:p14="http://schemas.microsoft.com/office/powerpoint/2010/main" val="933797955"/>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left)">
                                      <p:cBhvr>
                                        <p:cTn id="12" dur="2000"/>
                                        <p:tgtEl>
                                          <p:spTgt spid="9"/>
                                        </p:tgtEl>
                                      </p:cBhvr>
                                    </p:animEffect>
                                  </p:childTnLst>
                                </p:cTn>
                              </p:par>
                            </p:childTnLst>
                          </p:cTn>
                        </p:par>
                        <p:par>
                          <p:cTn id="13" fill="hold">
                            <p:stCondLst>
                              <p:cond delay="2000"/>
                            </p:stCondLst>
                            <p:childTnLst>
                              <p:par>
                                <p:cTn id="14" presetID="22" presetClass="entr" presetSubtype="4" repeatCount="indefinite"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1000"/>
                                        <p:tgtEl>
                                          <p:spTgt spid="5"/>
                                        </p:tgtEl>
                                      </p:cBhvr>
                                    </p:animEffect>
                                  </p:childTnLst>
                                </p:cTn>
                              </p:par>
                              <p:par>
                                <p:cTn id="17" presetID="22" presetClass="entr" presetSubtype="1" repeatCount="indefinite" fill="hold" nodeType="withEffect">
                                  <p:stCondLst>
                                    <p:cond delay="100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1000"/>
                                        <p:tgtEl>
                                          <p:spTgt spid="7"/>
                                        </p:tgtEl>
                                      </p:cBhvr>
                                    </p:animEffect>
                                  </p:childTnLst>
                                </p:cTn>
                              </p:par>
                              <p:par>
                                <p:cTn id="20" presetID="22" presetClass="entr" presetSubtype="4" repeatCount="indefinite" fill="hold" nodeType="withEffect">
                                  <p:stCondLst>
                                    <p:cond delay="200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par>
                          <p:cTn id="28" fill="hold">
                            <p:stCondLst>
                              <p:cond delay="500"/>
                            </p:stCondLst>
                            <p:childTnLst>
                              <p:par>
                                <p:cTn id="29" presetID="26" presetClass="emph" presetSubtype="0" repeatCount="3000" fill="hold" nodeType="afterEffect">
                                  <p:stCondLst>
                                    <p:cond delay="0"/>
                                  </p:stCondLst>
                                  <p:childTnLst>
                                    <p:animEffect transition="out" filter="fade">
                                      <p:cBhvr>
                                        <p:cTn id="30" dur="1000" tmFilter="0, 0; .2, .5; .8, .5; 1, 0"/>
                                        <p:tgtEl>
                                          <p:spTgt spid="3"/>
                                        </p:tgtEl>
                                      </p:cBhvr>
                                    </p:animEffect>
                                    <p:animScale>
                                      <p:cBhvr>
                                        <p:cTn id="31" dur="500" autoRev="1" fill="hold"/>
                                        <p:tgtEl>
                                          <p:spTgt spid="3"/>
                                        </p:tgtEl>
                                      </p:cBhvr>
                                      <p:by x="105000" y="105000"/>
                                    </p:animScale>
                                  </p:childTnLst>
                                </p:cTn>
                              </p:par>
                            </p:childTnLst>
                          </p:cTn>
                        </p:par>
                      </p:childTnLst>
                    </p:cTn>
                  </p:par>
                  <p:par>
                    <p:cTn id="32" fill="hold">
                      <p:stCondLst>
                        <p:cond delay="indefinite"/>
                      </p:stCondLst>
                      <p:childTnLst>
                        <p:par>
                          <p:cTn id="33" fill="hold">
                            <p:stCondLst>
                              <p:cond delay="0"/>
                            </p:stCondLst>
                            <p:childTnLst>
                              <p:par>
                                <p:cTn id="34" presetID="2" presetClass="entr" presetSubtype="8"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0-#ppt_w/2"/>
                                          </p:val>
                                        </p:tav>
                                        <p:tav tm="100000">
                                          <p:val>
                                            <p:strVal val="#ppt_x"/>
                                          </p:val>
                                        </p:tav>
                                      </p:tavLst>
                                    </p:anim>
                                    <p:anim calcmode="lin" valueType="num">
                                      <p:cBhvr additive="base">
                                        <p:cTn id="37" dur="1000" fill="hold"/>
                                        <p:tgtEl>
                                          <p:spTgt spid="13"/>
                                        </p:tgtEl>
                                        <p:attrNameLst>
                                          <p:attrName>ppt_y</p:attrName>
                                        </p:attrNameLst>
                                      </p:cBhvr>
                                      <p:tavLst>
                                        <p:tav tm="0">
                                          <p:val>
                                            <p:strVal val="#ppt_y"/>
                                          </p:val>
                                        </p:tav>
                                        <p:tav tm="100000">
                                          <p:val>
                                            <p:strVal val="#ppt_y"/>
                                          </p:val>
                                        </p:tav>
                                      </p:tavLst>
                                    </p:anim>
                                  </p:childTnLst>
                                </p:cTn>
                              </p:par>
                            </p:childTnLst>
                          </p:cTn>
                        </p:par>
                        <p:par>
                          <p:cTn id="38" fill="hold">
                            <p:stCondLst>
                              <p:cond delay="1000"/>
                            </p:stCondLst>
                            <p:childTnLst>
                              <p:par>
                                <p:cTn id="39" presetID="32" presetClass="emph" presetSubtype="0" repeatCount="2000" fill="hold" nodeType="afterEffect">
                                  <p:stCondLst>
                                    <p:cond delay="0"/>
                                  </p:stCondLst>
                                  <p:childTnLst>
                                    <p:animRot by="120000">
                                      <p:cBhvr>
                                        <p:cTn id="40" dur="100" fill="hold">
                                          <p:stCondLst>
                                            <p:cond delay="0"/>
                                          </p:stCondLst>
                                        </p:cTn>
                                        <p:tgtEl>
                                          <p:spTgt spid="13"/>
                                        </p:tgtEl>
                                        <p:attrNameLst>
                                          <p:attrName>r</p:attrName>
                                        </p:attrNameLst>
                                      </p:cBhvr>
                                    </p:animRot>
                                    <p:animRot by="-240000">
                                      <p:cBhvr>
                                        <p:cTn id="41" dur="200" fill="hold">
                                          <p:stCondLst>
                                            <p:cond delay="200"/>
                                          </p:stCondLst>
                                        </p:cTn>
                                        <p:tgtEl>
                                          <p:spTgt spid="13"/>
                                        </p:tgtEl>
                                        <p:attrNameLst>
                                          <p:attrName>r</p:attrName>
                                        </p:attrNameLst>
                                      </p:cBhvr>
                                    </p:animRot>
                                    <p:animRot by="240000">
                                      <p:cBhvr>
                                        <p:cTn id="42" dur="200" fill="hold">
                                          <p:stCondLst>
                                            <p:cond delay="400"/>
                                          </p:stCondLst>
                                        </p:cTn>
                                        <p:tgtEl>
                                          <p:spTgt spid="13"/>
                                        </p:tgtEl>
                                        <p:attrNameLst>
                                          <p:attrName>r</p:attrName>
                                        </p:attrNameLst>
                                      </p:cBhvr>
                                    </p:animRot>
                                    <p:animRot by="-240000">
                                      <p:cBhvr>
                                        <p:cTn id="43" dur="200" fill="hold">
                                          <p:stCondLst>
                                            <p:cond delay="600"/>
                                          </p:stCondLst>
                                        </p:cTn>
                                        <p:tgtEl>
                                          <p:spTgt spid="13"/>
                                        </p:tgtEl>
                                        <p:attrNameLst>
                                          <p:attrName>r</p:attrName>
                                        </p:attrNameLst>
                                      </p:cBhvr>
                                    </p:animRot>
                                    <p:animRot by="120000">
                                      <p:cBhvr>
                                        <p:cTn id="44" dur="200" fill="hold">
                                          <p:stCondLst>
                                            <p:cond delay="80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4"/>
          <a:stretch>
            <a:fillRect/>
          </a:stretch>
        </p:blipFill>
        <p:spPr>
          <a:xfrm>
            <a:off x="0" y="1155341"/>
            <a:ext cx="12192000" cy="3983529"/>
          </a:xfrm>
          <a:prstGeom prst="rect">
            <a:avLst/>
          </a:prstGeom>
        </p:spPr>
      </p:pic>
      <p:cxnSp>
        <p:nvCxnSpPr>
          <p:cNvPr id="7" name="Connecteur droit avec flèche 6"/>
          <p:cNvCxnSpPr/>
          <p:nvPr/>
        </p:nvCxnSpPr>
        <p:spPr>
          <a:xfrm flipH="1" flipV="1">
            <a:off x="452582" y="4050528"/>
            <a:ext cx="385618" cy="11176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838200" y="4954204"/>
            <a:ext cx="3405356" cy="369332"/>
          </a:xfrm>
          <a:prstGeom prst="rect">
            <a:avLst/>
          </a:prstGeom>
          <a:solidFill>
            <a:schemeClr val="accent1"/>
          </a:solidFill>
        </p:spPr>
        <p:txBody>
          <a:bodyPr wrap="none" rtlCol="0">
            <a:spAutoFit/>
          </a:bodyPr>
          <a:lstStyle/>
          <a:p>
            <a:r>
              <a:rPr lang="fr-FR" dirty="0" smtClean="0">
                <a:solidFill>
                  <a:schemeClr val="bg1"/>
                </a:solidFill>
              </a:rPr>
              <a:t>Installation du compteur connecté</a:t>
            </a:r>
            <a:endParaRPr lang="fr-FR" dirty="0">
              <a:solidFill>
                <a:schemeClr val="bg1"/>
              </a:solidFill>
            </a:endParaRPr>
          </a:p>
        </p:txBody>
      </p:sp>
      <p:cxnSp>
        <p:nvCxnSpPr>
          <p:cNvPr id="12" name="Connecteur droit 11"/>
          <p:cNvCxnSpPr/>
          <p:nvPr/>
        </p:nvCxnSpPr>
        <p:spPr>
          <a:xfrm>
            <a:off x="165628" y="3736696"/>
            <a:ext cx="1133301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itre 1"/>
          <p:cNvSpPr txBox="1">
            <a:spLocks/>
          </p:cNvSpPr>
          <p:nvPr/>
        </p:nvSpPr>
        <p:spPr>
          <a:xfrm>
            <a:off x="838200" y="194712"/>
            <a:ext cx="10515600" cy="17896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De la théorie à la pratique</a:t>
            </a:r>
          </a:p>
          <a:p>
            <a:endParaRPr lang="fr-FR" sz="4000" dirty="0" smtClean="0">
              <a:latin typeface="Candara" panose="020E0502030303020204" pitchFamily="34" charset="0"/>
            </a:endParaRPr>
          </a:p>
          <a:p>
            <a:endParaRPr lang="fr-FR" sz="4000" dirty="0">
              <a:latin typeface="Candara" panose="020E0502030303020204" pitchFamily="34" charset="0"/>
            </a:endParaRPr>
          </a:p>
        </p:txBody>
      </p:sp>
    </p:spTree>
    <p:extLst>
      <p:ext uri="{BB962C8B-B14F-4D97-AF65-F5344CB8AC3E}">
        <p14:creationId xmlns:p14="http://schemas.microsoft.com/office/powerpoint/2010/main" val="26528655"/>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ppt_x</p:attrName>
                                        </p:attrNameLst>
                                      </p:cBhvr>
                                      <p:tavLst>
                                        <p:tav tm="0">
                                          <p:val>
                                            <p:strVal val="#ppt_x"/>
                                          </p:val>
                                        </p:tav>
                                        <p:tav tm="100000">
                                          <p:val>
                                            <p:strVal val="#ppt_x"/>
                                          </p:val>
                                        </p:tav>
                                      </p:tavLst>
                                    </p:anim>
                                    <p:anim calcmode="lin" valueType="num">
                                      <p:cBhvr>
                                        <p:cTn id="9" dur="2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anim calcmode="lin" valueType="num">
                                      <p:cBhvr>
                                        <p:cTn id="15" dur="2000" fill="hold"/>
                                        <p:tgtEl>
                                          <p:spTgt spid="7"/>
                                        </p:tgtEl>
                                        <p:attrNameLst>
                                          <p:attrName>ppt_x</p:attrName>
                                        </p:attrNameLst>
                                      </p:cBhvr>
                                      <p:tavLst>
                                        <p:tav tm="0">
                                          <p:val>
                                            <p:strVal val="#ppt_x"/>
                                          </p:val>
                                        </p:tav>
                                        <p:tav tm="100000">
                                          <p:val>
                                            <p:strVal val="#ppt_x"/>
                                          </p:val>
                                        </p:tav>
                                      </p:tavLst>
                                    </p:anim>
                                    <p:anim calcmode="lin" valueType="num">
                                      <p:cBhvr>
                                        <p:cTn id="16" dur="2000" fill="hold"/>
                                        <p:tgtEl>
                                          <p:spTgt spid="7"/>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anim calcmode="lin" valueType="num">
                                      <p:cBhvr>
                                        <p:cTn id="20" dur="2000" fill="hold"/>
                                        <p:tgtEl>
                                          <p:spTgt spid="9"/>
                                        </p:tgtEl>
                                        <p:attrNameLst>
                                          <p:attrName>ppt_x</p:attrName>
                                        </p:attrNameLst>
                                      </p:cBhvr>
                                      <p:tavLst>
                                        <p:tav tm="0">
                                          <p:val>
                                            <p:strVal val="#ppt_x"/>
                                          </p:val>
                                        </p:tav>
                                        <p:tav tm="100000">
                                          <p:val>
                                            <p:strVal val="#ppt_x"/>
                                          </p:val>
                                        </p:tav>
                                      </p:tavLst>
                                    </p:anim>
                                    <p:anim calcmode="lin" valueType="num">
                                      <p:cBhvr>
                                        <p:cTn id="21" dur="2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nodeType="clickEffect">
                                  <p:stCondLst>
                                    <p:cond delay="0"/>
                                  </p:stCondLst>
                                  <p:childTnLst>
                                    <p:animEffect transition="out" filter="fade">
                                      <p:cBhvr>
                                        <p:cTn id="25" dur="2000"/>
                                        <p:tgtEl>
                                          <p:spTgt spid="7"/>
                                        </p:tgtEl>
                                      </p:cBhvr>
                                    </p:animEffect>
                                    <p:set>
                                      <p:cBhvr>
                                        <p:cTn id="26" dur="1" fill="hold">
                                          <p:stCondLst>
                                            <p:cond delay="1999"/>
                                          </p:stCondLst>
                                        </p:cTn>
                                        <p:tgtEl>
                                          <p:spTgt spid="7"/>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2000"/>
                                        <p:tgtEl>
                                          <p:spTgt spid="9"/>
                                        </p:tgtEl>
                                      </p:cBhvr>
                                    </p:animEffect>
                                    <p:set>
                                      <p:cBhvr>
                                        <p:cTn id="29" dur="1" fill="hold">
                                          <p:stCondLst>
                                            <p:cond delay="1999"/>
                                          </p:stCondLst>
                                        </p:cTn>
                                        <p:tgtEl>
                                          <p:spTgt spid="9"/>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5805488"/>
            <a:ext cx="12192000" cy="1052512"/>
          </a:xfrm>
          <a:prstGeom prst="rect">
            <a:avLst/>
          </a:prstGeom>
          <a:solidFill>
            <a:srgbClr val="003258"/>
          </a:solidFill>
          <a:ln w="9525">
            <a:solidFill>
              <a:srgbClr val="00325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fr-FR" altLang="fr-FR" sz="1800"/>
          </a:p>
        </p:txBody>
      </p:sp>
      <p:pic>
        <p:nvPicPr>
          <p:cNvPr id="10" name="Picture 6" descr="logo blanc affiche a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0" y="6072187"/>
            <a:ext cx="1079500"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re 1"/>
          <p:cNvSpPr txBox="1">
            <a:spLocks/>
          </p:cNvSpPr>
          <p:nvPr/>
        </p:nvSpPr>
        <p:spPr>
          <a:xfrm>
            <a:off x="838200" y="143690"/>
            <a:ext cx="10515600" cy="97925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4000" dirty="0" smtClean="0">
                <a:latin typeface="Candara" panose="020E0502030303020204" pitchFamily="34" charset="0"/>
              </a:rPr>
              <a:t>Les objectifs</a:t>
            </a:r>
          </a:p>
        </p:txBody>
      </p:sp>
      <p:sp>
        <p:nvSpPr>
          <p:cNvPr id="4" name="Rectangle 3"/>
          <p:cNvSpPr/>
          <p:nvPr/>
        </p:nvSpPr>
        <p:spPr>
          <a:xfrm>
            <a:off x="2273858" y="2421238"/>
            <a:ext cx="1446230" cy="923330"/>
          </a:xfrm>
          <a:prstGeom prst="rect">
            <a:avLst/>
          </a:prstGeom>
        </p:spPr>
        <p:txBody>
          <a:bodyPr wrap="none">
            <a:spAutoFit/>
          </a:bodyPr>
          <a:lstStyle/>
          <a:p>
            <a:r>
              <a:rPr lang="fr-FR" dirty="0" smtClean="0">
                <a:latin typeface="Candara" panose="020E0502030303020204" pitchFamily="34" charset="0"/>
              </a:rPr>
              <a:t>Déploiement</a:t>
            </a:r>
          </a:p>
          <a:p>
            <a:pPr marL="285750" indent="-285750">
              <a:buFontTx/>
              <a:buChar char="-"/>
            </a:pPr>
            <a:r>
              <a:rPr lang="fr-FR" dirty="0" smtClean="0">
                <a:latin typeface="Candara" panose="020E0502030303020204" pitchFamily="34" charset="0"/>
              </a:rPr>
              <a:t>280 zones</a:t>
            </a:r>
          </a:p>
          <a:p>
            <a:pPr marL="285750" indent="-285750">
              <a:buFontTx/>
              <a:buChar char="-"/>
            </a:pPr>
            <a:r>
              <a:rPr lang="fr-FR" dirty="0" smtClean="0">
                <a:latin typeface="Candara" panose="020E0502030303020204" pitchFamily="34" charset="0"/>
              </a:rPr>
              <a:t>2 à 3 ans</a:t>
            </a:r>
            <a:endParaRPr lang="fr-FR" dirty="0">
              <a:latin typeface="Candara" panose="020E0502030303020204" pitchFamily="34" charset="0"/>
            </a:endParaRPr>
          </a:p>
        </p:txBody>
      </p:sp>
      <p:sp>
        <p:nvSpPr>
          <p:cNvPr id="12" name="Rectangle 11"/>
          <p:cNvSpPr/>
          <p:nvPr/>
        </p:nvSpPr>
        <p:spPr>
          <a:xfrm>
            <a:off x="4672108" y="3741216"/>
            <a:ext cx="2715808" cy="1754326"/>
          </a:xfrm>
          <a:prstGeom prst="rect">
            <a:avLst/>
          </a:prstGeom>
        </p:spPr>
        <p:txBody>
          <a:bodyPr wrap="none">
            <a:spAutoFit/>
          </a:bodyPr>
          <a:lstStyle/>
          <a:p>
            <a:r>
              <a:rPr lang="fr-FR" dirty="0" smtClean="0">
                <a:latin typeface="Candara" panose="020E0502030303020204" pitchFamily="34" charset="0"/>
              </a:rPr>
              <a:t>Economies d’eau :</a:t>
            </a:r>
          </a:p>
          <a:p>
            <a:pPr marL="285750" indent="-285750">
              <a:buFontTx/>
              <a:buChar char="-"/>
            </a:pPr>
            <a:r>
              <a:rPr lang="fr-FR" dirty="0" smtClean="0">
                <a:latin typeface="Candara" panose="020E0502030303020204" pitchFamily="34" charset="0"/>
              </a:rPr>
              <a:t>150 000 m3 par an</a:t>
            </a:r>
          </a:p>
          <a:p>
            <a:pPr marL="285750" indent="-285750">
              <a:buFontTx/>
              <a:buChar char="-"/>
            </a:pPr>
            <a:r>
              <a:rPr lang="fr-FR" dirty="0" smtClean="0">
                <a:latin typeface="Candara" panose="020E0502030303020204" pitchFamily="34" charset="0"/>
              </a:rPr>
              <a:t>60 piscines olympiques</a:t>
            </a:r>
          </a:p>
          <a:p>
            <a:pPr lvl="1"/>
            <a:endParaRPr lang="fr-FR" dirty="0"/>
          </a:p>
          <a:p>
            <a:endParaRPr lang="fr-FR" dirty="0"/>
          </a:p>
          <a:p>
            <a:endParaRPr lang="fr-FR" dirty="0">
              <a:latin typeface="Candara" panose="020E0502030303020204" pitchFamily="34" charset="0"/>
            </a:endParaRPr>
          </a:p>
        </p:txBody>
      </p:sp>
      <p:sp>
        <p:nvSpPr>
          <p:cNvPr id="13" name="Rectangle 12"/>
          <p:cNvSpPr/>
          <p:nvPr/>
        </p:nvSpPr>
        <p:spPr>
          <a:xfrm>
            <a:off x="6865042" y="1721703"/>
            <a:ext cx="2618024" cy="923330"/>
          </a:xfrm>
          <a:prstGeom prst="rect">
            <a:avLst/>
          </a:prstGeom>
        </p:spPr>
        <p:txBody>
          <a:bodyPr wrap="none">
            <a:spAutoFit/>
          </a:bodyPr>
          <a:lstStyle/>
          <a:p>
            <a:r>
              <a:rPr lang="fr-FR" dirty="0" smtClean="0">
                <a:latin typeface="Candara" panose="020E0502030303020204" pitchFamily="34" charset="0"/>
              </a:rPr>
              <a:t>Acquisition de matériel</a:t>
            </a:r>
          </a:p>
          <a:p>
            <a:pPr marL="285750" indent="-285750">
              <a:buFontTx/>
              <a:buChar char="-"/>
            </a:pPr>
            <a:r>
              <a:rPr lang="fr-FR" dirty="0" smtClean="0">
                <a:latin typeface="Candara" panose="020E0502030303020204" pitchFamily="34" charset="0"/>
              </a:rPr>
              <a:t>1200 programmateurs</a:t>
            </a:r>
          </a:p>
          <a:p>
            <a:pPr marL="285750" indent="-285750">
              <a:buFontTx/>
              <a:buChar char="-"/>
            </a:pPr>
            <a:r>
              <a:rPr lang="fr-FR" dirty="0" smtClean="0">
                <a:latin typeface="Candara" panose="020E0502030303020204" pitchFamily="34" charset="0"/>
              </a:rPr>
              <a:t>40 sondes d’humidité</a:t>
            </a:r>
            <a:endParaRPr lang="fr-FR" dirty="0">
              <a:latin typeface="Candara" panose="020E0502030303020204" pitchFamily="34" charset="0"/>
            </a:endParaRPr>
          </a:p>
        </p:txBody>
      </p:sp>
      <p:pic>
        <p:nvPicPr>
          <p:cNvPr id="6146" name="Picture 2" descr="Économiser l'eau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2508" y="3741216"/>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compteur d'eau "/>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5442" y="1721703"/>
            <a:ext cx="609600" cy="609600"/>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déploiement "/>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64258" y="2116438"/>
            <a:ext cx="609600" cy="60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55850"/>
      </p:ext>
    </p:extLst>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par>
                                <p:cTn id="8" presetID="10" presetClass="entr" presetSubtype="0" fill="hold" nodeType="withEffect">
                                  <p:stCondLst>
                                    <p:cond delay="3000"/>
                                  </p:stCondLst>
                                  <p:childTnLst>
                                    <p:set>
                                      <p:cBhvr>
                                        <p:cTn id="9" dur="1" fill="hold">
                                          <p:stCondLst>
                                            <p:cond delay="0"/>
                                          </p:stCondLst>
                                        </p:cTn>
                                        <p:tgtEl>
                                          <p:spTgt spid="6148"/>
                                        </p:tgtEl>
                                        <p:attrNameLst>
                                          <p:attrName>style.visibility</p:attrName>
                                        </p:attrNameLst>
                                      </p:cBhvr>
                                      <p:to>
                                        <p:strVal val="visible"/>
                                      </p:to>
                                    </p:set>
                                    <p:animEffect transition="in" filter="fade">
                                      <p:cBhvr>
                                        <p:cTn id="10" dur="2000"/>
                                        <p:tgtEl>
                                          <p:spTgt spid="6148"/>
                                        </p:tgtEl>
                                      </p:cBhvr>
                                    </p:animEffect>
                                  </p:childTnLst>
                                </p:cTn>
                              </p:par>
                            </p:childTnLst>
                          </p:cTn>
                        </p:par>
                        <p:par>
                          <p:cTn id="11" fill="hold">
                            <p:stCondLst>
                              <p:cond delay="5000"/>
                            </p:stCondLst>
                            <p:childTnLst>
                              <p:par>
                                <p:cTn id="12" presetID="10" presetClass="entr" presetSubtype="0" fill="hold" grpId="0" nodeType="afterEffect">
                                  <p:stCondLst>
                                    <p:cond delay="100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childTnLst>
                                </p:cTn>
                              </p:par>
                              <p:par>
                                <p:cTn id="15" presetID="10" presetClass="entr" presetSubtype="0" fill="hold" nodeType="withEffect">
                                  <p:stCondLst>
                                    <p:cond delay="1000"/>
                                  </p:stCondLst>
                                  <p:childTnLst>
                                    <p:set>
                                      <p:cBhvr>
                                        <p:cTn id="16" dur="1" fill="hold">
                                          <p:stCondLst>
                                            <p:cond delay="0"/>
                                          </p:stCondLst>
                                        </p:cTn>
                                        <p:tgtEl>
                                          <p:spTgt spid="6150"/>
                                        </p:tgtEl>
                                        <p:attrNameLst>
                                          <p:attrName>style.visibility</p:attrName>
                                        </p:attrNameLst>
                                      </p:cBhvr>
                                      <p:to>
                                        <p:strVal val="visible"/>
                                      </p:to>
                                    </p:set>
                                    <p:animEffect transition="in" filter="fade">
                                      <p:cBhvr>
                                        <p:cTn id="17" dur="2000"/>
                                        <p:tgtEl>
                                          <p:spTgt spid="6150"/>
                                        </p:tgtEl>
                                      </p:cBhvr>
                                    </p:animEffect>
                                  </p:childTnLst>
                                </p:cTn>
                              </p:par>
                            </p:childTnLst>
                          </p:cTn>
                        </p:par>
                        <p:par>
                          <p:cTn id="18" fill="hold">
                            <p:stCondLst>
                              <p:cond delay="8000"/>
                            </p:stCondLst>
                            <p:childTnLst>
                              <p:par>
                                <p:cTn id="19" presetID="10" presetClass="entr" presetSubtype="0" fill="hold" grpId="0" nodeType="afterEffect">
                                  <p:stCondLst>
                                    <p:cond delay="100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2000"/>
                                        <p:tgtEl>
                                          <p:spTgt spid="12"/>
                                        </p:tgtEl>
                                      </p:cBhvr>
                                    </p:animEffect>
                                  </p:childTnLst>
                                </p:cTn>
                              </p:par>
                              <p:par>
                                <p:cTn id="22" presetID="10" presetClass="entr" presetSubtype="0" fill="hold" nodeType="withEffect">
                                  <p:stCondLst>
                                    <p:cond delay="1000"/>
                                  </p:stCondLst>
                                  <p:childTnLst>
                                    <p:set>
                                      <p:cBhvr>
                                        <p:cTn id="23" dur="1" fill="hold">
                                          <p:stCondLst>
                                            <p:cond delay="0"/>
                                          </p:stCondLst>
                                        </p:cTn>
                                        <p:tgtEl>
                                          <p:spTgt spid="6146"/>
                                        </p:tgtEl>
                                        <p:attrNameLst>
                                          <p:attrName>style.visibility</p:attrName>
                                        </p:attrNameLst>
                                      </p:cBhvr>
                                      <p:to>
                                        <p:strVal val="visible"/>
                                      </p:to>
                                    </p:set>
                                    <p:animEffect transition="in" filter="fade">
                                      <p:cBhvr>
                                        <p:cTn id="24" dur="2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10224</TotalTime>
  <Words>828</Words>
  <Application>Microsoft Office PowerPoint</Application>
  <PresentationFormat>Grand écran</PresentationFormat>
  <Paragraphs>93</Paragraphs>
  <Slides>8</Slides>
  <Notes>8</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Calibri Light</vt:lpstr>
      <vt:lpstr>Candara</vt:lpstr>
      <vt:lpstr>Thème Office</vt:lpstr>
      <vt:lpstr>Présentation du système d’arrosage connecté de la ville de Martigues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Mairie de Martigues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CYCL'EAU</dc:title>
  <dc:creator>CHAUVET Sylvain</dc:creator>
  <cp:lastModifiedBy>CHAUVET Sylvain</cp:lastModifiedBy>
  <cp:revision>142</cp:revision>
  <cp:lastPrinted>2024-07-19T07:45:01Z</cp:lastPrinted>
  <dcterms:created xsi:type="dcterms:W3CDTF">2023-11-02T10:23:00Z</dcterms:created>
  <dcterms:modified xsi:type="dcterms:W3CDTF">2024-07-19T08:04:12Z</dcterms:modified>
</cp:coreProperties>
</file>