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sldIdLst>
    <p:sldId id="256" r:id="rId3"/>
    <p:sldId id="257" r:id="rId4"/>
    <p:sldId id="258" r:id="rId5"/>
    <p:sldId id="259" r:id="rId6"/>
    <p:sldId id="261" r:id="rId7"/>
    <p:sldId id="262" r:id="rId8"/>
    <p:sldId id="263" r:id="rId9"/>
    <p:sldId id="266" r:id="rId10"/>
    <p:sldId id="292" r:id="rId11"/>
    <p:sldId id="269" r:id="rId12"/>
    <p:sldId id="293" r:id="rId13"/>
    <p:sldId id="274" r:id="rId14"/>
    <p:sldId id="294" r:id="rId15"/>
    <p:sldId id="290" r:id="rId16"/>
    <p:sldId id="296" r:id="rId17"/>
    <p:sldId id="288" r:id="rId18"/>
    <p:sldId id="286" r:id="rId19"/>
  </p:sldIdLst>
  <p:sldSz cx="24384000" cy="13716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09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ADEB9-6D66-56AE-5FF2-DA7F0CA21D90}" v="154" dt="2024-07-09T14:53:13.49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A5B4FF60-92D9-41D6-9B80-30D1DF24A7E4}" type="datetimeFigureOut">
              <a:t>09/07/2024</a:t>
            </a:fld>
            <a:endParaRPr lang="fr-FR"/>
          </a:p>
        </p:txBody>
      </p:sp>
      <p:sp>
        <p:nvSpPr>
          <p:cNvPr id="4" name="Espace réservé de l'image des diapositive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BFB338AC-D38C-4C9E-8F65-CB66323A0691}" type="slidenum">
              <a:t>‹N°›</a:t>
            </a:fld>
            <a:endParaRPr lang="fr-FR"/>
          </a:p>
        </p:txBody>
      </p:sp>
    </p:spTree>
    <p:extLst>
      <p:ext uri="{BB962C8B-B14F-4D97-AF65-F5344CB8AC3E}">
        <p14:creationId xmlns:p14="http://schemas.microsoft.com/office/powerpoint/2010/main" val="169501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1</a:t>
            </a:fld>
            <a:endParaRPr lang="fr-FR"/>
          </a:p>
        </p:txBody>
      </p:sp>
    </p:spTree>
    <p:extLst>
      <p:ext uri="{BB962C8B-B14F-4D97-AF65-F5344CB8AC3E}">
        <p14:creationId xmlns:p14="http://schemas.microsoft.com/office/powerpoint/2010/main" val="285250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10</a:t>
            </a:fld>
            <a:endParaRPr lang="fr-FR"/>
          </a:p>
        </p:txBody>
      </p:sp>
    </p:spTree>
    <p:extLst>
      <p:ext uri="{BB962C8B-B14F-4D97-AF65-F5344CB8AC3E}">
        <p14:creationId xmlns:p14="http://schemas.microsoft.com/office/powerpoint/2010/main" val="1141014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11</a:t>
            </a:fld>
            <a:endParaRPr lang="fr-FR"/>
          </a:p>
        </p:txBody>
      </p:sp>
    </p:spTree>
    <p:extLst>
      <p:ext uri="{BB962C8B-B14F-4D97-AF65-F5344CB8AC3E}">
        <p14:creationId xmlns:p14="http://schemas.microsoft.com/office/powerpoint/2010/main" val="324372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12</a:t>
            </a:fld>
            <a:endParaRPr lang="fr-FR"/>
          </a:p>
        </p:txBody>
      </p:sp>
    </p:spTree>
    <p:extLst>
      <p:ext uri="{BB962C8B-B14F-4D97-AF65-F5344CB8AC3E}">
        <p14:creationId xmlns:p14="http://schemas.microsoft.com/office/powerpoint/2010/main" val="286616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13</a:t>
            </a:fld>
            <a:endParaRPr lang="fr-FR"/>
          </a:p>
        </p:txBody>
      </p:sp>
    </p:spTree>
    <p:extLst>
      <p:ext uri="{BB962C8B-B14F-4D97-AF65-F5344CB8AC3E}">
        <p14:creationId xmlns:p14="http://schemas.microsoft.com/office/powerpoint/2010/main" val="2827449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14</a:t>
            </a:fld>
            <a:endParaRPr lang="fr-FR"/>
          </a:p>
        </p:txBody>
      </p:sp>
    </p:spTree>
    <p:extLst>
      <p:ext uri="{BB962C8B-B14F-4D97-AF65-F5344CB8AC3E}">
        <p14:creationId xmlns:p14="http://schemas.microsoft.com/office/powerpoint/2010/main" val="3922691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15</a:t>
            </a:fld>
            <a:endParaRPr lang="fr-FR"/>
          </a:p>
        </p:txBody>
      </p:sp>
    </p:spTree>
    <p:extLst>
      <p:ext uri="{BB962C8B-B14F-4D97-AF65-F5344CB8AC3E}">
        <p14:creationId xmlns:p14="http://schemas.microsoft.com/office/powerpoint/2010/main" val="3347266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16</a:t>
            </a:fld>
            <a:endParaRPr lang="fr-FR"/>
          </a:p>
        </p:txBody>
      </p:sp>
    </p:spTree>
    <p:extLst>
      <p:ext uri="{BB962C8B-B14F-4D97-AF65-F5344CB8AC3E}">
        <p14:creationId xmlns:p14="http://schemas.microsoft.com/office/powerpoint/2010/main" val="4213599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17</a:t>
            </a:fld>
            <a:endParaRPr lang="fr-FR"/>
          </a:p>
        </p:txBody>
      </p:sp>
    </p:spTree>
    <p:extLst>
      <p:ext uri="{BB962C8B-B14F-4D97-AF65-F5344CB8AC3E}">
        <p14:creationId xmlns:p14="http://schemas.microsoft.com/office/powerpoint/2010/main" val="355427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2</a:t>
            </a:fld>
            <a:endParaRPr lang="fr-FR"/>
          </a:p>
        </p:txBody>
      </p:sp>
    </p:spTree>
    <p:extLst>
      <p:ext uri="{BB962C8B-B14F-4D97-AF65-F5344CB8AC3E}">
        <p14:creationId xmlns:p14="http://schemas.microsoft.com/office/powerpoint/2010/main" val="282528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3</a:t>
            </a:fld>
            <a:endParaRPr lang="fr-FR"/>
          </a:p>
        </p:txBody>
      </p:sp>
    </p:spTree>
    <p:extLst>
      <p:ext uri="{BB962C8B-B14F-4D97-AF65-F5344CB8AC3E}">
        <p14:creationId xmlns:p14="http://schemas.microsoft.com/office/powerpoint/2010/main" val="226683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4</a:t>
            </a:fld>
            <a:endParaRPr lang="fr-FR"/>
          </a:p>
        </p:txBody>
      </p:sp>
    </p:spTree>
    <p:extLst>
      <p:ext uri="{BB962C8B-B14F-4D97-AF65-F5344CB8AC3E}">
        <p14:creationId xmlns:p14="http://schemas.microsoft.com/office/powerpoint/2010/main" val="76909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5</a:t>
            </a:fld>
            <a:endParaRPr lang="fr-FR"/>
          </a:p>
        </p:txBody>
      </p:sp>
    </p:spTree>
    <p:extLst>
      <p:ext uri="{BB962C8B-B14F-4D97-AF65-F5344CB8AC3E}">
        <p14:creationId xmlns:p14="http://schemas.microsoft.com/office/powerpoint/2010/main" val="155286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6</a:t>
            </a:fld>
            <a:endParaRPr lang="fr-FR"/>
          </a:p>
        </p:txBody>
      </p:sp>
    </p:spTree>
    <p:extLst>
      <p:ext uri="{BB962C8B-B14F-4D97-AF65-F5344CB8AC3E}">
        <p14:creationId xmlns:p14="http://schemas.microsoft.com/office/powerpoint/2010/main" val="113509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7</a:t>
            </a:fld>
            <a:endParaRPr lang="fr-FR"/>
          </a:p>
        </p:txBody>
      </p:sp>
    </p:spTree>
    <p:extLst>
      <p:ext uri="{BB962C8B-B14F-4D97-AF65-F5344CB8AC3E}">
        <p14:creationId xmlns:p14="http://schemas.microsoft.com/office/powerpoint/2010/main" val="64288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8</a:t>
            </a:fld>
            <a:endParaRPr lang="fr-FR"/>
          </a:p>
        </p:txBody>
      </p:sp>
    </p:spTree>
    <p:extLst>
      <p:ext uri="{BB962C8B-B14F-4D97-AF65-F5344CB8AC3E}">
        <p14:creationId xmlns:p14="http://schemas.microsoft.com/office/powerpoint/2010/main" val="319392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FB338AC-D38C-4C9E-8F65-CB66323A0691}" type="slidenum">
              <a:t>9</a:t>
            </a:fld>
            <a:endParaRPr lang="fr-FR"/>
          </a:p>
        </p:txBody>
      </p:sp>
    </p:spTree>
    <p:extLst>
      <p:ext uri="{BB962C8B-B14F-4D97-AF65-F5344CB8AC3E}">
        <p14:creationId xmlns:p14="http://schemas.microsoft.com/office/powerpoint/2010/main" val="337671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24" name="PlaceHolder 2"/>
          <p:cNvSpPr>
            <a:spLocks noGrp="1"/>
          </p:cNvSpPr>
          <p:nvPr>
            <p:ph type="body"/>
          </p:nvPr>
        </p:nvSpPr>
        <p:spPr>
          <a:xfrm>
            <a:off x="1218960" y="3209400"/>
            <a:ext cx="21944880" cy="379440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1218960" y="7364520"/>
            <a:ext cx="2194488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27"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12463560" y="7364520"/>
            <a:ext cx="1070892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32" name="PlaceHolder 2"/>
          <p:cNvSpPr>
            <a:spLocks noGrp="1"/>
          </p:cNvSpPr>
          <p:nvPr>
            <p:ph type="body"/>
          </p:nvPr>
        </p:nvSpPr>
        <p:spPr>
          <a:xfrm>
            <a:off x="1218960" y="3209400"/>
            <a:ext cx="7066080" cy="379440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8638560" y="3209400"/>
            <a:ext cx="7066080" cy="379440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16058520" y="3209400"/>
            <a:ext cx="7066080" cy="379440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1218960" y="7364520"/>
            <a:ext cx="7066080" cy="379440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8638560" y="7364520"/>
            <a:ext cx="7066080" cy="379440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16058520" y="7364520"/>
            <a:ext cx="706608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41" name="PlaceHolder 2"/>
          <p:cNvSpPr>
            <a:spLocks noGrp="1"/>
          </p:cNvSpPr>
          <p:nvPr>
            <p:ph type="subTitle"/>
          </p:nvPr>
        </p:nvSpPr>
        <p:spPr>
          <a:xfrm>
            <a:off x="1218960" y="3209400"/>
            <a:ext cx="21944880" cy="7954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43" name="PlaceHolder 2"/>
          <p:cNvSpPr>
            <a:spLocks noGrp="1"/>
          </p:cNvSpPr>
          <p:nvPr>
            <p:ph type="body"/>
          </p:nvPr>
        </p:nvSpPr>
        <p:spPr>
          <a:xfrm>
            <a:off x="1218960" y="3209400"/>
            <a:ext cx="21944880" cy="795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45"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218960" y="547200"/>
            <a:ext cx="21944880" cy="106160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50"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subTitle"/>
          </p:nvPr>
        </p:nvSpPr>
        <p:spPr>
          <a:xfrm>
            <a:off x="1218960" y="3209400"/>
            <a:ext cx="21944880" cy="7954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54"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12463560" y="7364520"/>
            <a:ext cx="1070892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58"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1218960" y="7364520"/>
            <a:ext cx="2194488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62" name="PlaceHolder 2"/>
          <p:cNvSpPr>
            <a:spLocks noGrp="1"/>
          </p:cNvSpPr>
          <p:nvPr>
            <p:ph type="body"/>
          </p:nvPr>
        </p:nvSpPr>
        <p:spPr>
          <a:xfrm>
            <a:off x="1218960" y="3209400"/>
            <a:ext cx="21944880" cy="379440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1218960" y="7364520"/>
            <a:ext cx="2194488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65"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12463560" y="7364520"/>
            <a:ext cx="1070892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70" name="PlaceHolder 2"/>
          <p:cNvSpPr>
            <a:spLocks noGrp="1"/>
          </p:cNvSpPr>
          <p:nvPr>
            <p:ph type="body"/>
          </p:nvPr>
        </p:nvSpPr>
        <p:spPr>
          <a:xfrm>
            <a:off x="1218960" y="3209400"/>
            <a:ext cx="7066080" cy="379440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8638560" y="3209400"/>
            <a:ext cx="7066080" cy="379440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16058520" y="3209400"/>
            <a:ext cx="7066080" cy="379440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1218960" y="7364520"/>
            <a:ext cx="7066080" cy="379440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8638560" y="7364520"/>
            <a:ext cx="7066080" cy="379440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16058520" y="7364520"/>
            <a:ext cx="706608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5" name="PlaceHolder 2"/>
          <p:cNvSpPr>
            <a:spLocks noGrp="1"/>
          </p:cNvSpPr>
          <p:nvPr>
            <p:ph type="body"/>
          </p:nvPr>
        </p:nvSpPr>
        <p:spPr>
          <a:xfrm>
            <a:off x="1218960" y="3209400"/>
            <a:ext cx="21944880" cy="795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7"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218960" y="547200"/>
            <a:ext cx="21944880" cy="106160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12"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16"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12463560" y="7364520"/>
            <a:ext cx="1070892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fr-FR" sz="4400" b="0" strike="noStrike" spc="-1">
              <a:latin typeface="Arial"/>
            </a:endParaRPr>
          </a:p>
        </p:txBody>
      </p:sp>
      <p:sp>
        <p:nvSpPr>
          <p:cNvPr id="20"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1218960" y="7364520"/>
            <a:ext cx="21944880" cy="3794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 name="PlaceHolder 2"/>
          <p:cNvSpPr>
            <a:spLocks noGrp="1"/>
          </p:cNvSpPr>
          <p:nvPr>
            <p:ph type="body"/>
          </p:nvPr>
        </p:nvSpPr>
        <p:spPr>
          <a:xfrm>
            <a:off x="1218960" y="3209400"/>
            <a:ext cx="21944880" cy="7954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1218960" y="3209400"/>
            <a:ext cx="21944880" cy="7954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sv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p:cNvSpPr/>
          <p:nvPr/>
        </p:nvSpPr>
        <p:spPr>
          <a:xfrm>
            <a:off x="1080" y="-3600"/>
            <a:ext cx="24379200" cy="1093248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78" name="date"/>
          <p:cNvSpPr/>
          <p:nvPr/>
        </p:nvSpPr>
        <p:spPr>
          <a:xfrm>
            <a:off x="1532880" y="12512746"/>
            <a:ext cx="102576" cy="601109"/>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endParaRPr lang="fr-FR" sz="3600" b="0" strike="noStrike" spc="-1" dirty="0">
              <a:latin typeface="Helvetica Neue"/>
            </a:endParaRPr>
          </a:p>
        </p:txBody>
      </p:sp>
      <p:sp>
        <p:nvSpPr>
          <p:cNvPr id="79" name="Grand titre…"/>
          <p:cNvSpPr/>
          <p:nvPr/>
        </p:nvSpPr>
        <p:spPr>
          <a:xfrm>
            <a:off x="2757447" y="2879318"/>
            <a:ext cx="18816335" cy="4174652"/>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algn="ctr">
              <a:lnSpc>
                <a:spcPct val="50000"/>
              </a:lnSpc>
              <a:spcBef>
                <a:spcPts val="4501"/>
              </a:spcBef>
              <a:tabLst>
                <a:tab pos="0" algn="l"/>
              </a:tabLst>
            </a:pPr>
            <a:r>
              <a:rPr lang="fr-FR" sz="11000" b="1" spc="-1" dirty="0">
                <a:solidFill>
                  <a:srgbClr val="FFFFFF"/>
                </a:solidFill>
                <a:latin typeface="Helvetica Neue"/>
              </a:rPr>
              <a:t>Appel à projet </a:t>
            </a:r>
            <a:br>
              <a:rPr lang="fr-FR" sz="11000" b="1" spc="-1" dirty="0">
                <a:latin typeface="Helvetica Neue"/>
              </a:rPr>
            </a:br>
            <a:br>
              <a:rPr lang="fr-FR" sz="11000" b="1" spc="-1" dirty="0">
                <a:latin typeface="Helvetica Neue"/>
              </a:rPr>
            </a:br>
            <a:r>
              <a:rPr lang="fr-FR" sz="11000" b="1" spc="-1" dirty="0">
                <a:solidFill>
                  <a:srgbClr val="FFFFFF"/>
                </a:solidFill>
                <a:latin typeface="Helvetica Neue"/>
              </a:rPr>
              <a:t>Tiers lieux</a:t>
            </a:r>
            <a:endParaRPr lang="fr-FR" dirty="0"/>
          </a:p>
          <a:p>
            <a:pPr algn="ctr">
              <a:lnSpc>
                <a:spcPct val="50000"/>
              </a:lnSpc>
              <a:spcBef>
                <a:spcPts val="4501"/>
              </a:spcBef>
              <a:tabLst>
                <a:tab pos="0" algn="l"/>
              </a:tabLst>
            </a:pPr>
            <a:r>
              <a:rPr lang="fr-FR" sz="11000" b="1" spc="-1" dirty="0">
                <a:solidFill>
                  <a:srgbClr val="FFFFFF"/>
                </a:solidFill>
                <a:latin typeface="Helvetica Neue"/>
              </a:rPr>
              <a:t> alimentaires</a:t>
            </a:r>
          </a:p>
        </p:txBody>
      </p:sp>
      <p:sp>
        <p:nvSpPr>
          <p:cNvPr id="80" name="Sous-titre"/>
          <p:cNvSpPr/>
          <p:nvPr/>
        </p:nvSpPr>
        <p:spPr>
          <a:xfrm>
            <a:off x="8333370" y="7307669"/>
            <a:ext cx="102576" cy="1099707"/>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endParaRPr lang="fr-FR" sz="7200" spc="-1" dirty="0">
              <a:solidFill>
                <a:srgbClr val="FFFFFF"/>
              </a:solidFill>
              <a:latin typeface="Helvetica Neue"/>
            </a:endParaRPr>
          </a:p>
        </p:txBody>
      </p:sp>
      <p:pic>
        <p:nvPicPr>
          <p:cNvPr id="2" name="Graphique 1">
            <a:extLst>
              <a:ext uri="{FF2B5EF4-FFF2-40B4-BE49-F238E27FC236}">
                <a16:creationId xmlns:a16="http://schemas.microsoft.com/office/drawing/2014/main" id="{6D995AAB-A5E8-15E7-0CCB-2511D3FEAD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41751" y="11892418"/>
            <a:ext cx="3581400" cy="942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RE_3"/>
          <p:cNvSpPr/>
          <p:nvPr/>
        </p:nvSpPr>
        <p:spPr>
          <a:xfrm>
            <a:off x="13053240" y="3111525"/>
            <a:ext cx="5799240" cy="601109"/>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90000"/>
              </a:lnSpc>
              <a:spcBef>
                <a:spcPts val="4501"/>
              </a:spcBef>
              <a:tabLst>
                <a:tab pos="0" algn="l"/>
              </a:tabLst>
            </a:pPr>
            <a:endParaRPr lang="fr-FR" sz="3600" b="1" strike="noStrike" spc="-1">
              <a:solidFill>
                <a:srgbClr val="C20E1A"/>
              </a:solidFill>
              <a:latin typeface="Helvetica Neue"/>
            </a:endParaRPr>
          </a:p>
        </p:txBody>
      </p:sp>
      <p:sp>
        <p:nvSpPr>
          <p:cNvPr id="226" name="de rem quas de poribus et verit, que voluptius del id et labore, audic to quost, asi volo ex estiberrum, ipitam quistibea diaeperitem aut hit fugiatque cuptat occumque de rem quas de poribus et verit, que voluptius del id et labore, audic to quost, asi v_3"/>
          <p:cNvSpPr/>
          <p:nvPr/>
        </p:nvSpPr>
        <p:spPr>
          <a:xfrm>
            <a:off x="14265720" y="6164640"/>
            <a:ext cx="9174960" cy="557640"/>
          </a:xfrm>
          <a:prstGeom prst="rect">
            <a:avLst/>
          </a:prstGeom>
          <a:noFill/>
          <a:ln w="12600">
            <a:noFill/>
          </a:ln>
        </p:spPr>
        <p:style>
          <a:lnRef idx="0">
            <a:scrgbClr r="0" g="0" b="0"/>
          </a:lnRef>
          <a:fillRef idx="0">
            <a:scrgbClr r="0" g="0" b="0"/>
          </a:fillRef>
          <a:effectRef idx="0">
            <a:scrgbClr r="0" g="0" b="0"/>
          </a:effectRef>
          <a:fontRef idx="minor"/>
        </p:style>
      </p:sp>
      <p:sp>
        <p:nvSpPr>
          <p:cNvPr id="227" name="Rectangle_10"/>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228" name="Titre du chapitre/Sous-titre_7"/>
          <p:cNvSpPr/>
          <p:nvPr/>
        </p:nvSpPr>
        <p:spPr>
          <a:xfrm>
            <a:off x="169560" y="280800"/>
            <a:ext cx="5877000" cy="5119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a:solidFill>
                  <a:srgbClr val="FFFFFF"/>
                </a:solidFill>
                <a:latin typeface="Helvetica Neue"/>
                <a:ea typeface="Helvetica Neue"/>
              </a:rPr>
              <a:t>Présentation des différents projets</a:t>
            </a:r>
            <a:endParaRPr lang="fr-FR" sz="3000" b="0" strike="noStrike" spc="-1">
              <a:latin typeface="Arial"/>
            </a:endParaRPr>
          </a:p>
        </p:txBody>
      </p:sp>
      <p:sp>
        <p:nvSpPr>
          <p:cNvPr id="229" name="Titre de la planche_7"/>
          <p:cNvSpPr/>
          <p:nvPr/>
        </p:nvSpPr>
        <p:spPr>
          <a:xfrm>
            <a:off x="768240" y="1724040"/>
            <a:ext cx="16921800" cy="5583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strike="noStrike" spc="-1">
                <a:solidFill>
                  <a:srgbClr val="C20E1A"/>
                </a:solidFill>
                <a:latin typeface="Helvetica Neue"/>
                <a:ea typeface="Helvetica Neue"/>
              </a:rPr>
              <a:t>II. Le Secours Catholique</a:t>
            </a:r>
            <a:endParaRPr lang="fr-FR" sz="6000" b="0" strike="noStrike" spc="-1">
              <a:latin typeface="Arial"/>
            </a:endParaRPr>
          </a:p>
        </p:txBody>
      </p:sp>
      <p:sp>
        <p:nvSpPr>
          <p:cNvPr id="230" name="Sous-titre_8"/>
          <p:cNvSpPr/>
          <p:nvPr/>
        </p:nvSpPr>
        <p:spPr>
          <a:xfrm>
            <a:off x="792000" y="1999440"/>
            <a:ext cx="1729440" cy="511200"/>
          </a:xfrm>
          <a:prstGeom prst="rect">
            <a:avLst/>
          </a:prstGeom>
          <a:noFill/>
          <a:ln w="12600">
            <a:noFill/>
          </a:ln>
        </p:spPr>
        <p:style>
          <a:lnRef idx="0">
            <a:scrgbClr r="0" g="0" b="0"/>
          </a:lnRef>
          <a:fillRef idx="0">
            <a:scrgbClr r="0" g="0" b="0"/>
          </a:fillRef>
          <a:effectRef idx="0">
            <a:scrgbClr r="0" g="0" b="0"/>
          </a:effectRef>
          <a:fontRef idx="minor"/>
        </p:style>
      </p:sp>
      <p:sp>
        <p:nvSpPr>
          <p:cNvPr id="232" name="Grand titre de la présentation_8"/>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trike="noStrike" spc="-1" dirty="0">
                <a:solidFill>
                  <a:srgbClr val="000000"/>
                </a:solidFill>
                <a:latin typeface="Helvetica Neue"/>
                <a:ea typeface="Helvetica Neue"/>
              </a:rPr>
              <a:t>Tiers-lieux alimentaires</a:t>
            </a:r>
            <a:endParaRPr lang="fr-FR" sz="3000" b="0" strike="noStrike" spc="-1" dirty="0">
              <a:latin typeface="Arial"/>
            </a:endParaRPr>
          </a:p>
        </p:txBody>
      </p:sp>
      <p:sp>
        <p:nvSpPr>
          <p:cNvPr id="235"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3053240" y="6556326"/>
            <a:ext cx="9174960" cy="1487506"/>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p:txBody>
      </p:sp>
      <p:pic>
        <p:nvPicPr>
          <p:cNvPr id="2" name="Image 1" descr="Une image contenant personne, intérieur, mur, Snack&#10;&#10;Description générée automatiquement">
            <a:extLst>
              <a:ext uri="{FF2B5EF4-FFF2-40B4-BE49-F238E27FC236}">
                <a16:creationId xmlns:a16="http://schemas.microsoft.com/office/drawing/2014/main" id="{49D3825F-C86A-7A95-EE1C-D317816AF376}"/>
              </a:ext>
            </a:extLst>
          </p:cNvPr>
          <p:cNvPicPr>
            <a:picLocks noChangeAspect="1"/>
          </p:cNvPicPr>
          <p:nvPr/>
        </p:nvPicPr>
        <p:blipFill>
          <a:blip r:embed="rId3"/>
          <a:stretch>
            <a:fillRect/>
          </a:stretch>
        </p:blipFill>
        <p:spPr>
          <a:xfrm>
            <a:off x="438758" y="2758432"/>
            <a:ext cx="5589915" cy="7625748"/>
          </a:xfrm>
          <a:prstGeom prst="rect">
            <a:avLst/>
          </a:prstGeom>
        </p:spPr>
      </p:pic>
      <p:pic>
        <p:nvPicPr>
          <p:cNvPr id="3" name="Image 2" descr="Une image contenant habits, personne, intérieur, meubles&#10;&#10;Description générée automatiquement">
            <a:extLst>
              <a:ext uri="{FF2B5EF4-FFF2-40B4-BE49-F238E27FC236}">
                <a16:creationId xmlns:a16="http://schemas.microsoft.com/office/drawing/2014/main" id="{343F739F-8BC7-AC41-E1C8-C65E4F9F7942}"/>
              </a:ext>
            </a:extLst>
          </p:cNvPr>
          <p:cNvPicPr>
            <a:picLocks noChangeAspect="1"/>
          </p:cNvPicPr>
          <p:nvPr/>
        </p:nvPicPr>
        <p:blipFill>
          <a:blip r:embed="rId4"/>
          <a:stretch>
            <a:fillRect/>
          </a:stretch>
        </p:blipFill>
        <p:spPr>
          <a:xfrm>
            <a:off x="6301720" y="2782491"/>
            <a:ext cx="5791200" cy="4329022"/>
          </a:xfrm>
          <a:prstGeom prst="rect">
            <a:avLst/>
          </a:prstGeom>
        </p:spPr>
      </p:pic>
      <p:pic>
        <p:nvPicPr>
          <p:cNvPr id="4" name="Image 3" descr="Une image contenant habits, personne, mur, meubles&#10;&#10;Description générée automatiquement">
            <a:extLst>
              <a:ext uri="{FF2B5EF4-FFF2-40B4-BE49-F238E27FC236}">
                <a16:creationId xmlns:a16="http://schemas.microsoft.com/office/drawing/2014/main" id="{32AE5DA8-A886-8AA0-550E-A0831C5146A2}"/>
              </a:ext>
            </a:extLst>
          </p:cNvPr>
          <p:cNvPicPr>
            <a:picLocks noChangeAspect="1"/>
          </p:cNvPicPr>
          <p:nvPr/>
        </p:nvPicPr>
        <p:blipFill>
          <a:blip r:embed="rId5"/>
          <a:stretch>
            <a:fillRect/>
          </a:stretch>
        </p:blipFill>
        <p:spPr>
          <a:xfrm>
            <a:off x="6301541" y="7293712"/>
            <a:ext cx="5800417" cy="3095806"/>
          </a:xfrm>
          <a:prstGeom prst="rect">
            <a:avLst/>
          </a:prstGeom>
        </p:spPr>
      </p:pic>
      <p:sp>
        <p:nvSpPr>
          <p:cNvPr id="6" name="TITRE_0">
            <a:extLst>
              <a:ext uri="{FF2B5EF4-FFF2-40B4-BE49-F238E27FC236}">
                <a16:creationId xmlns:a16="http://schemas.microsoft.com/office/drawing/2014/main" id="{9446975C-2538-569A-797F-72C7B7CE9127}"/>
              </a:ext>
            </a:extLst>
          </p:cNvPr>
          <p:cNvSpPr/>
          <p:nvPr/>
        </p:nvSpPr>
        <p:spPr>
          <a:xfrm>
            <a:off x="12614214" y="2739790"/>
            <a:ext cx="10722281" cy="1274627"/>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a:spcBef>
                <a:spcPts val="500"/>
              </a:spcBef>
              <a:tabLst>
                <a:tab pos="0" algn="l"/>
              </a:tabLst>
            </a:pPr>
            <a:r>
              <a:rPr lang="fr-FR" sz="3600" b="1" strike="noStrike" spc="-1" dirty="0">
                <a:solidFill>
                  <a:srgbClr val="C20E1A"/>
                </a:solidFill>
                <a:latin typeface="Helvetica Neue"/>
                <a:ea typeface="Helvetica Neue"/>
              </a:rPr>
              <a:t>Le bilan de l’action en quelques chiffres</a:t>
            </a:r>
            <a:r>
              <a:rPr lang="fr-FR" sz="3600" b="1" spc="-1" dirty="0">
                <a:solidFill>
                  <a:srgbClr val="C20E1A"/>
                </a:solidFill>
                <a:latin typeface="Helvetica Neue"/>
                <a:ea typeface="Helvetica Neue"/>
              </a:rPr>
              <a:t> </a:t>
            </a:r>
            <a:endParaRPr lang="fr-FR" sz="3600" spc="-1" dirty="0">
              <a:solidFill>
                <a:srgbClr val="000000"/>
              </a:solidFill>
              <a:latin typeface="Arial"/>
              <a:ea typeface="Helvetica Neue"/>
            </a:endParaRPr>
          </a:p>
          <a:p>
            <a:pPr>
              <a:spcBef>
                <a:spcPts val="500"/>
              </a:spcBef>
              <a:tabLst>
                <a:tab pos="0" algn="l"/>
              </a:tabLst>
            </a:pPr>
            <a:r>
              <a:rPr lang="fr-FR" sz="3600" b="1" spc="-1" dirty="0">
                <a:solidFill>
                  <a:srgbClr val="C20E1A"/>
                </a:solidFill>
                <a:latin typeface="Helvetica Neue"/>
                <a:ea typeface="Helvetica Neue"/>
              </a:rPr>
              <a:t>(depuis son démarrage)</a:t>
            </a:r>
            <a:endParaRPr lang="fr-FR" sz="3600" b="0" strike="noStrike" spc="-1" dirty="0">
              <a:latin typeface="Arial"/>
            </a:endParaRPr>
          </a:p>
        </p:txBody>
      </p:sp>
      <p:sp>
        <p:nvSpPr>
          <p:cNvPr id="8" name="de rem quas de poribus et verit, que voluptius del id et labore, audic to quost, asi volo ex estiberrum, ipitam quistibea diaeperitem aut hit fugiatque cuptat occumque de rem quas de poribus et verit, que voluptius del id et labore, audic to quost, asi v_1">
            <a:extLst>
              <a:ext uri="{FF2B5EF4-FFF2-40B4-BE49-F238E27FC236}">
                <a16:creationId xmlns:a16="http://schemas.microsoft.com/office/drawing/2014/main" id="{96BE50AF-193C-7BFE-2432-6DB5EDFC75A0}"/>
              </a:ext>
            </a:extLst>
          </p:cNvPr>
          <p:cNvSpPr/>
          <p:nvPr/>
        </p:nvSpPr>
        <p:spPr>
          <a:xfrm>
            <a:off x="13066627" y="4457281"/>
            <a:ext cx="9088697" cy="6196487"/>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1905" algn="just">
              <a:buClr>
                <a:srgbClr val="000000"/>
              </a:buClr>
              <a:tabLst>
                <a:tab pos="0" algn="l"/>
              </a:tabLst>
            </a:pPr>
            <a:r>
              <a:rPr lang="fr-FR" sz="3600" b="1" spc="-1" dirty="0">
                <a:solidFill>
                  <a:srgbClr val="000000"/>
                </a:solidFill>
                <a:latin typeface="Helvetica Neue Medium"/>
                <a:ea typeface="Helvetica Neue Medium"/>
              </a:rPr>
              <a:t>La </a:t>
            </a:r>
            <a:r>
              <a:rPr lang="fr-FR" sz="3600" b="1" spc="-1" dirty="0" err="1">
                <a:solidFill>
                  <a:srgbClr val="000000"/>
                </a:solidFill>
                <a:latin typeface="Helvetica Neue Medium"/>
                <a:ea typeface="Helvetica Neue Medium"/>
              </a:rPr>
              <a:t>Casèla</a:t>
            </a:r>
            <a:r>
              <a:rPr lang="fr-FR" sz="3600" b="1" spc="-1" dirty="0">
                <a:solidFill>
                  <a:srgbClr val="000000"/>
                </a:solidFill>
                <a:latin typeface="Helvetica Neue Medium"/>
                <a:ea typeface="Helvetica Neue Medium"/>
              </a:rPr>
              <a:t> :</a:t>
            </a:r>
          </a:p>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87 </a:t>
            </a:r>
            <a:r>
              <a:rPr lang="fr-FR" sz="3600" spc="-1" dirty="0">
                <a:solidFill>
                  <a:srgbClr val="000000"/>
                </a:solidFill>
                <a:latin typeface="Helvetica Neue Medium"/>
                <a:ea typeface="Helvetica Neue Medium"/>
              </a:rPr>
              <a:t>ateliers</a:t>
            </a:r>
            <a:r>
              <a:rPr lang="fr-FR" sz="3600" b="0" strike="noStrike" spc="-1" dirty="0">
                <a:solidFill>
                  <a:srgbClr val="000000"/>
                </a:solidFill>
                <a:latin typeface="Helvetica Neue Medium"/>
                <a:ea typeface="Helvetica Neue Medium"/>
              </a:rPr>
              <a:t> réalisés</a:t>
            </a:r>
            <a:endParaRPr lang="fr-FR" sz="3600" b="0" strike="noStrike" spc="-1" dirty="0">
              <a:latin typeface="Arial"/>
            </a:endParaRPr>
          </a:p>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386 </a:t>
            </a:r>
            <a:r>
              <a:rPr lang="fr-FR" sz="3600" spc="-1" dirty="0">
                <a:solidFill>
                  <a:srgbClr val="000000"/>
                </a:solidFill>
                <a:latin typeface="Helvetica Neue Medium"/>
                <a:ea typeface="Helvetica Neue Medium"/>
              </a:rPr>
              <a:t>participants</a:t>
            </a:r>
            <a:r>
              <a:rPr lang="fr-FR" sz="3600" b="0" strike="noStrike" spc="-1" dirty="0">
                <a:solidFill>
                  <a:srgbClr val="000000"/>
                </a:solidFill>
                <a:latin typeface="Helvetica Neue Medium"/>
                <a:ea typeface="Helvetica Neue Medium"/>
              </a:rPr>
              <a:t> au total</a:t>
            </a:r>
            <a:endParaRPr lang="fr-FR" sz="3600" b="0" strike="noStrike" spc="-1" dirty="0">
              <a:latin typeface="Arial"/>
            </a:endParaRPr>
          </a:p>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783 </a:t>
            </a:r>
            <a:r>
              <a:rPr lang="fr-FR" sz="3600" spc="-1" dirty="0">
                <a:solidFill>
                  <a:srgbClr val="000000"/>
                </a:solidFill>
                <a:latin typeface="Helvetica Neue Medium"/>
                <a:ea typeface="Helvetica Neue Medium"/>
              </a:rPr>
              <a:t>repas</a:t>
            </a:r>
            <a:r>
              <a:rPr lang="fr-FR" sz="3600" strike="noStrike" spc="-1" dirty="0">
                <a:solidFill>
                  <a:srgbClr val="000000"/>
                </a:solidFill>
                <a:latin typeface="Helvetica Neue Medium"/>
                <a:ea typeface="Helvetica Neue Medium"/>
              </a:rPr>
              <a:t> </a:t>
            </a:r>
            <a:r>
              <a:rPr lang="fr-FR" sz="3600" spc="-1" dirty="0">
                <a:solidFill>
                  <a:srgbClr val="000000"/>
                </a:solidFill>
                <a:latin typeface="Helvetica Neue Medium"/>
                <a:ea typeface="Helvetica Neue Medium"/>
              </a:rPr>
              <a:t>produits</a:t>
            </a:r>
          </a:p>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2 </a:t>
            </a:r>
            <a:r>
              <a:rPr lang="fr-FR" sz="3600" spc="-1" dirty="0">
                <a:solidFill>
                  <a:srgbClr val="000000"/>
                </a:solidFill>
                <a:latin typeface="Helvetica Neue Medium"/>
                <a:ea typeface="Helvetica Neue Medium"/>
              </a:rPr>
              <a:t>ateliers</a:t>
            </a:r>
            <a:r>
              <a:rPr lang="fr-FR" sz="3600" strike="noStrike" spc="-1" dirty="0">
                <a:solidFill>
                  <a:srgbClr val="000000"/>
                </a:solidFill>
                <a:latin typeface="Helvetica Neue Medium"/>
                <a:ea typeface="Helvetica Neue Medium"/>
              </a:rPr>
              <a:t> par semaine</a:t>
            </a:r>
            <a:endParaRPr lang="fr-FR" sz="3600" strike="noStrike" spc="-1" dirty="0">
              <a:latin typeface="Helvetica Neue Medium"/>
            </a:endParaRPr>
          </a:p>
          <a:p>
            <a:pPr marL="1905" algn="just">
              <a:lnSpc>
                <a:spcPct val="100000"/>
              </a:lnSpc>
              <a:buClr>
                <a:srgbClr val="000000"/>
              </a:buClr>
              <a:tabLst>
                <a:tab pos="0" algn="l"/>
              </a:tabLst>
            </a:pPr>
            <a:endParaRPr lang="fr-FR" sz="3600" strike="noStrike" spc="-1">
              <a:latin typeface="Helvetica Neue Medium"/>
            </a:endParaRPr>
          </a:p>
          <a:p>
            <a:pPr marL="1905" algn="just">
              <a:buFont typeface="Arial"/>
              <a:tabLst>
                <a:tab pos="0" algn="l"/>
              </a:tabLst>
            </a:pPr>
            <a:r>
              <a:rPr lang="fr-FR" sz="3600" b="1" spc="-1" dirty="0">
                <a:latin typeface="Helvetica Neue Medium"/>
              </a:rPr>
              <a:t>L'</a:t>
            </a:r>
            <a:r>
              <a:rPr lang="fr-FR" sz="3600" b="1" spc="-1" dirty="0" err="1">
                <a:latin typeface="Helvetica Neue Medium"/>
              </a:rPr>
              <a:t>Ostalada</a:t>
            </a:r>
            <a:r>
              <a:rPr lang="fr-FR" sz="3600" b="1" spc="-1" dirty="0">
                <a:latin typeface="Helvetica Neue Medium"/>
              </a:rPr>
              <a:t> : </a:t>
            </a:r>
            <a:endParaRPr lang="fr-FR" sz="3600" b="1" strike="noStrike" spc="-1" dirty="0">
              <a:latin typeface="Helvetica Neue Medium"/>
            </a:endParaRPr>
          </a:p>
          <a:p>
            <a:pPr marL="573405" indent="-571500" algn="just">
              <a:buFont typeface="Arial"/>
              <a:buChar char="•"/>
              <a:tabLst>
                <a:tab pos="0" algn="l"/>
              </a:tabLst>
            </a:pPr>
            <a:r>
              <a:rPr lang="fr-FR" sz="3600" b="1" spc="-1" dirty="0">
                <a:latin typeface="Helvetica Neue Medium"/>
              </a:rPr>
              <a:t>51 </a:t>
            </a:r>
            <a:r>
              <a:rPr lang="fr-FR" sz="3600" spc="-1" dirty="0">
                <a:latin typeface="Helvetica Neue Medium"/>
              </a:rPr>
              <a:t>ateliers réalisés</a:t>
            </a:r>
            <a:endParaRPr lang="fr-FR" sz="3600" strike="noStrike" spc="-1" dirty="0">
              <a:latin typeface="Helvetica Neue Medium"/>
            </a:endParaRPr>
          </a:p>
          <a:p>
            <a:pPr marL="573405" indent="-571500" algn="just">
              <a:buFont typeface="Arial"/>
              <a:buChar char="•"/>
              <a:tabLst>
                <a:tab pos="0" algn="l"/>
              </a:tabLst>
            </a:pPr>
            <a:r>
              <a:rPr lang="fr-FR" sz="3600" b="1" spc="-1" dirty="0">
                <a:latin typeface="Helvetica Neue Medium"/>
              </a:rPr>
              <a:t>587 </a:t>
            </a:r>
            <a:r>
              <a:rPr lang="fr-FR" sz="3600" spc="-1" dirty="0">
                <a:latin typeface="Helvetica Neue Medium"/>
              </a:rPr>
              <a:t>participants au total </a:t>
            </a:r>
            <a:endParaRPr lang="fr-FR" sz="3600" strike="noStrike" spc="-1" dirty="0">
              <a:latin typeface="Helvetica Neue Medium"/>
            </a:endParaRPr>
          </a:p>
          <a:p>
            <a:pPr marL="573405" indent="-571500" algn="just">
              <a:buFont typeface="Arial"/>
              <a:buChar char="•"/>
              <a:tabLst>
                <a:tab pos="0" algn="l"/>
              </a:tabLst>
            </a:pPr>
            <a:r>
              <a:rPr lang="fr-FR" sz="3600" b="1" spc="-1" dirty="0">
                <a:latin typeface="Helvetica Neue Medium"/>
              </a:rPr>
              <a:t>647</a:t>
            </a:r>
            <a:r>
              <a:rPr lang="fr-FR" sz="3600" spc="-1" dirty="0">
                <a:latin typeface="Helvetica Neue Medium"/>
              </a:rPr>
              <a:t> repas produits</a:t>
            </a:r>
            <a:endParaRPr lang="fr-FR" sz="3600" b="0" strike="noStrike" spc="-1" dirty="0">
              <a:latin typeface="Helvetica Neue Medium"/>
            </a:endParaRPr>
          </a:p>
          <a:p>
            <a:pPr marL="573405" indent="-571500" algn="just">
              <a:buFont typeface="Arial"/>
              <a:buChar char="•"/>
              <a:tabLst>
                <a:tab pos="0" algn="l"/>
              </a:tabLst>
            </a:pPr>
            <a:r>
              <a:rPr lang="fr-FR" sz="3600" b="1" spc="-1" dirty="0">
                <a:latin typeface="Helvetica Neue Medium"/>
              </a:rPr>
              <a:t>1</a:t>
            </a:r>
            <a:r>
              <a:rPr lang="fr-FR" sz="3600" spc="-1" dirty="0">
                <a:latin typeface="Helvetica Neue Medium"/>
              </a:rPr>
              <a:t> atelier par semaine</a:t>
            </a:r>
            <a:endParaRPr lang="fr-FR" sz="3600" b="0" strike="noStrike" spc="-1" dirty="0">
              <a:latin typeface="Helvetica Neue Medium"/>
            </a:endParaRPr>
          </a:p>
        </p:txBody>
      </p:sp>
      <p:pic>
        <p:nvPicPr>
          <p:cNvPr id="9" name="Graphique 8">
            <a:extLst>
              <a:ext uri="{FF2B5EF4-FFF2-40B4-BE49-F238E27FC236}">
                <a16:creationId xmlns:a16="http://schemas.microsoft.com/office/drawing/2014/main" id="{F48452F8-2DC6-AD8D-8A94-5AD0C8E840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341751" y="11892418"/>
            <a:ext cx="3581400" cy="942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RE_3"/>
          <p:cNvSpPr/>
          <p:nvPr/>
        </p:nvSpPr>
        <p:spPr>
          <a:xfrm>
            <a:off x="13053240" y="3111525"/>
            <a:ext cx="5799240" cy="601109"/>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90000"/>
              </a:lnSpc>
              <a:spcBef>
                <a:spcPts val="4501"/>
              </a:spcBef>
              <a:tabLst>
                <a:tab pos="0" algn="l"/>
              </a:tabLst>
            </a:pPr>
            <a:endParaRPr lang="fr-FR" sz="3600" b="1" strike="noStrike" spc="-1">
              <a:solidFill>
                <a:srgbClr val="C20E1A"/>
              </a:solidFill>
              <a:latin typeface="Helvetica Neue"/>
            </a:endParaRPr>
          </a:p>
        </p:txBody>
      </p:sp>
      <p:sp>
        <p:nvSpPr>
          <p:cNvPr id="227" name="Rectangle_10"/>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228" name="Titre du chapitre/Sous-titre_7"/>
          <p:cNvSpPr/>
          <p:nvPr/>
        </p:nvSpPr>
        <p:spPr>
          <a:xfrm>
            <a:off x="169560" y="280800"/>
            <a:ext cx="5877000" cy="5119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a:solidFill>
                  <a:srgbClr val="FFFFFF"/>
                </a:solidFill>
                <a:latin typeface="Helvetica Neue"/>
                <a:ea typeface="Helvetica Neue"/>
              </a:rPr>
              <a:t>Présentation des différents projets</a:t>
            </a:r>
            <a:endParaRPr lang="fr-FR" sz="3000" b="0" strike="noStrike" spc="-1">
              <a:latin typeface="Arial"/>
            </a:endParaRPr>
          </a:p>
        </p:txBody>
      </p:sp>
      <p:sp>
        <p:nvSpPr>
          <p:cNvPr id="229" name="Titre de la planche_7"/>
          <p:cNvSpPr/>
          <p:nvPr/>
        </p:nvSpPr>
        <p:spPr>
          <a:xfrm>
            <a:off x="768240" y="1724040"/>
            <a:ext cx="16921800" cy="5583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strike="noStrike" spc="-1">
                <a:solidFill>
                  <a:srgbClr val="C20E1A"/>
                </a:solidFill>
                <a:latin typeface="Helvetica Neue"/>
                <a:ea typeface="Helvetica Neue"/>
              </a:rPr>
              <a:t>II. Le Secours Catholique</a:t>
            </a:r>
            <a:endParaRPr lang="fr-FR" sz="6000" b="0" strike="noStrike" spc="-1">
              <a:latin typeface="Arial"/>
            </a:endParaRPr>
          </a:p>
        </p:txBody>
      </p:sp>
      <p:sp>
        <p:nvSpPr>
          <p:cNvPr id="230" name="Sous-titre_8"/>
          <p:cNvSpPr/>
          <p:nvPr/>
        </p:nvSpPr>
        <p:spPr>
          <a:xfrm>
            <a:off x="792000" y="1999440"/>
            <a:ext cx="1729440" cy="511200"/>
          </a:xfrm>
          <a:prstGeom prst="rect">
            <a:avLst/>
          </a:prstGeom>
          <a:noFill/>
          <a:ln w="12600">
            <a:noFill/>
          </a:ln>
        </p:spPr>
        <p:style>
          <a:lnRef idx="0">
            <a:scrgbClr r="0" g="0" b="0"/>
          </a:lnRef>
          <a:fillRef idx="0">
            <a:scrgbClr r="0" g="0" b="0"/>
          </a:fillRef>
          <a:effectRef idx="0">
            <a:scrgbClr r="0" g="0" b="0"/>
          </a:effectRef>
          <a:fontRef idx="minor"/>
        </p:style>
      </p:sp>
      <p:sp>
        <p:nvSpPr>
          <p:cNvPr id="232" name="Grand titre de la présentation_8"/>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trike="noStrike" spc="-1" dirty="0">
                <a:solidFill>
                  <a:srgbClr val="000000"/>
                </a:solidFill>
                <a:latin typeface="Helvetica Neue"/>
                <a:ea typeface="Helvetica Neue"/>
              </a:rPr>
              <a:t>Tiers-lieux alimentaires</a:t>
            </a:r>
            <a:endParaRPr lang="fr-FR" sz="3000" b="0" strike="noStrike" spc="-1" dirty="0">
              <a:latin typeface="Arial"/>
            </a:endParaRPr>
          </a:p>
        </p:txBody>
      </p:sp>
      <p:sp>
        <p:nvSpPr>
          <p:cNvPr id="235"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3053240" y="6556326"/>
            <a:ext cx="9174960" cy="1487506"/>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p:txBody>
      </p:sp>
      <p:sp>
        <p:nvSpPr>
          <p:cNvPr id="6" name="TITRE_0">
            <a:extLst>
              <a:ext uri="{FF2B5EF4-FFF2-40B4-BE49-F238E27FC236}">
                <a16:creationId xmlns:a16="http://schemas.microsoft.com/office/drawing/2014/main" id="{9446975C-2538-569A-797F-72C7B7CE9127}"/>
              </a:ext>
            </a:extLst>
          </p:cNvPr>
          <p:cNvSpPr/>
          <p:nvPr/>
        </p:nvSpPr>
        <p:spPr>
          <a:xfrm>
            <a:off x="766288" y="2655486"/>
            <a:ext cx="9868646" cy="601109"/>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600" b="1" spc="-1" dirty="0">
                <a:solidFill>
                  <a:srgbClr val="C20E1A"/>
                </a:solidFill>
                <a:latin typeface="Helvetica Neue"/>
              </a:rPr>
              <a:t>La </a:t>
            </a:r>
            <a:r>
              <a:rPr lang="fr-FR" sz="3600" b="1" spc="-1" dirty="0" err="1">
                <a:solidFill>
                  <a:srgbClr val="C20E1A"/>
                </a:solidFill>
                <a:latin typeface="Helvetica Neue"/>
              </a:rPr>
              <a:t>Casèla</a:t>
            </a:r>
            <a:r>
              <a:rPr lang="fr-FR" sz="3600" b="1" spc="-1" dirty="0">
                <a:solidFill>
                  <a:srgbClr val="C20E1A"/>
                </a:solidFill>
                <a:latin typeface="Helvetica Neue"/>
              </a:rPr>
              <a:t>, un lieu privilégié pour les femmes</a:t>
            </a:r>
            <a:endParaRPr lang="fr-FR" dirty="0"/>
          </a:p>
        </p:txBody>
      </p:sp>
      <p:sp>
        <p:nvSpPr>
          <p:cNvPr id="8" name="de rem quas de poribus et verit, que voluptius del id et labore, audic to quost, asi volo ex estiberrum, ipitam quistibea diaeperitem aut hit fugiatque cuptat occumque de rem quas de poribus et verit, que voluptius del id et labore, audic to quost, asi v_1">
            <a:extLst>
              <a:ext uri="{FF2B5EF4-FFF2-40B4-BE49-F238E27FC236}">
                <a16:creationId xmlns:a16="http://schemas.microsoft.com/office/drawing/2014/main" id="{96BE50AF-193C-7BFE-2432-6DB5EDFC75A0}"/>
              </a:ext>
            </a:extLst>
          </p:cNvPr>
          <p:cNvSpPr/>
          <p:nvPr/>
        </p:nvSpPr>
        <p:spPr>
          <a:xfrm>
            <a:off x="13066627" y="6480804"/>
            <a:ext cx="9117451" cy="4996159"/>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1905" algn="just">
              <a:buClr>
                <a:srgbClr val="000000"/>
              </a:buClr>
              <a:tabLst>
                <a:tab pos="0" algn="l"/>
              </a:tabLst>
            </a:pPr>
            <a:endParaRPr lang="fr-FR" sz="3600" b="1" strike="noStrike" spc="-1" dirty="0">
              <a:latin typeface="Helvetica Neue Medium"/>
            </a:endParaRPr>
          </a:p>
          <a:p>
            <a:pPr algn="just">
              <a:lnSpc>
                <a:spcPct val="100000"/>
              </a:lnSpc>
              <a:tabLst>
                <a:tab pos="0" algn="l"/>
              </a:tabLst>
            </a:pPr>
            <a:endParaRPr lang="fr-FR" sz="3600" b="0" strike="noStrike" spc="-1">
              <a:latin typeface="Arial"/>
            </a:endParaRPr>
          </a:p>
          <a:p>
            <a:pPr algn="just">
              <a:tabLst>
                <a:tab pos="0" algn="l"/>
              </a:tabLst>
            </a:pPr>
            <a:endParaRPr lang="fr-FR" sz="3600" b="0" strike="noStrike" spc="-1">
              <a:latin typeface="Arial"/>
            </a:endParaRPr>
          </a:p>
          <a:p>
            <a:pPr algn="just">
              <a:tabLst>
                <a:tab pos="0" algn="l"/>
              </a:tabLst>
            </a:pPr>
            <a:endParaRPr lang="fr-FR" sz="3600" spc="-1">
              <a:latin typeface="Arial"/>
            </a:endParaRPr>
          </a:p>
          <a:p>
            <a:pPr algn="just">
              <a:tabLst>
                <a:tab pos="0" algn="l"/>
              </a:tabLst>
            </a:pPr>
            <a:endParaRPr lang="fr-FR" sz="3600" spc="-1">
              <a:latin typeface="Arial"/>
            </a:endParaRPr>
          </a:p>
          <a:p>
            <a:pPr algn="just">
              <a:tabLst>
                <a:tab pos="0" algn="l"/>
              </a:tabLst>
            </a:pPr>
            <a:endParaRPr lang="fr-FR" sz="3600" spc="-1">
              <a:latin typeface="Arial"/>
            </a:endParaRPr>
          </a:p>
          <a:p>
            <a:pPr algn="just">
              <a:tabLst>
                <a:tab pos="0" algn="l"/>
              </a:tabLst>
            </a:pPr>
            <a:endParaRPr lang="fr-FR" sz="3600" spc="-1">
              <a:latin typeface="Arial"/>
            </a:endParaRPr>
          </a:p>
          <a:p>
            <a:pPr algn="just">
              <a:tabLst>
                <a:tab pos="0" algn="l"/>
              </a:tabLst>
            </a:pPr>
            <a:endParaRPr lang="fr-FR" sz="3600" spc="-1">
              <a:latin typeface="Arial"/>
            </a:endParaRPr>
          </a:p>
          <a:p>
            <a:pPr algn="just">
              <a:tabLst>
                <a:tab pos="0" algn="l"/>
              </a:tabLst>
            </a:pPr>
            <a:endParaRPr lang="fr-FR" sz="3000" spc="-1">
              <a:latin typeface="Arial"/>
            </a:endParaRPr>
          </a:p>
        </p:txBody>
      </p:sp>
      <p:sp>
        <p:nvSpPr>
          <p:cNvPr id="7" name="date_1">
            <a:extLst>
              <a:ext uri="{FF2B5EF4-FFF2-40B4-BE49-F238E27FC236}">
                <a16:creationId xmlns:a16="http://schemas.microsoft.com/office/drawing/2014/main" id="{5656B93E-3449-932D-3C01-6020E7AE8988}"/>
              </a:ext>
            </a:extLst>
          </p:cNvPr>
          <p:cNvSpPr/>
          <p:nvPr/>
        </p:nvSpPr>
        <p:spPr>
          <a:xfrm>
            <a:off x="768240" y="12700085"/>
            <a:ext cx="16921800" cy="31103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endParaRPr lang="fr-FR" sz="2400" b="0" strike="noStrike" spc="-1" dirty="0">
              <a:latin typeface="Helvetica Neue"/>
            </a:endParaRPr>
          </a:p>
        </p:txBody>
      </p:sp>
      <p:sp>
        <p:nvSpPr>
          <p:cNvPr id="9" name="de rem quas de poribus et verit, que voluptius del id et labore, audic to quost, asi volo ex estiberrum, ipitam quistibea diaeperitem aut hit fugiatque cuptat occumque de rem quas de poribus et verit, que voluptius del id et labore, audic to quost, asi v_1">
            <a:extLst>
              <a:ext uri="{FF2B5EF4-FFF2-40B4-BE49-F238E27FC236}">
                <a16:creationId xmlns:a16="http://schemas.microsoft.com/office/drawing/2014/main" id="{780351CC-118C-0190-0F54-8176F0DA2DBF}"/>
              </a:ext>
            </a:extLst>
          </p:cNvPr>
          <p:cNvSpPr/>
          <p:nvPr/>
        </p:nvSpPr>
        <p:spPr>
          <a:xfrm>
            <a:off x="800615" y="3826637"/>
            <a:ext cx="11472003" cy="7212150"/>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573405" indent="-571500" algn="just">
              <a:buClr>
                <a:srgbClr val="000000"/>
              </a:buClr>
              <a:buFont typeface="Arial"/>
              <a:buChar char="•"/>
              <a:tabLst>
                <a:tab pos="0" algn="l"/>
              </a:tabLst>
            </a:pPr>
            <a:endParaRPr lang="fr-FR" sz="3600" spc="-1">
              <a:latin typeface="Helvetica Neue Medium"/>
            </a:endParaRPr>
          </a:p>
          <a:p>
            <a:pPr marL="1905" algn="just">
              <a:buClr>
                <a:srgbClr val="000000"/>
              </a:buClr>
              <a:tabLst>
                <a:tab pos="0" algn="l"/>
              </a:tabLst>
            </a:pPr>
            <a:endParaRPr lang="fr-FR" sz="3600" spc="-1">
              <a:latin typeface="Helvetica Neue Medium"/>
            </a:endParaRPr>
          </a:p>
          <a:p>
            <a:pPr marL="573405" indent="-571500" algn="just">
              <a:buClr>
                <a:srgbClr val="000000"/>
              </a:buClr>
              <a:buFont typeface="Arial"/>
              <a:buChar char="•"/>
              <a:tabLst>
                <a:tab pos="0" algn="l"/>
              </a:tabLst>
            </a:pPr>
            <a:endParaRPr lang="fr-FR" sz="3600" spc="-1">
              <a:latin typeface="Helvetica Neue Medium"/>
            </a:endParaRPr>
          </a:p>
          <a:p>
            <a:pPr marL="573405" indent="-571500" algn="just">
              <a:buClr>
                <a:srgbClr val="000000"/>
              </a:buClr>
              <a:buFont typeface="Arial"/>
              <a:buChar char="•"/>
              <a:tabLst>
                <a:tab pos="0" algn="l"/>
              </a:tabLst>
            </a:pPr>
            <a:endParaRPr lang="fr-FR" sz="3600" b="0" strike="noStrike" spc="-1" dirty="0">
              <a:latin typeface="Helvetica Neue Medium"/>
            </a:endParaRPr>
          </a:p>
          <a:p>
            <a:pPr marL="1905" algn="just">
              <a:buClr>
                <a:srgbClr val="000000"/>
              </a:buClr>
              <a:tabLst>
                <a:tab pos="0" algn="l"/>
              </a:tabLst>
            </a:pPr>
            <a:endParaRPr lang="fr-FR" sz="3600" b="0" strike="noStrike" spc="-1" dirty="0">
              <a:latin typeface="Helvetica Neue Medium"/>
            </a:endParaRPr>
          </a:p>
          <a:p>
            <a:pPr marL="1905" algn="just">
              <a:lnSpc>
                <a:spcPct val="100000"/>
              </a:lnSpc>
              <a:buClr>
                <a:srgbClr val="000000"/>
              </a:buClr>
              <a:tabLst>
                <a:tab pos="0" algn="l"/>
              </a:tabLst>
            </a:pPr>
            <a:endParaRPr lang="fr-FR" sz="3600" b="0" strike="noStrike" spc="-1" dirty="0">
              <a:latin typeface="Helvetica Neue Medium"/>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a:p>
            <a:pPr algn="just">
              <a:tabLst>
                <a:tab pos="0" algn="l"/>
              </a:tabLst>
            </a:pPr>
            <a:endParaRPr lang="fr-FR" sz="3600" b="0" strike="noStrike" spc="-1">
              <a:latin typeface="Arial"/>
            </a:endParaRPr>
          </a:p>
          <a:p>
            <a:pPr algn="just">
              <a:tabLst>
                <a:tab pos="0" algn="l"/>
              </a:tabLst>
            </a:pPr>
            <a:endParaRPr lang="fr-FR" sz="3600" spc="-1">
              <a:latin typeface="Arial"/>
            </a:endParaRPr>
          </a:p>
          <a:p>
            <a:pPr algn="just">
              <a:tabLst>
                <a:tab pos="0" algn="l"/>
              </a:tabLst>
            </a:pPr>
            <a:endParaRPr lang="fr-FR" sz="3600" spc="-1">
              <a:latin typeface="Arial"/>
            </a:endParaRPr>
          </a:p>
          <a:p>
            <a:pPr algn="just">
              <a:tabLst>
                <a:tab pos="0" algn="l"/>
              </a:tabLst>
            </a:pPr>
            <a:endParaRPr lang="fr-FR" sz="3000" spc="-1">
              <a:latin typeface="Arial"/>
            </a:endParaRPr>
          </a:p>
        </p:txBody>
      </p:sp>
      <p:sp>
        <p:nvSpPr>
          <p:cNvPr id="11" name="de rem quas de poribus et verit, que voluptius del id et labore, audic to quost, asi volo ex estiberrum, ipitam quistibea diaeperitem aut hit fugiatque cuptat occumque de rem quas de poribus et verit, que voluptius del id et labore, audic to quost, asi v_1">
            <a:extLst>
              <a:ext uri="{FF2B5EF4-FFF2-40B4-BE49-F238E27FC236}">
                <a16:creationId xmlns:a16="http://schemas.microsoft.com/office/drawing/2014/main" id="{25A405F2-DB91-7A1A-DBAF-02A25645F60F}"/>
              </a:ext>
            </a:extLst>
          </p:cNvPr>
          <p:cNvSpPr/>
          <p:nvPr/>
        </p:nvSpPr>
        <p:spPr>
          <a:xfrm>
            <a:off x="757046" y="4049146"/>
            <a:ext cx="15646437" cy="10536137"/>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573405" indent="-571500" algn="just">
              <a:buClr>
                <a:srgbClr val="000000"/>
              </a:buClr>
              <a:buFont typeface="Arial"/>
              <a:buChar char="•"/>
              <a:tabLst>
                <a:tab pos="0" algn="l"/>
              </a:tabLst>
            </a:pPr>
            <a:r>
              <a:rPr lang="fr-FR" sz="3600" spc="-1" dirty="0">
                <a:latin typeface="Helvetica Neue Medium"/>
              </a:rPr>
              <a:t>Accueil inconditionnel pour femmes ; </a:t>
            </a:r>
          </a:p>
          <a:p>
            <a:pPr marL="1905" algn="just">
              <a:buClr>
                <a:srgbClr val="000000"/>
              </a:buClr>
              <a:tabLst>
                <a:tab pos="0" algn="l"/>
              </a:tabLst>
            </a:pPr>
            <a:endParaRPr lang="fr-FR" sz="3600" spc="-1" dirty="0">
              <a:solidFill>
                <a:srgbClr val="000000"/>
              </a:solidFill>
              <a:latin typeface="Helvetica Neue Medium"/>
              <a:cs typeface="Calibri"/>
            </a:endParaRPr>
          </a:p>
          <a:p>
            <a:pPr marL="573405" indent="-571500" algn="just">
              <a:buClr>
                <a:srgbClr val="000000"/>
              </a:buClr>
              <a:buFont typeface="Arial"/>
              <a:buChar char="•"/>
              <a:tabLst>
                <a:tab pos="0" algn="l"/>
              </a:tabLst>
            </a:pPr>
            <a:r>
              <a:rPr lang="fr-FR" sz="3600" spc="-1" dirty="0">
                <a:solidFill>
                  <a:srgbClr val="000000"/>
                </a:solidFill>
                <a:latin typeface="Helvetica Neue Medium"/>
                <a:cs typeface="Calibri"/>
              </a:rPr>
              <a:t>Les mamans d'enfants de moins de trois ans peuvent venir avec leur enfant dans cet espace qui leur est entièrement  dévolu ; </a:t>
            </a:r>
            <a:endParaRPr lang="fr-FR" sz="3600" spc="-1" dirty="0">
              <a:solidFill>
                <a:srgbClr val="000000"/>
              </a:solidFill>
              <a:latin typeface="Helvetica Neue Medium"/>
            </a:endParaRPr>
          </a:p>
          <a:p>
            <a:pPr marL="1905" algn="just">
              <a:buClr>
                <a:srgbClr val="000000"/>
              </a:buClr>
              <a:tabLst>
                <a:tab pos="0" algn="l"/>
              </a:tabLst>
            </a:pPr>
            <a:endParaRPr lang="fr-FR" sz="3600" spc="-1" dirty="0">
              <a:solidFill>
                <a:srgbClr val="000000"/>
              </a:solidFill>
              <a:latin typeface="Helvetica Neue Medium"/>
              <a:cs typeface="Calibri"/>
            </a:endParaRPr>
          </a:p>
          <a:p>
            <a:pPr marL="573405" indent="-571500" algn="just">
              <a:buClr>
                <a:srgbClr val="000000"/>
              </a:buClr>
              <a:buFont typeface="Arial"/>
              <a:buChar char="•"/>
              <a:tabLst>
                <a:tab pos="0" algn="l"/>
              </a:tabLst>
            </a:pPr>
            <a:r>
              <a:rPr lang="fr-FR" sz="3600" spc="-1" dirty="0">
                <a:solidFill>
                  <a:srgbClr val="000000"/>
                </a:solidFill>
                <a:latin typeface="Helvetica Neue Medium"/>
                <a:cs typeface="Calibri"/>
              </a:rPr>
              <a:t>Prendre soin de soi, cuisiner, apprendre le français, accompagner son enfant dans ses apprentissages, participer à des activités créatives, culturelles, ludiques, à des groupes de paroles ;</a:t>
            </a:r>
          </a:p>
          <a:p>
            <a:pPr marL="1905" algn="just">
              <a:buClr>
                <a:srgbClr val="000000"/>
              </a:buClr>
              <a:tabLst>
                <a:tab pos="0" algn="l"/>
              </a:tabLst>
            </a:pPr>
            <a:endParaRPr lang="fr-FR" sz="3600" spc="-1" dirty="0">
              <a:solidFill>
                <a:srgbClr val="000000"/>
              </a:solidFill>
              <a:latin typeface="Helvetica Neue Medium"/>
              <a:cs typeface="Calibri"/>
            </a:endParaRPr>
          </a:p>
          <a:p>
            <a:pPr marL="573405" indent="-571500" algn="just">
              <a:buClr>
                <a:srgbClr val="000000"/>
              </a:buClr>
              <a:buFont typeface="Arial"/>
              <a:buChar char="•"/>
              <a:tabLst>
                <a:tab pos="0" algn="l"/>
              </a:tabLst>
            </a:pPr>
            <a:r>
              <a:rPr lang="fr-FR" sz="3600" spc="-1" dirty="0">
                <a:solidFill>
                  <a:srgbClr val="000000"/>
                </a:solidFill>
                <a:latin typeface="Helvetica Neue Medium"/>
                <a:cs typeface="Calibri"/>
              </a:rPr>
              <a:t>Objectif d'autonomisation, de prise de responsabilités, de participation aux prises de décisions. </a:t>
            </a:r>
          </a:p>
          <a:p>
            <a:pPr marL="573405" indent="-571500" algn="just">
              <a:buClr>
                <a:srgbClr val="000000"/>
              </a:buClr>
              <a:buFont typeface="Arial"/>
              <a:buChar char="•"/>
              <a:tabLst>
                <a:tab pos="0" algn="l"/>
              </a:tabLst>
            </a:pPr>
            <a:endParaRPr lang="fr-FR" sz="3600" b="0" strike="noStrike" spc="-1" dirty="0">
              <a:latin typeface="Helvetica Neue Medium"/>
              <a:cs typeface="Calibri"/>
            </a:endParaRPr>
          </a:p>
          <a:p>
            <a:pPr algn="just">
              <a:lnSpc>
                <a:spcPct val="100000"/>
              </a:lnSpc>
              <a:tabLst>
                <a:tab pos="0" algn="l"/>
              </a:tabLst>
            </a:pPr>
            <a:endParaRPr lang="fr-FR" sz="3600" b="0" strike="noStrike" spc="-1">
              <a:latin typeface="Arial"/>
              <a:cs typeface="Calibri"/>
            </a:endParaRPr>
          </a:p>
          <a:p>
            <a:pPr algn="just">
              <a:lnSpc>
                <a:spcPct val="100000"/>
              </a:lnSpc>
              <a:tabLst>
                <a:tab pos="0" algn="l"/>
              </a:tabLst>
            </a:pPr>
            <a:endParaRPr lang="fr-FR" sz="3600" b="0" strike="noStrike" spc="-1">
              <a:latin typeface="Arial"/>
              <a:cs typeface="Calibri"/>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a:p>
            <a:pPr algn="just">
              <a:tabLst>
                <a:tab pos="0" algn="l"/>
              </a:tabLst>
            </a:pPr>
            <a:endParaRPr lang="fr-FR" sz="3600" b="0" strike="noStrike" spc="-1">
              <a:latin typeface="Arial"/>
            </a:endParaRPr>
          </a:p>
          <a:p>
            <a:pPr algn="just">
              <a:tabLst>
                <a:tab pos="0" algn="l"/>
              </a:tabLst>
            </a:pPr>
            <a:endParaRPr lang="fr-FR" sz="3600" spc="-1">
              <a:latin typeface="Arial"/>
            </a:endParaRPr>
          </a:p>
          <a:p>
            <a:pPr algn="just">
              <a:tabLst>
                <a:tab pos="0" algn="l"/>
              </a:tabLst>
            </a:pPr>
            <a:endParaRPr lang="fr-FR" sz="3000" spc="-1">
              <a:latin typeface="Arial"/>
            </a:endParaRPr>
          </a:p>
        </p:txBody>
      </p:sp>
      <p:pic>
        <p:nvPicPr>
          <p:cNvPr id="12" name="Image 11" descr="Une image contenant habits, personne, intérieur, homme&#10;&#10;Description générée automatiquement">
            <a:extLst>
              <a:ext uri="{FF2B5EF4-FFF2-40B4-BE49-F238E27FC236}">
                <a16:creationId xmlns:a16="http://schemas.microsoft.com/office/drawing/2014/main" id="{B696772A-F917-DF60-CFD6-6D8CE5EE7447}"/>
              </a:ext>
            </a:extLst>
          </p:cNvPr>
          <p:cNvPicPr>
            <a:picLocks noChangeAspect="1"/>
          </p:cNvPicPr>
          <p:nvPr/>
        </p:nvPicPr>
        <p:blipFill>
          <a:blip r:embed="rId3"/>
          <a:stretch>
            <a:fillRect/>
          </a:stretch>
        </p:blipFill>
        <p:spPr>
          <a:xfrm>
            <a:off x="16916607" y="2363304"/>
            <a:ext cx="6554306" cy="8370958"/>
          </a:xfrm>
          <a:prstGeom prst="rect">
            <a:avLst/>
          </a:prstGeom>
        </p:spPr>
      </p:pic>
      <p:pic>
        <p:nvPicPr>
          <p:cNvPr id="3" name="Graphique 2">
            <a:extLst>
              <a:ext uri="{FF2B5EF4-FFF2-40B4-BE49-F238E27FC236}">
                <a16:creationId xmlns:a16="http://schemas.microsoft.com/office/drawing/2014/main" id="{1B77595D-AFC6-48B5-24F6-6CB1A8DE18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41751" y="11892418"/>
            <a:ext cx="3581400" cy="942975"/>
          </a:xfrm>
          <a:prstGeom prst="rect">
            <a:avLst/>
          </a:prstGeom>
        </p:spPr>
      </p:pic>
    </p:spTree>
    <p:extLst>
      <p:ext uri="{BB962C8B-B14F-4D97-AF65-F5344CB8AC3E}">
        <p14:creationId xmlns:p14="http://schemas.microsoft.com/office/powerpoint/2010/main" val="60517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_1"/>
          <p:cNvSpPr/>
          <p:nvPr/>
        </p:nvSpPr>
        <p:spPr>
          <a:xfrm>
            <a:off x="10659765" y="3094819"/>
            <a:ext cx="9593186" cy="601109"/>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600" b="1" spc="-1" dirty="0">
                <a:solidFill>
                  <a:srgbClr val="C20E1A"/>
                </a:solidFill>
                <a:latin typeface="Helvetica Neue"/>
              </a:rPr>
              <a:t>Le bilan de l'action (depuis son démarrage)</a:t>
            </a:r>
            <a:endParaRPr lang="fr-FR" dirty="0"/>
          </a:p>
        </p:txBody>
      </p:sp>
      <p:sp>
        <p:nvSpPr>
          <p:cNvPr id="288" name="Rectangle_8"/>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289" name="Titre du chapitre/Sous-titre_5"/>
          <p:cNvSpPr/>
          <p:nvPr/>
        </p:nvSpPr>
        <p:spPr>
          <a:xfrm>
            <a:off x="169560" y="280800"/>
            <a:ext cx="5877000" cy="5119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a:solidFill>
                  <a:srgbClr val="FFFFFF"/>
                </a:solidFill>
                <a:latin typeface="Helvetica Neue"/>
                <a:ea typeface="Helvetica Neue"/>
              </a:rPr>
              <a:t>Présentation des différents projets</a:t>
            </a:r>
            <a:endParaRPr lang="fr-FR" sz="3000" b="0" strike="noStrike" spc="-1">
              <a:latin typeface="Arial"/>
            </a:endParaRPr>
          </a:p>
        </p:txBody>
      </p:sp>
      <p:sp>
        <p:nvSpPr>
          <p:cNvPr id="290" name="Titre de la planche_5"/>
          <p:cNvSpPr/>
          <p:nvPr/>
        </p:nvSpPr>
        <p:spPr>
          <a:xfrm>
            <a:off x="768240" y="1691252"/>
            <a:ext cx="16921800" cy="623936"/>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u="sng" spc="-1">
                <a:solidFill>
                  <a:srgbClr val="C20E1A"/>
                </a:solidFill>
                <a:latin typeface="Helvetica Neue"/>
                <a:ea typeface="Helvetica Neue"/>
              </a:rPr>
              <a:t>B) L’épicerie</a:t>
            </a:r>
            <a:r>
              <a:rPr lang="fr-FR" sz="6000" b="1" u="sng" strike="noStrike" spc="-1">
                <a:solidFill>
                  <a:srgbClr val="C20E1A"/>
                </a:solidFill>
                <a:uFillTx/>
                <a:latin typeface="Helvetica Neue"/>
                <a:ea typeface="Helvetica Neue"/>
              </a:rPr>
              <a:t> sociale itinérante</a:t>
            </a:r>
            <a:endParaRPr lang="fr-FR" sz="6000" b="0" strike="noStrike" spc="-1">
              <a:latin typeface="Arial"/>
            </a:endParaRPr>
          </a:p>
        </p:txBody>
      </p:sp>
      <p:sp>
        <p:nvSpPr>
          <p:cNvPr id="291" name="Sous-titre_6"/>
          <p:cNvSpPr/>
          <p:nvPr/>
        </p:nvSpPr>
        <p:spPr>
          <a:xfrm>
            <a:off x="792000" y="1999440"/>
            <a:ext cx="1729440" cy="511200"/>
          </a:xfrm>
          <a:prstGeom prst="rect">
            <a:avLst/>
          </a:prstGeom>
          <a:noFill/>
          <a:ln w="12600">
            <a:noFill/>
          </a:ln>
        </p:spPr>
        <p:style>
          <a:lnRef idx="0">
            <a:scrgbClr r="0" g="0" b="0"/>
          </a:lnRef>
          <a:fillRef idx="0">
            <a:scrgbClr r="0" g="0" b="0"/>
          </a:fillRef>
          <a:effectRef idx="0">
            <a:scrgbClr r="0" g="0" b="0"/>
          </a:effectRef>
          <a:fontRef idx="minor"/>
        </p:style>
      </p:sp>
      <p:sp>
        <p:nvSpPr>
          <p:cNvPr id="293" name="Grand titre de la présentation_6"/>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trike="noStrike" spc="-1" dirty="0">
                <a:solidFill>
                  <a:srgbClr val="000000"/>
                </a:solidFill>
                <a:latin typeface="Helvetica Neue"/>
                <a:ea typeface="Helvetica Neue"/>
              </a:rPr>
              <a:t>Tiers-lieux alimentaires</a:t>
            </a:r>
            <a:endParaRPr lang="fr-FR" sz="3000" b="0" strike="noStrike" spc="-1" dirty="0">
              <a:latin typeface="Arial"/>
            </a:endParaRPr>
          </a:p>
        </p:txBody>
      </p:sp>
      <p:pic>
        <p:nvPicPr>
          <p:cNvPr id="295" name="Image 3"/>
          <p:cNvPicPr/>
          <p:nvPr/>
        </p:nvPicPr>
        <p:blipFill>
          <a:blip r:embed="rId3"/>
          <a:stretch/>
        </p:blipFill>
        <p:spPr>
          <a:xfrm>
            <a:off x="2775598" y="2709787"/>
            <a:ext cx="5919120" cy="8393040"/>
          </a:xfrm>
          <a:prstGeom prst="rect">
            <a:avLst/>
          </a:prstGeom>
          <a:ln w="0">
            <a:noFill/>
          </a:ln>
        </p:spPr>
      </p:pic>
      <p:sp>
        <p:nvSpPr>
          <p:cNvPr id="3" name="de rem quas de poribus et verit, que voluptius del id et labore, audic to quost, asi volo ex estiberrum, ipitam quistibea diaeperitem aut hit fugiatque cuptat occumque de rem quas de poribus et verit, que voluptius del id et labore, audic to quost, asi v_1">
            <a:extLst>
              <a:ext uri="{FF2B5EF4-FFF2-40B4-BE49-F238E27FC236}">
                <a16:creationId xmlns:a16="http://schemas.microsoft.com/office/drawing/2014/main" id="{60E4F83F-AC83-B266-E7BD-7BEB15BDB051}"/>
              </a:ext>
            </a:extLst>
          </p:cNvPr>
          <p:cNvSpPr/>
          <p:nvPr/>
        </p:nvSpPr>
        <p:spPr>
          <a:xfrm>
            <a:off x="10663802" y="4955167"/>
            <a:ext cx="11648699" cy="6104154"/>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557 </a:t>
            </a:r>
            <a:r>
              <a:rPr lang="fr-FR" sz="3600" spc="-1" dirty="0">
                <a:solidFill>
                  <a:srgbClr val="000000"/>
                </a:solidFill>
                <a:latin typeface="Helvetica Neue Medium"/>
                <a:ea typeface="Helvetica Neue Medium"/>
              </a:rPr>
              <a:t>personnes inscrites et actives → </a:t>
            </a:r>
            <a:r>
              <a:rPr lang="fr-FR" sz="3600" b="1" spc="-1" dirty="0">
                <a:solidFill>
                  <a:srgbClr val="000000"/>
                </a:solidFill>
                <a:latin typeface="Helvetica Neue Medium"/>
                <a:ea typeface="Helvetica Neue Medium"/>
              </a:rPr>
              <a:t>435 </a:t>
            </a:r>
            <a:r>
              <a:rPr lang="fr-FR" sz="3600" spc="-1" dirty="0">
                <a:solidFill>
                  <a:srgbClr val="000000"/>
                </a:solidFill>
                <a:latin typeface="Helvetica Neue Medium"/>
                <a:ea typeface="Helvetica Neue Medium"/>
              </a:rPr>
              <a:t>personnes en fil active</a:t>
            </a:r>
            <a:endParaRPr lang="fr-FR" sz="3600" strike="noStrike" spc="-1" dirty="0">
              <a:latin typeface="Helvetica Neue Medium"/>
            </a:endParaRPr>
          </a:p>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808 </a:t>
            </a:r>
            <a:r>
              <a:rPr lang="fr-FR" sz="3600" spc="-1" dirty="0">
                <a:solidFill>
                  <a:srgbClr val="000000"/>
                </a:solidFill>
                <a:latin typeface="Helvetica Neue Medium"/>
                <a:ea typeface="Helvetica Neue Medium"/>
              </a:rPr>
              <a:t>commandes livrées</a:t>
            </a:r>
            <a:endParaRPr lang="fr-FR" sz="3600" strike="noStrike" spc="-1" dirty="0">
              <a:latin typeface="Helvetica Neue Medium"/>
            </a:endParaRPr>
          </a:p>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8 </a:t>
            </a:r>
            <a:r>
              <a:rPr lang="fr-FR" sz="3600" spc="-1" dirty="0">
                <a:solidFill>
                  <a:srgbClr val="000000"/>
                </a:solidFill>
                <a:latin typeface="Helvetica Neue Medium"/>
                <a:ea typeface="Helvetica Neue Medium"/>
              </a:rPr>
              <a:t>hôtels en périphérie de Toulouse</a:t>
            </a:r>
          </a:p>
          <a:p>
            <a:pPr marL="457200" indent="-455295" algn="just">
              <a:buClr>
                <a:srgbClr val="000000"/>
              </a:buClr>
              <a:buFont typeface="Arial"/>
              <a:buChar char="•"/>
              <a:tabLst>
                <a:tab pos="0" algn="l"/>
              </a:tabLst>
            </a:pPr>
            <a:r>
              <a:rPr lang="fr-FR" sz="3600" b="1" spc="-1" dirty="0">
                <a:latin typeface="Helvetica Neue Medium"/>
              </a:rPr>
              <a:t>2 </a:t>
            </a:r>
            <a:r>
              <a:rPr lang="fr-FR" sz="3600" spc="-1" dirty="0">
                <a:latin typeface="Helvetica Neue Medium"/>
              </a:rPr>
              <a:t>livraisons par mois sur chaque hôtel</a:t>
            </a:r>
            <a:endParaRPr lang="fr-FR" sz="3600" strike="noStrike" spc="-1" dirty="0">
              <a:latin typeface="Helvetica Neue Medium"/>
            </a:endParaRPr>
          </a:p>
          <a:p>
            <a:pPr marL="457200" indent="-455295" algn="just">
              <a:buClr>
                <a:srgbClr val="000000"/>
              </a:buClr>
              <a:buFont typeface="Arial"/>
              <a:buChar char="•"/>
              <a:tabLst>
                <a:tab pos="0" algn="l"/>
              </a:tabLst>
            </a:pPr>
            <a:r>
              <a:rPr lang="fr-FR" sz="3600" spc="-1" dirty="0">
                <a:latin typeface="Helvetica Neue Medium"/>
              </a:rPr>
              <a:t>Des permanences sociales ont lieu sur chaque site régulièrement pour faire le suivi des personnes inscrites</a:t>
            </a:r>
          </a:p>
          <a:p>
            <a:pPr marL="457200" indent="-455295" algn="just">
              <a:buClr>
                <a:srgbClr val="000000"/>
              </a:buClr>
              <a:buFont typeface="Arial"/>
              <a:buChar char="•"/>
              <a:tabLst>
                <a:tab pos="0" algn="l"/>
              </a:tabLst>
            </a:pPr>
            <a:r>
              <a:rPr lang="fr-FR" sz="3600" spc="-1" dirty="0">
                <a:latin typeface="Helvetica Neue Medium"/>
              </a:rPr>
              <a:t>Forte demande sur les fruits, les légumes et les laitages</a:t>
            </a:r>
            <a:endParaRPr lang="fr-FR" sz="3600" b="0" strike="noStrike" spc="-1" dirty="0">
              <a:latin typeface="Helvetica Neue Medium"/>
            </a:endParaRPr>
          </a:p>
          <a:p>
            <a:pPr algn="just">
              <a:lnSpc>
                <a:spcPct val="100000"/>
              </a:lnSpc>
              <a:tabLst>
                <a:tab pos="0" algn="l"/>
              </a:tabLst>
            </a:pPr>
            <a:endParaRPr lang="fr-FR" sz="3000" b="0" strike="noStrike" spc="-1">
              <a:latin typeface="Arial"/>
            </a:endParaRPr>
          </a:p>
        </p:txBody>
      </p:sp>
      <p:pic>
        <p:nvPicPr>
          <p:cNvPr id="5" name="Graphique 4">
            <a:extLst>
              <a:ext uri="{FF2B5EF4-FFF2-40B4-BE49-F238E27FC236}">
                <a16:creationId xmlns:a16="http://schemas.microsoft.com/office/drawing/2014/main" id="{669259CE-6467-EC00-DC8E-2288E033A4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41751" y="11892418"/>
            <a:ext cx="3581400" cy="9429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_1"/>
          <p:cNvSpPr/>
          <p:nvPr/>
        </p:nvSpPr>
        <p:spPr>
          <a:xfrm>
            <a:off x="10659765" y="3094819"/>
            <a:ext cx="102576" cy="601109"/>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endParaRPr lang="fr-FR" sz="3600" b="1" spc="-1" dirty="0">
              <a:solidFill>
                <a:srgbClr val="C20E1A"/>
              </a:solidFill>
              <a:latin typeface="Helvetica Neue"/>
            </a:endParaRPr>
          </a:p>
        </p:txBody>
      </p:sp>
      <p:sp>
        <p:nvSpPr>
          <p:cNvPr id="288" name="Rectangle_8"/>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289" name="Titre du chapitre/Sous-titre_5"/>
          <p:cNvSpPr/>
          <p:nvPr/>
        </p:nvSpPr>
        <p:spPr>
          <a:xfrm>
            <a:off x="169560" y="280800"/>
            <a:ext cx="5877000" cy="5119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a:solidFill>
                  <a:srgbClr val="FFFFFF"/>
                </a:solidFill>
                <a:latin typeface="Helvetica Neue"/>
                <a:ea typeface="Helvetica Neue"/>
              </a:rPr>
              <a:t>Présentation des différents projets</a:t>
            </a:r>
            <a:endParaRPr lang="fr-FR" sz="3000" b="0" strike="noStrike" spc="-1">
              <a:latin typeface="Arial"/>
            </a:endParaRPr>
          </a:p>
        </p:txBody>
      </p:sp>
      <p:sp>
        <p:nvSpPr>
          <p:cNvPr id="290" name="Titre de la planche_5"/>
          <p:cNvSpPr/>
          <p:nvPr/>
        </p:nvSpPr>
        <p:spPr>
          <a:xfrm>
            <a:off x="768240" y="1691252"/>
            <a:ext cx="16921800" cy="623936"/>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u="sng" spc="-1">
                <a:solidFill>
                  <a:srgbClr val="C20E1A"/>
                </a:solidFill>
                <a:latin typeface="Helvetica Neue"/>
                <a:ea typeface="Helvetica Neue"/>
              </a:rPr>
              <a:t>B) L’épicerie</a:t>
            </a:r>
            <a:r>
              <a:rPr lang="fr-FR" sz="6000" b="1" u="sng" strike="noStrike" spc="-1">
                <a:solidFill>
                  <a:srgbClr val="C20E1A"/>
                </a:solidFill>
                <a:uFillTx/>
                <a:latin typeface="Helvetica Neue"/>
                <a:ea typeface="Helvetica Neue"/>
              </a:rPr>
              <a:t> sociale itinérante</a:t>
            </a:r>
            <a:endParaRPr lang="fr-FR" sz="6000" b="0" strike="noStrike" spc="-1">
              <a:latin typeface="Arial"/>
            </a:endParaRPr>
          </a:p>
        </p:txBody>
      </p:sp>
      <p:sp>
        <p:nvSpPr>
          <p:cNvPr id="291" name="Sous-titre_6"/>
          <p:cNvSpPr/>
          <p:nvPr/>
        </p:nvSpPr>
        <p:spPr>
          <a:xfrm>
            <a:off x="792000" y="1999440"/>
            <a:ext cx="1729440" cy="511200"/>
          </a:xfrm>
          <a:prstGeom prst="rect">
            <a:avLst/>
          </a:prstGeom>
          <a:noFill/>
          <a:ln w="12600">
            <a:noFill/>
          </a:ln>
        </p:spPr>
        <p:style>
          <a:lnRef idx="0">
            <a:scrgbClr r="0" g="0" b="0"/>
          </a:lnRef>
          <a:fillRef idx="0">
            <a:scrgbClr r="0" g="0" b="0"/>
          </a:fillRef>
          <a:effectRef idx="0">
            <a:scrgbClr r="0" g="0" b="0"/>
          </a:effectRef>
          <a:fontRef idx="minor"/>
        </p:style>
      </p:sp>
      <p:sp>
        <p:nvSpPr>
          <p:cNvPr id="293" name="Grand titre de la présentation_6"/>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pc="-1" dirty="0">
                <a:solidFill>
                  <a:srgbClr val="000000"/>
                </a:solidFill>
                <a:latin typeface="Helvetica Neue"/>
                <a:ea typeface="Helvetica Neue"/>
              </a:rPr>
              <a:t>Tiers-lieux</a:t>
            </a:r>
            <a:r>
              <a:rPr lang="fr-FR" sz="3000" b="1" strike="noStrike" spc="-1" dirty="0">
                <a:solidFill>
                  <a:srgbClr val="000000"/>
                </a:solidFill>
                <a:latin typeface="Helvetica Neue"/>
                <a:ea typeface="Helvetica Neue"/>
              </a:rPr>
              <a:t> alimentaires</a:t>
            </a:r>
            <a:endParaRPr lang="fr-FR" sz="3000" b="0" strike="noStrike" spc="-1" dirty="0">
              <a:latin typeface="Arial"/>
            </a:endParaRPr>
          </a:p>
        </p:txBody>
      </p:sp>
      <p:sp>
        <p:nvSpPr>
          <p:cNvPr id="3" name="de rem quas de poribus et verit, que voluptius del id et labore, audic to quost, asi volo ex estiberrum, ipitam quistibea diaeperitem aut hit fugiatque cuptat occumque de rem quas de poribus et verit, que voluptius del id et labore, audic to quost, asi v_1">
            <a:extLst>
              <a:ext uri="{FF2B5EF4-FFF2-40B4-BE49-F238E27FC236}">
                <a16:creationId xmlns:a16="http://schemas.microsoft.com/office/drawing/2014/main" id="{862964A9-0662-538E-983C-3BBE2EB205D6}"/>
              </a:ext>
            </a:extLst>
          </p:cNvPr>
          <p:cNvSpPr/>
          <p:nvPr/>
        </p:nvSpPr>
        <p:spPr>
          <a:xfrm>
            <a:off x="11661072" y="3380448"/>
            <a:ext cx="11648699" cy="8997254"/>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8 hôtels ciblés : </a:t>
            </a:r>
            <a:endParaRPr lang="fr-FR" sz="3600" b="0" strike="noStrike" spc="-1" dirty="0">
              <a:latin typeface="Helvetica Neue Medium"/>
            </a:endParaRPr>
          </a:p>
          <a:p>
            <a:pPr marL="457200" indent="-455295" algn="just">
              <a:buClr>
                <a:srgbClr val="000000"/>
              </a:buClr>
              <a:buFont typeface="Arial"/>
              <a:buChar char="•"/>
              <a:tabLst>
                <a:tab pos="0" algn="l"/>
              </a:tabLst>
            </a:pPr>
            <a:endParaRPr lang="fr-FR" sz="3600" b="1" spc="-1" dirty="0">
              <a:latin typeface="Helvetica Neue Medium"/>
            </a:endParaRPr>
          </a:p>
          <a:p>
            <a:pPr marL="914400" lvl="1" indent="-455295" algn="just">
              <a:spcBef>
                <a:spcPts val="1200"/>
              </a:spcBef>
              <a:buClr>
                <a:srgbClr val="000000"/>
              </a:buClr>
              <a:buFont typeface="Courier New"/>
              <a:buChar char="o"/>
              <a:tabLst>
                <a:tab pos="0" algn="l"/>
              </a:tabLst>
            </a:pPr>
            <a:r>
              <a:rPr lang="fr-FR" sz="3600" spc="-1" dirty="0">
                <a:latin typeface="Helvetica Neue Medium"/>
              </a:rPr>
              <a:t>Les pins galants à Tournefeuille ;</a:t>
            </a:r>
            <a:endParaRPr lang="fr-FR" sz="3600" strike="noStrike" spc="-1" dirty="0">
              <a:latin typeface="Helvetica Neue Medium"/>
            </a:endParaRPr>
          </a:p>
          <a:p>
            <a:pPr marL="914400" lvl="1" indent="-455295" algn="just">
              <a:spcBef>
                <a:spcPts val="1200"/>
              </a:spcBef>
              <a:buClr>
                <a:srgbClr val="000000"/>
              </a:buClr>
              <a:buFont typeface="Courier New"/>
              <a:buChar char="o"/>
              <a:tabLst>
                <a:tab pos="0" algn="l"/>
              </a:tabLst>
            </a:pPr>
            <a:r>
              <a:rPr lang="fr-FR" sz="3600" spc="-1" dirty="0">
                <a:latin typeface="Helvetica Neue Medium"/>
              </a:rPr>
              <a:t>L'AER à </a:t>
            </a:r>
            <a:r>
              <a:rPr lang="fr-FR" sz="3600" spc="-1" err="1">
                <a:latin typeface="Helvetica Neue Medium"/>
              </a:rPr>
              <a:t>Auzeville</a:t>
            </a:r>
            <a:r>
              <a:rPr lang="fr-FR" sz="3600" spc="-1" dirty="0">
                <a:latin typeface="Helvetica Neue Medium"/>
              </a:rPr>
              <a:t> ;</a:t>
            </a:r>
          </a:p>
          <a:p>
            <a:pPr marL="914400" lvl="1" indent="-455295" algn="just">
              <a:spcBef>
                <a:spcPts val="1200"/>
              </a:spcBef>
              <a:buClr>
                <a:srgbClr val="000000"/>
              </a:buClr>
              <a:buFont typeface="Courier New"/>
              <a:buChar char="o"/>
              <a:tabLst>
                <a:tab pos="0" algn="l"/>
              </a:tabLst>
            </a:pPr>
            <a:r>
              <a:rPr lang="fr-FR" sz="3600" spc="-1" dirty="0">
                <a:latin typeface="Helvetica Neue Medium"/>
              </a:rPr>
              <a:t>L'Hôtel Kyriad à Balma ;</a:t>
            </a:r>
            <a:endParaRPr lang="fr-FR" sz="3600" strike="noStrike" spc="-1" dirty="0">
              <a:latin typeface="Helvetica Neue Medium"/>
            </a:endParaRPr>
          </a:p>
          <a:p>
            <a:pPr marL="914400" lvl="1" indent="-455295" algn="just">
              <a:spcBef>
                <a:spcPts val="1200"/>
              </a:spcBef>
              <a:buClr>
                <a:srgbClr val="000000"/>
              </a:buClr>
              <a:buFont typeface="Courier New"/>
              <a:buChar char="o"/>
              <a:tabLst>
                <a:tab pos="0" algn="l"/>
              </a:tabLst>
            </a:pPr>
            <a:r>
              <a:rPr lang="fr-FR" sz="3600" spc="-1" dirty="0">
                <a:latin typeface="Helvetica Neue Medium"/>
              </a:rPr>
              <a:t>L'Appart City à Tournefeuille ;</a:t>
            </a:r>
          </a:p>
          <a:p>
            <a:pPr marL="914400" lvl="1" indent="-455295" algn="just">
              <a:spcBef>
                <a:spcPts val="1200"/>
              </a:spcBef>
              <a:buClr>
                <a:srgbClr val="000000"/>
              </a:buClr>
              <a:buFont typeface="Courier New"/>
              <a:buChar char="o"/>
              <a:tabLst>
                <a:tab pos="0" algn="l"/>
              </a:tabLst>
            </a:pPr>
            <a:r>
              <a:rPr lang="fr-FR" sz="3600" spc="-1" dirty="0">
                <a:latin typeface="Helvetica Neue Medium"/>
              </a:rPr>
              <a:t>L'Appart City à Cornebarrieu ;</a:t>
            </a:r>
          </a:p>
          <a:p>
            <a:pPr marL="914400" lvl="1" indent="-455295" algn="just">
              <a:spcBef>
                <a:spcPts val="1200"/>
              </a:spcBef>
              <a:buClr>
                <a:srgbClr val="000000"/>
              </a:buClr>
              <a:buFont typeface="Courier New"/>
              <a:buChar char="o"/>
              <a:tabLst>
                <a:tab pos="0" algn="l"/>
              </a:tabLst>
            </a:pPr>
            <a:r>
              <a:rPr lang="fr-FR" sz="3600" spc="-1" dirty="0">
                <a:latin typeface="Helvetica Neue Medium"/>
              </a:rPr>
              <a:t>Le </a:t>
            </a:r>
            <a:r>
              <a:rPr lang="fr-FR" sz="3600" spc="-1" err="1">
                <a:latin typeface="Helvetica Neue Medium"/>
              </a:rPr>
              <a:t>Metr'Hotel</a:t>
            </a:r>
            <a:r>
              <a:rPr lang="fr-FR" sz="3600" spc="-1" dirty="0">
                <a:latin typeface="Helvetica Neue Medium"/>
              </a:rPr>
              <a:t> proche de </a:t>
            </a:r>
            <a:r>
              <a:rPr lang="fr-FR" sz="3600" spc="-1" err="1">
                <a:latin typeface="Helvetica Neue Medium"/>
              </a:rPr>
              <a:t>Basso</a:t>
            </a:r>
            <a:r>
              <a:rPr lang="fr-FR" sz="3600" spc="-1" dirty="0">
                <a:latin typeface="Helvetica Neue Medium"/>
              </a:rPr>
              <a:t> Cambo ;</a:t>
            </a:r>
          </a:p>
          <a:p>
            <a:pPr marL="914400" lvl="1" indent="-455295" algn="just">
              <a:spcBef>
                <a:spcPts val="1200"/>
              </a:spcBef>
              <a:buClr>
                <a:srgbClr val="000000"/>
              </a:buClr>
              <a:buFont typeface="Courier New"/>
              <a:buChar char="o"/>
              <a:tabLst>
                <a:tab pos="0" algn="l"/>
              </a:tabLst>
            </a:pPr>
            <a:r>
              <a:rPr lang="fr-FR" sz="3600" spc="-1" err="1">
                <a:latin typeface="Helvetica Neue Medium"/>
              </a:rPr>
              <a:t>L'airport</a:t>
            </a:r>
            <a:r>
              <a:rPr lang="fr-FR" sz="3600" spc="-1" dirty="0">
                <a:latin typeface="Helvetica Neue Medium"/>
              </a:rPr>
              <a:t> </a:t>
            </a:r>
            <a:r>
              <a:rPr lang="fr-FR" sz="3600" spc="-1" err="1">
                <a:latin typeface="Helvetica Neue Medium"/>
              </a:rPr>
              <a:t>Hotel</a:t>
            </a:r>
            <a:r>
              <a:rPr lang="fr-FR" sz="3600" spc="-1" dirty="0">
                <a:latin typeface="Helvetica Neue Medium"/>
              </a:rPr>
              <a:t> à Saint-Martin du </a:t>
            </a:r>
            <a:r>
              <a:rPr lang="fr-FR" sz="3600" spc="-1" err="1">
                <a:latin typeface="Helvetica Neue Medium"/>
              </a:rPr>
              <a:t>Touch</a:t>
            </a:r>
            <a:endParaRPr lang="fr-FR" sz="3600" strike="noStrike" spc="-1">
              <a:latin typeface="Helvetica Neue Medium"/>
            </a:endParaRPr>
          </a:p>
          <a:p>
            <a:pPr marL="914400" lvl="1" indent="-455295" algn="just">
              <a:spcBef>
                <a:spcPts val="1200"/>
              </a:spcBef>
              <a:buClr>
                <a:srgbClr val="000000"/>
              </a:buClr>
              <a:buFont typeface="Courier New"/>
              <a:buChar char="o"/>
              <a:tabLst>
                <a:tab pos="0" algn="l"/>
              </a:tabLst>
            </a:pPr>
            <a:r>
              <a:rPr lang="fr-FR" sz="3600" spc="-1" dirty="0">
                <a:latin typeface="Helvetica Neue Medium"/>
              </a:rPr>
              <a:t>La Palmeraie à Cornebarrieu</a:t>
            </a:r>
            <a:endParaRPr lang="fr-FR" sz="3600" strike="noStrike" spc="-1" dirty="0">
              <a:latin typeface="Helvetica Neue Medium"/>
            </a:endParaRPr>
          </a:p>
          <a:p>
            <a:pPr algn="just">
              <a:lnSpc>
                <a:spcPct val="100000"/>
              </a:lnSpc>
              <a:tabLst>
                <a:tab pos="0" algn="l"/>
              </a:tabLst>
            </a:pPr>
            <a:endParaRPr lang="fr-FR" sz="3600" strike="noStrike" spc="-1">
              <a:latin typeface="Arial"/>
            </a:endParaRPr>
          </a:p>
          <a:p>
            <a:pPr algn="just">
              <a:lnSpc>
                <a:spcPct val="100000"/>
              </a:lnSpc>
              <a:tabLst>
                <a:tab pos="0" algn="l"/>
              </a:tabLst>
            </a:pPr>
            <a:endParaRPr lang="fr-FR" sz="3600" strike="noStrike" spc="-1">
              <a:latin typeface="Arial"/>
            </a:endParaRPr>
          </a:p>
          <a:p>
            <a:pPr algn="just">
              <a:tabLst>
                <a:tab pos="0" algn="l"/>
              </a:tabLst>
            </a:pPr>
            <a:endParaRPr lang="fr-FR" sz="3600" strike="noStrike" spc="-1">
              <a:latin typeface="Arial"/>
            </a:endParaRPr>
          </a:p>
          <a:p>
            <a:pPr algn="just">
              <a:tabLst>
                <a:tab pos="0" algn="l"/>
              </a:tabLst>
            </a:pPr>
            <a:endParaRPr lang="fr-FR" sz="3000" spc="-1">
              <a:latin typeface="Arial"/>
            </a:endParaRPr>
          </a:p>
        </p:txBody>
      </p:sp>
      <p:pic>
        <p:nvPicPr>
          <p:cNvPr id="6" name="Image 5" descr="Une image contenant texte, carte, atlas, capture d’écran&#10;&#10;Description générée automatiquement">
            <a:extLst>
              <a:ext uri="{FF2B5EF4-FFF2-40B4-BE49-F238E27FC236}">
                <a16:creationId xmlns:a16="http://schemas.microsoft.com/office/drawing/2014/main" id="{0784884D-1A3E-0EFA-E604-78F4D7815465}"/>
              </a:ext>
            </a:extLst>
          </p:cNvPr>
          <p:cNvPicPr>
            <a:picLocks noChangeAspect="1"/>
          </p:cNvPicPr>
          <p:nvPr/>
        </p:nvPicPr>
        <p:blipFill>
          <a:blip r:embed="rId3"/>
          <a:stretch>
            <a:fillRect/>
          </a:stretch>
        </p:blipFill>
        <p:spPr>
          <a:xfrm>
            <a:off x="591956" y="2498699"/>
            <a:ext cx="10595250" cy="9711910"/>
          </a:xfrm>
          <a:prstGeom prst="rect">
            <a:avLst/>
          </a:prstGeom>
        </p:spPr>
      </p:pic>
      <p:pic>
        <p:nvPicPr>
          <p:cNvPr id="5" name="Graphique 4">
            <a:extLst>
              <a:ext uri="{FF2B5EF4-FFF2-40B4-BE49-F238E27FC236}">
                <a16:creationId xmlns:a16="http://schemas.microsoft.com/office/drawing/2014/main" id="{7CA3E55B-2EAE-7877-E9A8-FF68F1258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41751" y="11892418"/>
            <a:ext cx="3581400" cy="942975"/>
          </a:xfrm>
          <a:prstGeom prst="rect">
            <a:avLst/>
          </a:prstGeom>
        </p:spPr>
      </p:pic>
    </p:spTree>
    <p:extLst>
      <p:ext uri="{BB962C8B-B14F-4D97-AF65-F5344CB8AC3E}">
        <p14:creationId xmlns:p14="http://schemas.microsoft.com/office/powerpoint/2010/main" val="279930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ITRE_0"/>
          <p:cNvSpPr/>
          <p:nvPr/>
        </p:nvSpPr>
        <p:spPr>
          <a:xfrm>
            <a:off x="1877400" y="3053566"/>
            <a:ext cx="102576" cy="601109"/>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endParaRPr lang="fr-FR" sz="3600" b="1" strike="noStrike" spc="-1">
              <a:solidFill>
                <a:srgbClr val="C20E1A"/>
              </a:solidFill>
              <a:latin typeface="Arial"/>
              <a:cs typeface="Arial"/>
            </a:endParaRPr>
          </a:p>
        </p:txBody>
      </p:sp>
      <p:sp>
        <p:nvSpPr>
          <p:cNvPr id="372" name="Rectangle_7"/>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373" name="Titre du chapitre/Sous-titre_4"/>
          <p:cNvSpPr/>
          <p:nvPr/>
        </p:nvSpPr>
        <p:spPr>
          <a:xfrm>
            <a:off x="169560" y="277755"/>
            <a:ext cx="5921220" cy="51801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a:solidFill>
                  <a:srgbClr val="FFFFFF"/>
                </a:solidFill>
                <a:latin typeface="Arial"/>
                <a:ea typeface="Helvetica Neue"/>
                <a:cs typeface="Arial"/>
              </a:rPr>
              <a:t>Présentation des différents projets</a:t>
            </a:r>
            <a:endParaRPr lang="fr-FR" sz="3000" b="0" strike="noStrike" spc="-1">
              <a:latin typeface="Arial"/>
              <a:cs typeface="Arial"/>
            </a:endParaRPr>
          </a:p>
        </p:txBody>
      </p:sp>
      <p:sp>
        <p:nvSpPr>
          <p:cNvPr id="374" name="Titre de la planche_4"/>
          <p:cNvSpPr/>
          <p:nvPr/>
        </p:nvSpPr>
        <p:spPr>
          <a:xfrm>
            <a:off x="768240" y="1691252"/>
            <a:ext cx="16921800" cy="623936"/>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u="sng" spc="-1" dirty="0">
                <a:solidFill>
                  <a:srgbClr val="C20E1A"/>
                </a:solidFill>
                <a:latin typeface="Arial"/>
                <a:ea typeface="DejaVu Sans"/>
                <a:cs typeface="Arial"/>
              </a:rPr>
              <a:t>C) Accueil</a:t>
            </a:r>
            <a:r>
              <a:rPr lang="fr-FR" sz="6000" b="1" u="sng" strike="noStrike" spc="-1" dirty="0">
                <a:solidFill>
                  <a:srgbClr val="C20E1A"/>
                </a:solidFill>
                <a:uFillTx/>
                <a:latin typeface="Arial"/>
                <a:ea typeface="DejaVu Sans"/>
                <a:cs typeface="Arial"/>
              </a:rPr>
              <a:t> de jour mobile</a:t>
            </a:r>
            <a:r>
              <a:rPr lang="fr-FR" sz="6000" b="1" u="sng" spc="-1" dirty="0">
                <a:solidFill>
                  <a:srgbClr val="C20E1A"/>
                </a:solidFill>
                <a:latin typeface="Arial"/>
                <a:ea typeface="DejaVu Sans"/>
                <a:cs typeface="Arial"/>
              </a:rPr>
              <a:t>: </a:t>
            </a:r>
            <a:r>
              <a:rPr lang="fr-FR" sz="6000" b="1" u="sng" spc="-1" dirty="0" err="1">
                <a:solidFill>
                  <a:srgbClr val="C20E1A"/>
                </a:solidFill>
                <a:latin typeface="Arial"/>
                <a:ea typeface="DejaVu Sans"/>
                <a:cs typeface="Arial"/>
              </a:rPr>
              <a:t>Solidaritruck</a:t>
            </a:r>
            <a:endParaRPr lang="fr-FR" sz="6000" b="0" strike="noStrike" spc="-1" dirty="0" err="1">
              <a:latin typeface="Arial"/>
              <a:cs typeface="Arial"/>
            </a:endParaRPr>
          </a:p>
        </p:txBody>
      </p:sp>
      <p:sp>
        <p:nvSpPr>
          <p:cNvPr id="375" name="Sous-titre_5"/>
          <p:cNvSpPr/>
          <p:nvPr/>
        </p:nvSpPr>
        <p:spPr>
          <a:xfrm>
            <a:off x="792000" y="1999440"/>
            <a:ext cx="1729440" cy="511200"/>
          </a:xfrm>
          <a:prstGeom prst="rect">
            <a:avLst/>
          </a:prstGeom>
          <a:noFill/>
          <a:ln w="12600">
            <a:noFill/>
          </a:ln>
        </p:spPr>
        <p:style>
          <a:lnRef idx="0">
            <a:scrgbClr r="0" g="0" b="0"/>
          </a:lnRef>
          <a:fillRef idx="0">
            <a:scrgbClr r="0" g="0" b="0"/>
          </a:fillRef>
          <a:effectRef idx="0">
            <a:scrgbClr r="0" g="0" b="0"/>
          </a:effectRef>
          <a:fontRef idx="minor"/>
        </p:style>
      </p:sp>
      <p:sp>
        <p:nvSpPr>
          <p:cNvPr id="377" name="Grand titre de la présentation_5"/>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trike="noStrike" spc="-1" dirty="0">
                <a:solidFill>
                  <a:srgbClr val="000000"/>
                </a:solidFill>
                <a:latin typeface="Arial"/>
                <a:ea typeface="Helvetica Neue"/>
                <a:cs typeface="Arial"/>
              </a:rPr>
              <a:t>Tiers-lieux alimentaires</a:t>
            </a:r>
            <a:endParaRPr lang="fr-FR" sz="3000" b="0" strike="noStrike" spc="-1" dirty="0">
              <a:latin typeface="Arial"/>
              <a:cs typeface="Arial"/>
            </a:endParaRPr>
          </a:p>
        </p:txBody>
      </p:sp>
      <p:sp>
        <p:nvSpPr>
          <p:cNvPr id="379"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3279018" y="5544897"/>
            <a:ext cx="5839502" cy="5550157"/>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1028700" lvl="1" indent="-570230" algn="just">
              <a:lnSpc>
                <a:spcPct val="100000"/>
              </a:lnSpc>
              <a:buClr>
                <a:srgbClr val="000000"/>
              </a:buClr>
              <a:buFont typeface="Arial"/>
              <a:buChar char="•"/>
              <a:tabLst>
                <a:tab pos="0" algn="l"/>
              </a:tabLst>
            </a:pPr>
            <a:endParaRPr lang="fr-FR" b="0" strike="noStrike" spc="-1">
              <a:latin typeface="Arial"/>
              <a:cs typeface="Arial"/>
            </a:endParaRPr>
          </a:p>
          <a:p>
            <a:pPr marL="285750" indent="-285750" algn="just">
              <a:buFont typeface="Noto Sans Symbols"/>
              <a:buChar char="•"/>
              <a:tabLst>
                <a:tab pos="0" algn="l"/>
              </a:tabLst>
            </a:pPr>
            <a:endParaRPr lang="fr-FR"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tabLst>
                <a:tab pos="0" algn="l"/>
              </a:tabLst>
            </a:pPr>
            <a:endParaRPr lang="fr-FR" sz="3000" b="0" strike="noStrike" spc="-1">
              <a:latin typeface="Arial"/>
              <a:cs typeface="Arial"/>
            </a:endParaRPr>
          </a:p>
        </p:txBody>
      </p:sp>
      <p:sp>
        <p:nvSpPr>
          <p:cNvPr id="380"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3757400" y="9511876"/>
            <a:ext cx="9174960" cy="2503169"/>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r>
              <a:rPr lang="fr-FR" sz="3000" b="0" strike="noStrike" spc="-1">
                <a:solidFill>
                  <a:srgbClr val="000000"/>
                </a:solidFill>
                <a:latin typeface="Arial"/>
                <a:ea typeface="Helvetica Neue Medium"/>
                <a:cs typeface="Arial"/>
              </a:rPr>
              <a:t> </a:t>
            </a:r>
            <a:endParaRPr lang="fr-FR" sz="3000" b="0" strike="noStrike" spc="-1">
              <a:latin typeface="Arial"/>
              <a:cs typeface="Arial"/>
            </a:endParaRPr>
          </a:p>
        </p:txBody>
      </p:sp>
      <p:sp>
        <p:nvSpPr>
          <p:cNvPr id="7" name="ZoneTexte 6">
            <a:extLst>
              <a:ext uri="{FF2B5EF4-FFF2-40B4-BE49-F238E27FC236}">
                <a16:creationId xmlns:a16="http://schemas.microsoft.com/office/drawing/2014/main" id="{50B76028-7144-6D42-162B-36670519D6AC}"/>
              </a:ext>
            </a:extLst>
          </p:cNvPr>
          <p:cNvSpPr txBox="1"/>
          <p:nvPr/>
        </p:nvSpPr>
        <p:spPr>
          <a:xfrm>
            <a:off x="7940758" y="2656016"/>
            <a:ext cx="15593513" cy="122802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3600" b="1" dirty="0">
                <a:latin typeface="Arial"/>
                <a:cs typeface="Arial"/>
              </a:rPr>
              <a:t>Bilan des ateliers de cuisines (depuis le démarrage):</a:t>
            </a:r>
            <a:endParaRPr lang="fr-FR" dirty="0">
              <a:latin typeface="Arial"/>
              <a:cs typeface="Arial"/>
            </a:endParaRPr>
          </a:p>
          <a:p>
            <a:pPr algn="just"/>
            <a:endParaRPr lang="fr-FR" sz="3600" b="1" dirty="0">
              <a:latin typeface="Arial"/>
              <a:cs typeface="Arial"/>
            </a:endParaRPr>
          </a:p>
          <a:p>
            <a:pPr marL="457200" indent="-455295" algn="just">
              <a:buFont typeface="Arial"/>
              <a:buChar char="•"/>
            </a:pPr>
            <a:r>
              <a:rPr lang="fr-FR" sz="3600" b="1" dirty="0">
                <a:latin typeface="Arial"/>
                <a:cs typeface="Arial"/>
              </a:rPr>
              <a:t>130 </a:t>
            </a:r>
            <a:r>
              <a:rPr lang="fr-FR" sz="3600" dirty="0">
                <a:latin typeface="Arial"/>
                <a:cs typeface="Arial"/>
              </a:rPr>
              <a:t>ateliers réalisés</a:t>
            </a:r>
            <a:endParaRPr lang="fr-FR" dirty="0">
              <a:latin typeface="Arial"/>
              <a:cs typeface="Arial"/>
            </a:endParaRPr>
          </a:p>
          <a:p>
            <a:pPr marL="457200" indent="-455295" algn="just">
              <a:buFont typeface="Arial"/>
              <a:buChar char="•"/>
            </a:pPr>
            <a:r>
              <a:rPr lang="fr-FR" sz="3600" b="1" dirty="0">
                <a:latin typeface="Arial"/>
                <a:cs typeface="Arial"/>
              </a:rPr>
              <a:t>1 100 </a:t>
            </a:r>
            <a:r>
              <a:rPr lang="fr-FR" sz="3600" dirty="0">
                <a:latin typeface="Arial"/>
                <a:cs typeface="Arial"/>
              </a:rPr>
              <a:t>participants au total</a:t>
            </a:r>
            <a:endParaRPr lang="fr-FR" dirty="0">
              <a:latin typeface="Arial"/>
              <a:cs typeface="Arial"/>
            </a:endParaRPr>
          </a:p>
          <a:p>
            <a:pPr marL="457200" indent="-455295" algn="just">
              <a:buFont typeface="Arial"/>
              <a:buChar char="•"/>
            </a:pPr>
            <a:r>
              <a:rPr lang="fr-FR" sz="3600" b="1" dirty="0">
                <a:latin typeface="Arial"/>
                <a:cs typeface="Arial"/>
              </a:rPr>
              <a:t>1 700 </a:t>
            </a:r>
            <a:r>
              <a:rPr lang="fr-FR" sz="3600" dirty="0">
                <a:latin typeface="Arial"/>
                <a:cs typeface="Arial"/>
              </a:rPr>
              <a:t>repas produits</a:t>
            </a:r>
            <a:endParaRPr lang="en-US" sz="3600" dirty="0">
              <a:latin typeface="Arial"/>
              <a:cs typeface="Arial"/>
            </a:endParaRPr>
          </a:p>
          <a:p>
            <a:pPr marL="457200" indent="-455295" algn="just">
              <a:buFont typeface="Arial"/>
              <a:buChar char="•"/>
            </a:pPr>
            <a:endParaRPr lang="fr-FR" sz="3600" dirty="0">
              <a:latin typeface="Arial"/>
              <a:cs typeface="Arial"/>
            </a:endParaRPr>
          </a:p>
          <a:p>
            <a:pPr marL="1905" algn="just"/>
            <a:endParaRPr lang="fr-FR" sz="3600" dirty="0">
              <a:latin typeface="Arial"/>
              <a:cs typeface="Arial"/>
            </a:endParaRPr>
          </a:p>
          <a:p>
            <a:pPr marL="457200" indent="-455295" algn="just">
              <a:buFont typeface="Arial"/>
              <a:buChar char="•"/>
            </a:pPr>
            <a:r>
              <a:rPr lang="fr-FR" sz="3600" dirty="0">
                <a:latin typeface="Arial"/>
                <a:cs typeface="Arial"/>
              </a:rPr>
              <a:t>Sensibilisation sur les DLC ;</a:t>
            </a:r>
          </a:p>
          <a:p>
            <a:pPr marL="1905" algn="just"/>
            <a:endParaRPr lang="fr-FR" sz="3600" dirty="0">
              <a:latin typeface="Arial"/>
              <a:cs typeface="Arial"/>
            </a:endParaRPr>
          </a:p>
          <a:p>
            <a:pPr marL="457200" indent="-455295" algn="just">
              <a:buFont typeface="Arial"/>
              <a:buChar char="•"/>
            </a:pPr>
            <a:r>
              <a:rPr lang="fr-FR" sz="3600" dirty="0">
                <a:latin typeface="Arial"/>
                <a:cs typeface="Arial"/>
              </a:rPr>
              <a:t>Temps de formation en lien avec le service de santé de Toulouse Métropole et des diététiciennes indépendantes pour favoriser la montée en compétence des animateurs des ateliers cuisines ;</a:t>
            </a:r>
          </a:p>
          <a:p>
            <a:pPr marL="1905" algn="just"/>
            <a:endParaRPr lang="fr-FR" sz="3600" dirty="0">
              <a:latin typeface="Arial"/>
              <a:cs typeface="Arial"/>
            </a:endParaRPr>
          </a:p>
          <a:p>
            <a:pPr marL="457200" indent="-455295" algn="just">
              <a:buFont typeface="Arial"/>
              <a:buChar char="•"/>
            </a:pPr>
            <a:r>
              <a:rPr lang="fr-FR" sz="3600" dirty="0">
                <a:latin typeface="Arial"/>
                <a:cs typeface="Arial"/>
              </a:rPr>
              <a:t>Ateliers de découverte des nouveaux produits/légumes ; </a:t>
            </a:r>
          </a:p>
          <a:p>
            <a:pPr marL="457200" indent="-455295" algn="just">
              <a:buFont typeface="Arial"/>
              <a:buChar char="•"/>
            </a:pPr>
            <a:endParaRPr lang="fr-FR" sz="3600" dirty="0">
              <a:cs typeface="Arial"/>
            </a:endParaRPr>
          </a:p>
          <a:p>
            <a:pPr marL="573405" indent="-571500" algn="just">
              <a:buFont typeface="Arial"/>
              <a:buChar char="•"/>
            </a:pPr>
            <a:endParaRPr lang="fr-FR" sz="3600" dirty="0">
              <a:latin typeface="Arial"/>
              <a:cs typeface="Arial"/>
            </a:endParaRPr>
          </a:p>
          <a:p>
            <a:pPr marL="573405" indent="-571500" algn="just">
              <a:buFont typeface="Arial"/>
              <a:buChar char="•"/>
            </a:pPr>
            <a:endParaRPr lang="fr-FR" sz="3600" b="1" dirty="0">
              <a:latin typeface="Arial"/>
              <a:cs typeface="Arial"/>
            </a:endParaRPr>
          </a:p>
          <a:p>
            <a:pPr marL="457200" indent="-455295" algn="just">
              <a:buFont typeface="Arial"/>
              <a:buChar char="•"/>
            </a:pPr>
            <a:endParaRPr lang="fr-FR" sz="3600">
              <a:latin typeface="Arial"/>
              <a:cs typeface="Arial"/>
            </a:endParaRPr>
          </a:p>
          <a:p>
            <a:pPr marL="1905" algn="just"/>
            <a:endParaRPr lang="fr-FR" sz="3600" b="1" dirty="0">
              <a:latin typeface="Arial"/>
              <a:cs typeface="Arial"/>
            </a:endParaRPr>
          </a:p>
          <a:p>
            <a:pPr marL="571500" indent="-571500" algn="just">
              <a:buFont typeface="Arial"/>
              <a:buChar char="•"/>
            </a:pPr>
            <a:endParaRPr lang="fr-FR" sz="3600" b="1">
              <a:latin typeface="Arial"/>
              <a:cs typeface="Arial"/>
            </a:endParaRPr>
          </a:p>
          <a:p>
            <a:pPr algn="just">
              <a:buFont typeface="Arial"/>
              <a:buChar char="•"/>
            </a:pPr>
            <a:endParaRPr lang="fr-FR" sz="3600">
              <a:latin typeface="Arial"/>
              <a:cs typeface="Arial"/>
            </a:endParaRPr>
          </a:p>
          <a:p>
            <a:pPr algn="just">
              <a:buFont typeface="Arial"/>
              <a:buChar char="•"/>
            </a:pPr>
            <a:endParaRPr lang="fr-FR" sz="3600">
              <a:latin typeface="Arial"/>
              <a:cs typeface="Arial"/>
            </a:endParaRPr>
          </a:p>
        </p:txBody>
      </p:sp>
      <p:pic>
        <p:nvPicPr>
          <p:cNvPr id="9" name="Image 8" descr="Une image contenant personne, intérieur, Snack, nourriture&#10;&#10;Description générée automatiquement">
            <a:extLst>
              <a:ext uri="{FF2B5EF4-FFF2-40B4-BE49-F238E27FC236}">
                <a16:creationId xmlns:a16="http://schemas.microsoft.com/office/drawing/2014/main" id="{C1F2FEBE-274F-6538-E4FF-E6169E333C45}"/>
              </a:ext>
            </a:extLst>
          </p:cNvPr>
          <p:cNvPicPr>
            <a:picLocks noChangeAspect="1"/>
          </p:cNvPicPr>
          <p:nvPr/>
        </p:nvPicPr>
        <p:blipFill>
          <a:blip r:embed="rId3"/>
          <a:stretch>
            <a:fillRect/>
          </a:stretch>
        </p:blipFill>
        <p:spPr>
          <a:xfrm>
            <a:off x="799809" y="2658061"/>
            <a:ext cx="6804445" cy="8695157"/>
          </a:xfrm>
          <a:prstGeom prst="rect">
            <a:avLst/>
          </a:prstGeom>
        </p:spPr>
      </p:pic>
      <p:pic>
        <p:nvPicPr>
          <p:cNvPr id="4" name="Graphique 3">
            <a:extLst>
              <a:ext uri="{FF2B5EF4-FFF2-40B4-BE49-F238E27FC236}">
                <a16:creationId xmlns:a16="http://schemas.microsoft.com/office/drawing/2014/main" id="{4BA73ABD-3B82-EADC-E9B4-0BB8EE46A5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41751" y="11892418"/>
            <a:ext cx="3581400" cy="942975"/>
          </a:xfrm>
          <a:prstGeom prst="rect">
            <a:avLst/>
          </a:prstGeom>
        </p:spPr>
      </p:pic>
    </p:spTree>
    <p:extLst>
      <p:ext uri="{BB962C8B-B14F-4D97-AF65-F5344CB8AC3E}">
        <p14:creationId xmlns:p14="http://schemas.microsoft.com/office/powerpoint/2010/main" val="95000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ITRE_0"/>
          <p:cNvSpPr/>
          <p:nvPr/>
        </p:nvSpPr>
        <p:spPr>
          <a:xfrm>
            <a:off x="1877400" y="3053566"/>
            <a:ext cx="102576" cy="601109"/>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endParaRPr lang="fr-FR" sz="3600" b="1" strike="noStrike" spc="-1">
              <a:solidFill>
                <a:srgbClr val="C20E1A"/>
              </a:solidFill>
              <a:latin typeface="Arial"/>
              <a:cs typeface="Arial"/>
            </a:endParaRPr>
          </a:p>
        </p:txBody>
      </p:sp>
      <p:sp>
        <p:nvSpPr>
          <p:cNvPr id="372" name="Rectangle_7"/>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373" name="Titre du chapitre/Sous-titre_4"/>
          <p:cNvSpPr/>
          <p:nvPr/>
        </p:nvSpPr>
        <p:spPr>
          <a:xfrm>
            <a:off x="169560" y="277755"/>
            <a:ext cx="5921220" cy="51801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a:solidFill>
                  <a:srgbClr val="FFFFFF"/>
                </a:solidFill>
                <a:latin typeface="Arial"/>
                <a:ea typeface="Helvetica Neue"/>
                <a:cs typeface="Arial"/>
              </a:rPr>
              <a:t>Présentation des différents projets</a:t>
            </a:r>
            <a:endParaRPr lang="fr-FR" sz="3000" b="0" strike="noStrike" spc="-1">
              <a:latin typeface="Arial"/>
              <a:cs typeface="Arial"/>
            </a:endParaRPr>
          </a:p>
        </p:txBody>
      </p:sp>
      <p:sp>
        <p:nvSpPr>
          <p:cNvPr id="374" name="Titre de la planche_4"/>
          <p:cNvSpPr/>
          <p:nvPr/>
        </p:nvSpPr>
        <p:spPr>
          <a:xfrm>
            <a:off x="796484" y="1239351"/>
            <a:ext cx="16921800" cy="623936"/>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u="sng" spc="-1">
                <a:solidFill>
                  <a:srgbClr val="C20E1A"/>
                </a:solidFill>
                <a:latin typeface="Arial"/>
                <a:ea typeface="DejaVu Sans"/>
                <a:cs typeface="Arial"/>
              </a:rPr>
              <a:t>C) Accueil</a:t>
            </a:r>
            <a:r>
              <a:rPr lang="fr-FR" sz="6000" b="1" u="sng" strike="noStrike" spc="-1">
                <a:solidFill>
                  <a:srgbClr val="C20E1A"/>
                </a:solidFill>
                <a:uFillTx/>
                <a:latin typeface="Arial"/>
                <a:ea typeface="DejaVu Sans"/>
                <a:cs typeface="Arial"/>
              </a:rPr>
              <a:t> de jour mobile</a:t>
            </a:r>
            <a:endParaRPr lang="fr-FR" sz="6000" b="0" strike="noStrike" spc="-1">
              <a:latin typeface="Arial"/>
              <a:cs typeface="Arial"/>
            </a:endParaRPr>
          </a:p>
        </p:txBody>
      </p:sp>
      <p:sp>
        <p:nvSpPr>
          <p:cNvPr id="375" name="Sous-titre_5"/>
          <p:cNvSpPr/>
          <p:nvPr/>
        </p:nvSpPr>
        <p:spPr>
          <a:xfrm>
            <a:off x="792000" y="1999440"/>
            <a:ext cx="1729440" cy="511200"/>
          </a:xfrm>
          <a:prstGeom prst="rect">
            <a:avLst/>
          </a:prstGeom>
          <a:noFill/>
          <a:ln w="12600">
            <a:noFill/>
          </a:ln>
        </p:spPr>
        <p:style>
          <a:lnRef idx="0">
            <a:scrgbClr r="0" g="0" b="0"/>
          </a:lnRef>
          <a:fillRef idx="0">
            <a:scrgbClr r="0" g="0" b="0"/>
          </a:fillRef>
          <a:effectRef idx="0">
            <a:scrgbClr r="0" g="0" b="0"/>
          </a:effectRef>
          <a:fontRef idx="minor"/>
        </p:style>
      </p:sp>
      <p:sp>
        <p:nvSpPr>
          <p:cNvPr id="377" name="Grand titre de la présentation_5"/>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trike="noStrike" spc="-1" dirty="0">
                <a:solidFill>
                  <a:srgbClr val="000000"/>
                </a:solidFill>
                <a:latin typeface="Arial"/>
                <a:ea typeface="Helvetica Neue"/>
                <a:cs typeface="Arial"/>
              </a:rPr>
              <a:t>Tiers-lieux alimentaires</a:t>
            </a:r>
            <a:endParaRPr lang="fr-FR" sz="3000" b="0" strike="noStrike" spc="-1" dirty="0">
              <a:latin typeface="Arial"/>
              <a:cs typeface="Arial"/>
            </a:endParaRPr>
          </a:p>
        </p:txBody>
      </p:sp>
      <p:sp>
        <p:nvSpPr>
          <p:cNvPr id="379"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3279018" y="5544897"/>
            <a:ext cx="5839502" cy="5550157"/>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1028700" lvl="1" indent="-570230" algn="just">
              <a:lnSpc>
                <a:spcPct val="100000"/>
              </a:lnSpc>
              <a:buClr>
                <a:srgbClr val="000000"/>
              </a:buClr>
              <a:buFont typeface="Arial"/>
              <a:buChar char="•"/>
              <a:tabLst>
                <a:tab pos="0" algn="l"/>
              </a:tabLst>
            </a:pPr>
            <a:endParaRPr lang="fr-FR" b="0" strike="noStrike" spc="-1">
              <a:latin typeface="Arial"/>
              <a:cs typeface="Arial"/>
            </a:endParaRPr>
          </a:p>
          <a:p>
            <a:pPr marL="285750" indent="-285750" algn="just">
              <a:buFont typeface="Noto Sans Symbols"/>
              <a:buChar char="•"/>
              <a:tabLst>
                <a:tab pos="0" algn="l"/>
              </a:tabLst>
            </a:pPr>
            <a:endParaRPr lang="fr-FR"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lnSpc>
                <a:spcPct val="100000"/>
              </a:lnSpc>
              <a:tabLst>
                <a:tab pos="0" algn="l"/>
              </a:tabLst>
            </a:pPr>
            <a:endParaRPr lang="fr-FR" sz="3600" b="0" strike="noStrike" spc="-1">
              <a:latin typeface="Arial"/>
              <a:cs typeface="Arial"/>
            </a:endParaRPr>
          </a:p>
          <a:p>
            <a:pPr algn="just">
              <a:tabLst>
                <a:tab pos="0" algn="l"/>
              </a:tabLst>
            </a:pPr>
            <a:endParaRPr lang="fr-FR" sz="3000" b="0" strike="noStrike" spc="-1">
              <a:latin typeface="Arial"/>
              <a:cs typeface="Arial"/>
            </a:endParaRPr>
          </a:p>
        </p:txBody>
      </p:sp>
      <p:sp>
        <p:nvSpPr>
          <p:cNvPr id="380"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3757400" y="9511876"/>
            <a:ext cx="9174960" cy="2503169"/>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endParaRPr lang="fr-FR" sz="1800" b="0" strike="noStrike" spc="-1">
              <a:latin typeface="Arial"/>
              <a:cs typeface="Arial"/>
            </a:endParaRPr>
          </a:p>
          <a:p>
            <a:pPr algn="just">
              <a:lnSpc>
                <a:spcPct val="100000"/>
              </a:lnSpc>
              <a:tabLst>
                <a:tab pos="0" algn="l"/>
              </a:tabLst>
            </a:pPr>
            <a:r>
              <a:rPr lang="fr-FR" sz="3000" b="0" strike="noStrike" spc="-1">
                <a:solidFill>
                  <a:srgbClr val="000000"/>
                </a:solidFill>
                <a:latin typeface="Arial"/>
                <a:ea typeface="Helvetica Neue Medium"/>
                <a:cs typeface="Arial"/>
              </a:rPr>
              <a:t> </a:t>
            </a:r>
            <a:endParaRPr lang="fr-FR" sz="3000" b="0" strike="noStrike" spc="-1">
              <a:latin typeface="Arial"/>
              <a:cs typeface="Arial"/>
            </a:endParaRPr>
          </a:p>
        </p:txBody>
      </p:sp>
      <p:sp>
        <p:nvSpPr>
          <p:cNvPr id="7" name="ZoneTexte 6">
            <a:extLst>
              <a:ext uri="{FF2B5EF4-FFF2-40B4-BE49-F238E27FC236}">
                <a16:creationId xmlns:a16="http://schemas.microsoft.com/office/drawing/2014/main" id="{50B76028-7144-6D42-162B-36670519D6AC}"/>
              </a:ext>
            </a:extLst>
          </p:cNvPr>
          <p:cNvSpPr txBox="1"/>
          <p:nvPr/>
        </p:nvSpPr>
        <p:spPr>
          <a:xfrm>
            <a:off x="786760" y="2182719"/>
            <a:ext cx="17320436" cy="95102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3600" b="1" dirty="0">
                <a:latin typeface="Arial"/>
                <a:cs typeface="Arial"/>
              </a:rPr>
              <a:t>Activités périphériques : </a:t>
            </a:r>
          </a:p>
          <a:p>
            <a:pPr marL="571500" indent="-571500" algn="just">
              <a:buFont typeface="Arial"/>
              <a:buChar char="•"/>
            </a:pPr>
            <a:r>
              <a:rPr lang="fr-FR" sz="3600" u="sng" dirty="0">
                <a:latin typeface="Arial"/>
                <a:cs typeface="Arial"/>
              </a:rPr>
              <a:t>Orientation sociale des personnes</a:t>
            </a:r>
            <a:r>
              <a:rPr lang="fr-FR" sz="3600" dirty="0">
                <a:latin typeface="Arial"/>
                <a:cs typeface="Arial"/>
              </a:rPr>
              <a:t> : évaluation des dossiers des personnes hébergées et orientation vers des dispositifs d'hébergement ou professionnel : </a:t>
            </a:r>
          </a:p>
          <a:p>
            <a:pPr marL="1030605" lvl="1" indent="-571500" algn="just">
              <a:buFont typeface="Courier New"/>
              <a:buChar char="o"/>
            </a:pPr>
            <a:r>
              <a:rPr lang="fr-FR" sz="3600" b="1" dirty="0">
                <a:latin typeface="Arial"/>
                <a:cs typeface="Arial"/>
              </a:rPr>
              <a:t>10 </a:t>
            </a:r>
            <a:r>
              <a:rPr lang="fr-FR" sz="3600" dirty="0">
                <a:latin typeface="Arial"/>
                <a:cs typeface="Arial"/>
              </a:rPr>
              <a:t>personnes accompagnées en insertion professionnelle</a:t>
            </a:r>
            <a:endParaRPr lang="en-US" sz="3600" dirty="0">
              <a:latin typeface="Arial"/>
              <a:cs typeface="Arial"/>
            </a:endParaRPr>
          </a:p>
          <a:p>
            <a:pPr marL="1030605" lvl="1" indent="-571500" algn="just">
              <a:buFont typeface="Courier New"/>
              <a:buChar char="o"/>
            </a:pPr>
            <a:r>
              <a:rPr lang="fr-FR" sz="3600" b="1" dirty="0">
                <a:latin typeface="Arial"/>
                <a:cs typeface="Arial"/>
              </a:rPr>
              <a:t>9</a:t>
            </a:r>
            <a:r>
              <a:rPr lang="fr-FR" sz="3600" dirty="0">
                <a:latin typeface="Arial"/>
                <a:cs typeface="Arial"/>
              </a:rPr>
              <a:t> orientations AVDL dont 6 démarrées </a:t>
            </a:r>
            <a:endParaRPr lang="fr-FR" dirty="0"/>
          </a:p>
          <a:p>
            <a:pPr marL="573405" indent="-571500" algn="just">
              <a:buFont typeface="Arial"/>
              <a:buChar char="•"/>
            </a:pPr>
            <a:r>
              <a:rPr lang="fr-FR" sz="3600" u="sng" dirty="0">
                <a:latin typeface="Arial"/>
                <a:cs typeface="Arial"/>
              </a:rPr>
              <a:t>Développement d'activités culturelles </a:t>
            </a:r>
            <a:r>
              <a:rPr lang="fr-FR" sz="3600" dirty="0">
                <a:latin typeface="Arial"/>
                <a:cs typeface="Arial"/>
              </a:rPr>
              <a:t>: soutien scolaire, aide à la lecture, activités artistiques (peinture, dessin, art plastique...), photo langage...</a:t>
            </a:r>
          </a:p>
          <a:p>
            <a:pPr marL="573405" indent="-571500" algn="just">
              <a:buFont typeface="Arial"/>
              <a:buChar char="•"/>
            </a:pPr>
            <a:r>
              <a:rPr lang="fr-FR" sz="3600" u="sng" dirty="0">
                <a:latin typeface="Arial"/>
                <a:cs typeface="Arial"/>
              </a:rPr>
              <a:t>Activités physiques et sportives </a:t>
            </a:r>
            <a:r>
              <a:rPr lang="fr-FR" sz="3600" dirty="0">
                <a:latin typeface="Arial"/>
                <a:cs typeface="Arial"/>
              </a:rPr>
              <a:t>: cirques, jeux de coordinations, intervenants sportifs, hip hop éveil, corporel...</a:t>
            </a:r>
          </a:p>
          <a:p>
            <a:pPr marL="573405" indent="-571500" algn="just">
              <a:buFont typeface="Arial"/>
              <a:buChar char="•"/>
            </a:pPr>
            <a:r>
              <a:rPr lang="fr-FR" sz="3600" u="sng" dirty="0">
                <a:latin typeface="Arial"/>
                <a:cs typeface="Arial"/>
              </a:rPr>
              <a:t>Temps d'échange et de partage sur différentes thématiques</a:t>
            </a:r>
            <a:r>
              <a:rPr lang="fr-FR" sz="3600" dirty="0">
                <a:latin typeface="Arial"/>
                <a:cs typeface="Arial"/>
              </a:rPr>
              <a:t> : la parentalité, l'éducation, café discussion...</a:t>
            </a:r>
          </a:p>
          <a:p>
            <a:pPr marL="573405" indent="-571500" algn="just">
              <a:buFont typeface="Arial"/>
              <a:buChar char="•"/>
            </a:pPr>
            <a:r>
              <a:rPr lang="fr-FR" sz="3600" u="sng" dirty="0">
                <a:cs typeface="Arial"/>
              </a:rPr>
              <a:t>Moments privilégiés </a:t>
            </a:r>
            <a:r>
              <a:rPr lang="fr-FR" sz="3600" dirty="0">
                <a:cs typeface="Arial"/>
              </a:rPr>
              <a:t>: intervention d'une sophrologue, ateliers de manucure, coiffure, dressing...</a:t>
            </a:r>
            <a:endParaRPr lang="fr-FR" sz="3600" dirty="0">
              <a:latin typeface="Arial"/>
              <a:cs typeface="Arial"/>
            </a:endParaRPr>
          </a:p>
          <a:p>
            <a:pPr marL="573405" indent="-571500" algn="just">
              <a:buFont typeface="Arial"/>
              <a:buChar char="•"/>
            </a:pPr>
            <a:r>
              <a:rPr lang="fr-FR" sz="3600" u="sng" dirty="0">
                <a:latin typeface="Arial"/>
                <a:cs typeface="Arial"/>
              </a:rPr>
              <a:t>Permanence sociale </a:t>
            </a:r>
            <a:r>
              <a:rPr lang="fr-FR" sz="3600" dirty="0">
                <a:latin typeface="Arial"/>
                <a:cs typeface="Arial"/>
              </a:rPr>
              <a:t>: PMI, CCAS </a:t>
            </a:r>
            <a:endParaRPr lang="fr-FR" sz="3600" dirty="0">
              <a:cs typeface="Arial"/>
            </a:endParaRPr>
          </a:p>
          <a:p>
            <a:pPr marL="573405" indent="-571500" algn="just">
              <a:buFont typeface="Arial"/>
              <a:buChar char="•"/>
            </a:pPr>
            <a:r>
              <a:rPr lang="fr-FR" sz="3600" u="sng" dirty="0">
                <a:latin typeface="Arial"/>
                <a:cs typeface="Arial"/>
              </a:rPr>
              <a:t>Permanence médicale </a:t>
            </a:r>
            <a:r>
              <a:rPr lang="fr-FR" sz="3600" dirty="0">
                <a:latin typeface="Arial"/>
                <a:cs typeface="Arial"/>
              </a:rPr>
              <a:t>: Sensibilisation à la vaccination, développement du dispositif </a:t>
            </a:r>
            <a:r>
              <a:rPr lang="fr-FR" sz="3600" dirty="0" err="1">
                <a:latin typeface="Arial"/>
                <a:cs typeface="Arial"/>
              </a:rPr>
              <a:t>e.Care</a:t>
            </a:r>
            <a:r>
              <a:rPr lang="fr-FR" sz="3600" dirty="0">
                <a:latin typeface="Arial"/>
                <a:cs typeface="Arial"/>
              </a:rPr>
              <a:t> de l'ARS</a:t>
            </a:r>
          </a:p>
          <a:p>
            <a:pPr marL="573405" indent="-571500" algn="just">
              <a:buFont typeface="Arial"/>
              <a:buChar char="•"/>
            </a:pPr>
            <a:endParaRPr lang="fr-FR" sz="3600" dirty="0">
              <a:latin typeface="Arial"/>
              <a:cs typeface="Arial"/>
            </a:endParaRPr>
          </a:p>
        </p:txBody>
      </p:sp>
      <p:pic>
        <p:nvPicPr>
          <p:cNvPr id="5" name="Image 4" descr="Une image contenant habits, personne, arbre, plein air&#10;&#10;Description générée automatiquement">
            <a:extLst>
              <a:ext uri="{FF2B5EF4-FFF2-40B4-BE49-F238E27FC236}">
                <a16:creationId xmlns:a16="http://schemas.microsoft.com/office/drawing/2014/main" id="{DD3FE587-C728-B71C-F926-E9FCED9CFD4A}"/>
              </a:ext>
            </a:extLst>
          </p:cNvPr>
          <p:cNvPicPr>
            <a:picLocks noChangeAspect="1"/>
          </p:cNvPicPr>
          <p:nvPr/>
        </p:nvPicPr>
        <p:blipFill>
          <a:blip r:embed="rId3"/>
          <a:stretch>
            <a:fillRect/>
          </a:stretch>
        </p:blipFill>
        <p:spPr>
          <a:xfrm>
            <a:off x="19267124" y="1540153"/>
            <a:ext cx="3551628" cy="4656697"/>
          </a:xfrm>
          <a:prstGeom prst="rect">
            <a:avLst/>
          </a:prstGeom>
        </p:spPr>
      </p:pic>
      <p:pic>
        <p:nvPicPr>
          <p:cNvPr id="10" name="Image 9" descr="Une image contenant habits, personne, intérieur, mur&#10;&#10;Description générée automatiquement">
            <a:extLst>
              <a:ext uri="{FF2B5EF4-FFF2-40B4-BE49-F238E27FC236}">
                <a16:creationId xmlns:a16="http://schemas.microsoft.com/office/drawing/2014/main" id="{AD936027-A280-240F-590E-7549A7D91B6E}"/>
              </a:ext>
            </a:extLst>
          </p:cNvPr>
          <p:cNvPicPr>
            <a:picLocks noChangeAspect="1"/>
          </p:cNvPicPr>
          <p:nvPr/>
        </p:nvPicPr>
        <p:blipFill>
          <a:blip r:embed="rId4"/>
          <a:stretch>
            <a:fillRect/>
          </a:stretch>
        </p:blipFill>
        <p:spPr>
          <a:xfrm>
            <a:off x="19277378" y="6525781"/>
            <a:ext cx="3565600" cy="4544684"/>
          </a:xfrm>
          <a:prstGeom prst="rect">
            <a:avLst/>
          </a:prstGeom>
        </p:spPr>
      </p:pic>
      <p:pic>
        <p:nvPicPr>
          <p:cNvPr id="2" name="Image 1" descr="Une image contenant personne, intérieur, habits, appareil de cuisine&#10;&#10;Description générée automatiquement">
            <a:extLst>
              <a:ext uri="{FF2B5EF4-FFF2-40B4-BE49-F238E27FC236}">
                <a16:creationId xmlns:a16="http://schemas.microsoft.com/office/drawing/2014/main" id="{71104C20-48C2-F25C-D6CE-3185F9D3092A}"/>
              </a:ext>
            </a:extLst>
          </p:cNvPr>
          <p:cNvPicPr>
            <a:picLocks noChangeAspect="1"/>
          </p:cNvPicPr>
          <p:nvPr/>
        </p:nvPicPr>
        <p:blipFill>
          <a:blip r:embed="rId5"/>
          <a:stretch>
            <a:fillRect/>
          </a:stretch>
        </p:blipFill>
        <p:spPr>
          <a:xfrm>
            <a:off x="-4766088" y="11537577"/>
            <a:ext cx="3286264" cy="4253673"/>
          </a:xfrm>
          <a:prstGeom prst="rect">
            <a:avLst/>
          </a:prstGeom>
        </p:spPr>
      </p:pic>
      <p:pic>
        <p:nvPicPr>
          <p:cNvPr id="6" name="Graphique 5">
            <a:extLst>
              <a:ext uri="{FF2B5EF4-FFF2-40B4-BE49-F238E27FC236}">
                <a16:creationId xmlns:a16="http://schemas.microsoft.com/office/drawing/2014/main" id="{F9A7D972-FD12-5B54-94EB-23904EC757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341751" y="11892418"/>
            <a:ext cx="3581400" cy="942975"/>
          </a:xfrm>
          <a:prstGeom prst="rect">
            <a:avLst/>
          </a:prstGeom>
        </p:spPr>
      </p:pic>
    </p:spTree>
    <p:extLst>
      <p:ext uri="{BB962C8B-B14F-4D97-AF65-F5344CB8AC3E}">
        <p14:creationId xmlns:p14="http://schemas.microsoft.com/office/powerpoint/2010/main" val="107521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Rectangle_7"/>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373" name="Titre du chapitre/Sous-titre_4"/>
          <p:cNvSpPr/>
          <p:nvPr/>
        </p:nvSpPr>
        <p:spPr>
          <a:xfrm>
            <a:off x="169560" y="277755"/>
            <a:ext cx="102576" cy="51801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endParaRPr lang="fr-FR" sz="3000" b="0" strike="noStrike" spc="-1" dirty="0">
              <a:solidFill>
                <a:srgbClr val="FFFFFF"/>
              </a:solidFill>
              <a:latin typeface="Helvetica Neue"/>
            </a:endParaRPr>
          </a:p>
        </p:txBody>
      </p:sp>
      <p:sp>
        <p:nvSpPr>
          <p:cNvPr id="374" name="Titre de la planche_4"/>
          <p:cNvSpPr/>
          <p:nvPr/>
        </p:nvSpPr>
        <p:spPr>
          <a:xfrm>
            <a:off x="768240" y="1296547"/>
            <a:ext cx="16921800" cy="623936"/>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u="sng" spc="-1" dirty="0">
                <a:solidFill>
                  <a:srgbClr val="C20E1A"/>
                </a:solidFill>
                <a:latin typeface="Helvetica Neue"/>
              </a:rPr>
              <a:t>Perspectives d'évolution</a:t>
            </a:r>
            <a:endParaRPr lang="fr-FR" dirty="0"/>
          </a:p>
        </p:txBody>
      </p:sp>
      <p:sp>
        <p:nvSpPr>
          <p:cNvPr id="375" name="Sous-titre_5"/>
          <p:cNvSpPr/>
          <p:nvPr/>
        </p:nvSpPr>
        <p:spPr>
          <a:xfrm>
            <a:off x="792000" y="1999440"/>
            <a:ext cx="1729440" cy="511200"/>
          </a:xfrm>
          <a:prstGeom prst="rect">
            <a:avLst/>
          </a:prstGeom>
          <a:noFill/>
          <a:ln w="12600">
            <a:noFill/>
          </a:ln>
        </p:spPr>
        <p:style>
          <a:lnRef idx="0">
            <a:scrgbClr r="0" g="0" b="0"/>
          </a:lnRef>
          <a:fillRef idx="0">
            <a:scrgbClr r="0" g="0" b="0"/>
          </a:fillRef>
          <a:effectRef idx="0">
            <a:scrgbClr r="0" g="0" b="0"/>
          </a:effectRef>
          <a:fontRef idx="minor"/>
        </p:style>
      </p:sp>
      <p:sp>
        <p:nvSpPr>
          <p:cNvPr id="377" name="Grand titre de la présentation_5"/>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pc="-1" dirty="0">
                <a:solidFill>
                  <a:srgbClr val="000000"/>
                </a:solidFill>
                <a:latin typeface="Helvetica Neue"/>
                <a:ea typeface="Helvetica Neue"/>
              </a:rPr>
              <a:t>Tiers-lieux</a:t>
            </a:r>
            <a:r>
              <a:rPr lang="fr-FR" sz="3000" b="1" strike="noStrike" spc="-1" dirty="0">
                <a:solidFill>
                  <a:srgbClr val="000000"/>
                </a:solidFill>
                <a:latin typeface="Helvetica Neue"/>
                <a:ea typeface="Helvetica Neue"/>
              </a:rPr>
              <a:t> alimentaires</a:t>
            </a:r>
            <a:endParaRPr lang="fr-FR" sz="3000" b="0" strike="noStrike" spc="-1" dirty="0">
              <a:latin typeface="Arial"/>
            </a:endParaRPr>
          </a:p>
        </p:txBody>
      </p:sp>
      <p:sp>
        <p:nvSpPr>
          <p:cNvPr id="380"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3757400" y="9524160"/>
            <a:ext cx="9174960" cy="2478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r>
              <a:rPr lang="fr-FR" sz="3000" b="0" strike="noStrike" spc="-1">
                <a:solidFill>
                  <a:srgbClr val="000000"/>
                </a:solidFill>
                <a:latin typeface="Helvetica Neue Medium"/>
                <a:ea typeface="Helvetica Neue Medium"/>
              </a:rPr>
              <a:t> </a:t>
            </a:r>
            <a:endParaRPr lang="fr-FR" sz="3000" b="0" strike="noStrike" spc="-1">
              <a:latin typeface="Arial"/>
            </a:endParaRPr>
          </a:p>
        </p:txBody>
      </p:sp>
      <p:sp>
        <p:nvSpPr>
          <p:cNvPr id="2" name="ZoneTexte 6">
            <a:extLst>
              <a:ext uri="{FF2B5EF4-FFF2-40B4-BE49-F238E27FC236}">
                <a16:creationId xmlns:a16="http://schemas.microsoft.com/office/drawing/2014/main" id="{50B76028-7144-6D42-162B-36670519D6AC}"/>
              </a:ext>
            </a:extLst>
          </p:cNvPr>
          <p:cNvSpPr txBox="1"/>
          <p:nvPr/>
        </p:nvSpPr>
        <p:spPr>
          <a:xfrm>
            <a:off x="782579" y="2960363"/>
            <a:ext cx="22497854" cy="72943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fr-FR" sz="3600" b="1">
              <a:latin typeface="Arial"/>
              <a:cs typeface="Arial"/>
            </a:endParaRPr>
          </a:p>
          <a:p>
            <a:pPr marL="571500" indent="-571500" algn="just">
              <a:buFont typeface="Arial"/>
              <a:buChar char="•"/>
            </a:pPr>
            <a:r>
              <a:rPr lang="fr-FR" sz="3600" dirty="0">
                <a:latin typeface="Helvetica Neue Medium"/>
                <a:cs typeface="Arial"/>
              </a:rPr>
              <a:t>Amélioration du lien 115 – Toulouse Métropole sur la coordination afin d'adapter au mieux les différents dispositifs (nombre de personnes, évolution du nombre d'hôtels, orientation des personnes) ; </a:t>
            </a:r>
          </a:p>
          <a:p>
            <a:pPr algn="just"/>
            <a:endParaRPr lang="fr-FR" sz="3600" dirty="0">
              <a:latin typeface="Helvetica Neue Medium"/>
              <a:cs typeface="Arial"/>
            </a:endParaRPr>
          </a:p>
          <a:p>
            <a:pPr marL="571500" indent="-571500" algn="just">
              <a:buFont typeface="Arial"/>
              <a:buChar char="•"/>
            </a:pPr>
            <a:r>
              <a:rPr lang="fr-FR" sz="3600" dirty="0">
                <a:latin typeface="Helvetica Neue Medium"/>
                <a:cs typeface="Arial"/>
              </a:rPr>
              <a:t>Développement de la partie orientation sociale des personnes → mise en relation du 115 et de l'équipe de FH pour améliorer l'orientation</a:t>
            </a:r>
          </a:p>
          <a:p>
            <a:pPr marL="571500" indent="-571500" algn="just">
              <a:buFont typeface="Arial"/>
              <a:buChar char="•"/>
            </a:pPr>
            <a:r>
              <a:rPr lang="fr-FR" sz="3600" dirty="0">
                <a:latin typeface="Helvetica Neue Medium"/>
                <a:cs typeface="Arial"/>
              </a:rPr>
              <a:t>La liste des hôtels des communes de la Métropole évolue en fonction des orientations du 115</a:t>
            </a:r>
          </a:p>
          <a:p>
            <a:pPr marL="571500" indent="-571500" algn="just">
              <a:buFont typeface="Arial"/>
              <a:buChar char="•"/>
            </a:pPr>
            <a:endParaRPr lang="fr-FR" sz="3600" dirty="0">
              <a:latin typeface="Helvetica Neue Medium"/>
              <a:cs typeface="Arial"/>
            </a:endParaRPr>
          </a:p>
          <a:p>
            <a:pPr marL="571500" indent="-571500" algn="just">
              <a:buFont typeface="Arial"/>
              <a:buChar char="•"/>
            </a:pPr>
            <a:endParaRPr lang="fr-FR" sz="3600">
              <a:latin typeface="Helvetica Neue Medium"/>
              <a:cs typeface="Arial"/>
            </a:endParaRPr>
          </a:p>
          <a:p>
            <a:pPr marL="571500" indent="-571500" algn="just">
              <a:buFont typeface="Arial"/>
              <a:buChar char="•"/>
            </a:pPr>
            <a:endParaRPr lang="fr-FR" sz="3600">
              <a:latin typeface="Helvetica Neue Medium"/>
              <a:cs typeface="Arial"/>
            </a:endParaRPr>
          </a:p>
          <a:p>
            <a:pPr marL="571500" indent="-571500" algn="just">
              <a:buFont typeface="Arial"/>
              <a:buChar char="•"/>
            </a:pPr>
            <a:endParaRPr lang="fr-FR" sz="3600" b="1">
              <a:latin typeface="Helvetica Neue Medium"/>
              <a:cs typeface="Arial"/>
            </a:endParaRPr>
          </a:p>
          <a:p>
            <a:pPr algn="just">
              <a:buFont typeface="Noto Sans Symbols"/>
              <a:buChar char="•"/>
            </a:pPr>
            <a:endParaRPr lang="fr-FR" sz="3600">
              <a:latin typeface="Helvetica Neue Medium"/>
              <a:cs typeface="Arial"/>
            </a:endParaRPr>
          </a:p>
          <a:p>
            <a:pPr algn="just">
              <a:buFontTx/>
              <a:buChar char="•"/>
            </a:pPr>
            <a:endParaRPr lang="fr-FR" sz="3600">
              <a:latin typeface="Helvetica Neue Medium"/>
              <a:cs typeface="Arial"/>
            </a:endParaRPr>
          </a:p>
        </p:txBody>
      </p:sp>
      <p:pic>
        <p:nvPicPr>
          <p:cNvPr id="5" name="Graphique 4">
            <a:extLst>
              <a:ext uri="{FF2B5EF4-FFF2-40B4-BE49-F238E27FC236}">
                <a16:creationId xmlns:a16="http://schemas.microsoft.com/office/drawing/2014/main" id="{55FCF1F3-2418-203C-4434-BF86FF4304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41751" y="11892418"/>
            <a:ext cx="3581400" cy="942975"/>
          </a:xfrm>
          <a:prstGeom prst="rect">
            <a:avLst/>
          </a:prstGeom>
        </p:spPr>
      </p:pic>
    </p:spTree>
    <p:extLst>
      <p:ext uri="{BB962C8B-B14F-4D97-AF65-F5344CB8AC3E}">
        <p14:creationId xmlns:p14="http://schemas.microsoft.com/office/powerpoint/2010/main" val="224383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Rectangle_7"/>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373" name="Titre du chapitre/Sous-titre_4"/>
          <p:cNvSpPr/>
          <p:nvPr/>
        </p:nvSpPr>
        <p:spPr>
          <a:xfrm>
            <a:off x="169560" y="277755"/>
            <a:ext cx="102576" cy="51801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endParaRPr lang="fr-FR" sz="3000" b="0" strike="noStrike" spc="-1" dirty="0">
              <a:solidFill>
                <a:srgbClr val="FFFFFF"/>
              </a:solidFill>
              <a:latin typeface="Helvetica Neue"/>
            </a:endParaRPr>
          </a:p>
        </p:txBody>
      </p:sp>
      <p:sp>
        <p:nvSpPr>
          <p:cNvPr id="374" name="Titre de la planche_4"/>
          <p:cNvSpPr/>
          <p:nvPr/>
        </p:nvSpPr>
        <p:spPr>
          <a:xfrm>
            <a:off x="768240" y="1691252"/>
            <a:ext cx="16921800" cy="623936"/>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u="sng" spc="-1">
                <a:solidFill>
                  <a:srgbClr val="C20E1A"/>
                </a:solidFill>
                <a:latin typeface="Helvetica Neue"/>
              </a:rPr>
              <a:t>En résumé </a:t>
            </a:r>
            <a:endParaRPr lang="fr-FR"/>
          </a:p>
        </p:txBody>
      </p:sp>
      <p:sp>
        <p:nvSpPr>
          <p:cNvPr id="375" name="Sous-titre_5"/>
          <p:cNvSpPr/>
          <p:nvPr/>
        </p:nvSpPr>
        <p:spPr>
          <a:xfrm>
            <a:off x="792000" y="1999440"/>
            <a:ext cx="1729440" cy="511200"/>
          </a:xfrm>
          <a:prstGeom prst="rect">
            <a:avLst/>
          </a:prstGeom>
          <a:noFill/>
          <a:ln w="12600">
            <a:noFill/>
          </a:ln>
        </p:spPr>
        <p:style>
          <a:lnRef idx="0">
            <a:scrgbClr r="0" g="0" b="0"/>
          </a:lnRef>
          <a:fillRef idx="0">
            <a:scrgbClr r="0" g="0" b="0"/>
          </a:fillRef>
          <a:effectRef idx="0">
            <a:scrgbClr r="0" g="0" b="0"/>
          </a:effectRef>
          <a:fontRef idx="minor"/>
        </p:style>
      </p:sp>
      <p:sp>
        <p:nvSpPr>
          <p:cNvPr id="377" name="Grand titre de la présentation_5"/>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trike="noStrike" spc="-1" dirty="0">
                <a:solidFill>
                  <a:srgbClr val="000000"/>
                </a:solidFill>
                <a:latin typeface="Helvetica Neue"/>
                <a:ea typeface="Helvetica Neue"/>
              </a:rPr>
              <a:t>Tiers-lieux alimentaires</a:t>
            </a:r>
            <a:endParaRPr lang="fr-FR" sz="3000" b="0" strike="noStrike" spc="-1" dirty="0">
              <a:latin typeface="Arial"/>
            </a:endParaRPr>
          </a:p>
        </p:txBody>
      </p:sp>
      <p:sp>
        <p:nvSpPr>
          <p:cNvPr id="380"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3757400" y="9524160"/>
            <a:ext cx="9174960" cy="2478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r>
              <a:rPr lang="fr-FR" sz="3000" b="0" strike="noStrike" spc="-1">
                <a:solidFill>
                  <a:srgbClr val="000000"/>
                </a:solidFill>
                <a:latin typeface="Helvetica Neue Medium"/>
                <a:ea typeface="Helvetica Neue Medium"/>
              </a:rPr>
              <a:t> </a:t>
            </a:r>
            <a:endParaRPr lang="fr-FR" sz="3000" b="0" strike="noStrike" spc="-1">
              <a:latin typeface="Arial"/>
            </a:endParaRPr>
          </a:p>
        </p:txBody>
      </p:sp>
      <p:graphicFrame>
        <p:nvGraphicFramePr>
          <p:cNvPr id="3" name="Tableau 2">
            <a:extLst>
              <a:ext uri="{FF2B5EF4-FFF2-40B4-BE49-F238E27FC236}">
                <a16:creationId xmlns:a16="http://schemas.microsoft.com/office/drawing/2014/main" id="{0BD0F2AA-613B-21E0-F683-E14B929DD020}"/>
              </a:ext>
            </a:extLst>
          </p:cNvPr>
          <p:cNvGraphicFramePr>
            <a:graphicFrameLocks noGrp="1"/>
          </p:cNvGraphicFramePr>
          <p:nvPr>
            <p:extLst>
              <p:ext uri="{D42A27DB-BD31-4B8C-83A1-F6EECF244321}">
                <p14:modId xmlns:p14="http://schemas.microsoft.com/office/powerpoint/2010/main" val="3088060813"/>
              </p:ext>
            </p:extLst>
          </p:nvPr>
        </p:nvGraphicFramePr>
        <p:xfrm>
          <a:off x="4517793" y="2809521"/>
          <a:ext cx="15418788" cy="8947283"/>
        </p:xfrm>
        <a:graphic>
          <a:graphicData uri="http://schemas.openxmlformats.org/drawingml/2006/table">
            <a:tbl>
              <a:tblPr firstRow="1" bandRow="1">
                <a:tableStyleId>{5C22544A-7EE6-4342-B048-85BDC9FD1C3A}</a:tableStyleId>
              </a:tblPr>
              <a:tblGrid>
                <a:gridCol w="3854697">
                  <a:extLst>
                    <a:ext uri="{9D8B030D-6E8A-4147-A177-3AD203B41FA5}">
                      <a16:colId xmlns:a16="http://schemas.microsoft.com/office/drawing/2014/main" val="3167706074"/>
                    </a:ext>
                  </a:extLst>
                </a:gridCol>
                <a:gridCol w="3854697">
                  <a:extLst>
                    <a:ext uri="{9D8B030D-6E8A-4147-A177-3AD203B41FA5}">
                      <a16:colId xmlns:a16="http://schemas.microsoft.com/office/drawing/2014/main" val="2036816093"/>
                    </a:ext>
                  </a:extLst>
                </a:gridCol>
                <a:gridCol w="3854697">
                  <a:extLst>
                    <a:ext uri="{9D8B030D-6E8A-4147-A177-3AD203B41FA5}">
                      <a16:colId xmlns:a16="http://schemas.microsoft.com/office/drawing/2014/main" val="3621731646"/>
                    </a:ext>
                  </a:extLst>
                </a:gridCol>
                <a:gridCol w="3854697">
                  <a:extLst>
                    <a:ext uri="{9D8B030D-6E8A-4147-A177-3AD203B41FA5}">
                      <a16:colId xmlns:a16="http://schemas.microsoft.com/office/drawing/2014/main" val="2802318357"/>
                    </a:ext>
                  </a:extLst>
                </a:gridCol>
              </a:tblGrid>
              <a:tr h="1257290">
                <a:tc>
                  <a:txBody>
                    <a:bodyPr/>
                    <a:lstStyle/>
                    <a:p>
                      <a:pPr fontAlgn="t"/>
                      <a:endParaRPr lang="fr-FR" sz="3200">
                        <a:effectLst/>
                      </a:endParaRPr>
                    </a:p>
                    <a:p>
                      <a:pPr algn="ctr" rtl="0" fontAlgn="base"/>
                      <a:r>
                        <a:rPr lang="fr-FR" sz="3200" b="1" dirty="0">
                          <a:solidFill>
                            <a:srgbClr val="FFFFFF"/>
                          </a:solidFill>
                          <a:effectLst/>
                          <a:latin typeface="Calibri"/>
                        </a:rPr>
                        <a:t>ASSOCIATION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t"/>
                      <a:endParaRPr lang="fr-FR" sz="3200">
                        <a:effectLst/>
                      </a:endParaRPr>
                    </a:p>
                    <a:p>
                      <a:pPr algn="ctr" rtl="0" fontAlgn="base"/>
                      <a:r>
                        <a:rPr lang="fr-FR" sz="3200" b="1" dirty="0">
                          <a:solidFill>
                            <a:srgbClr val="FFFFFF"/>
                          </a:solidFill>
                          <a:effectLst/>
                          <a:latin typeface="Calibri"/>
                        </a:rPr>
                        <a:t>Participations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t"/>
                      <a:endParaRPr lang="fr-FR" sz="3200">
                        <a:effectLst/>
                      </a:endParaRPr>
                    </a:p>
                    <a:p>
                      <a:pPr algn="ctr" rtl="0" fontAlgn="base"/>
                      <a:r>
                        <a:rPr lang="fr-FR" sz="3200" b="1" dirty="0">
                          <a:solidFill>
                            <a:srgbClr val="FFFFFF"/>
                          </a:solidFill>
                          <a:effectLst/>
                          <a:latin typeface="Calibri"/>
                        </a:rPr>
                        <a:t>Nombre de Repas produits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t"/>
                      <a:endParaRPr lang="fr-FR" sz="3200">
                        <a:effectLst/>
                      </a:endParaRPr>
                    </a:p>
                    <a:p>
                      <a:pPr algn="ctr" rtl="0" fontAlgn="base"/>
                      <a:r>
                        <a:rPr lang="fr-FR" sz="3200" b="1" dirty="0">
                          <a:solidFill>
                            <a:srgbClr val="FFFFFF"/>
                          </a:solidFill>
                          <a:effectLst/>
                          <a:latin typeface="Calibri"/>
                        </a:rPr>
                        <a:t>Nombre d’ateliers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4242620020"/>
                  </a:ext>
                </a:extLst>
              </a:tr>
              <a:tr h="1262388">
                <a:tc>
                  <a:txBody>
                    <a:bodyPr/>
                    <a:lstStyle/>
                    <a:p>
                      <a:pPr fontAlgn="t"/>
                      <a:endParaRPr lang="fr-FR" sz="3200">
                        <a:effectLst/>
                      </a:endParaRPr>
                    </a:p>
                    <a:p>
                      <a:pPr algn="ctr" rtl="0" fontAlgn="base"/>
                      <a:r>
                        <a:rPr lang="fr-FR" sz="3200" b="1" dirty="0">
                          <a:solidFill>
                            <a:srgbClr val="FFFFFF"/>
                          </a:solidFill>
                          <a:effectLst/>
                          <a:latin typeface="Calibri"/>
                        </a:rPr>
                        <a:t>AVEC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rtl="0" fontAlgn="base"/>
                      <a:r>
                        <a:rPr lang="fr-FR" sz="3200" dirty="0">
                          <a:effectLst/>
                          <a:latin typeface="Calibri"/>
                        </a:rPr>
                        <a:t>4499</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tc>
                  <a:txBody>
                    <a:bodyPr/>
                    <a:lstStyle/>
                    <a:p>
                      <a:pPr lvl="0" algn="ctr">
                        <a:buNone/>
                      </a:pPr>
                      <a:r>
                        <a:rPr lang="fr-FR" sz="3200" b="0" i="0" u="none" strike="noStrike" noProof="0" dirty="0">
                          <a:solidFill>
                            <a:srgbClr val="000000"/>
                          </a:solidFill>
                          <a:effectLst/>
                          <a:latin typeface="Calibri"/>
                        </a:rPr>
                        <a:t>21 331</a:t>
                      </a:r>
                      <a:endParaRPr lang="fr-FR"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tc>
                  <a:txBody>
                    <a:bodyPr/>
                    <a:lstStyle/>
                    <a:p>
                      <a:pPr algn="ctr" fontAlgn="t"/>
                      <a:r>
                        <a:rPr lang="fr-FR" sz="3200" dirty="0">
                          <a:effectLst/>
                          <a:latin typeface="Calibri"/>
                        </a:rPr>
                        <a:t>422</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737889392"/>
                  </a:ext>
                </a:extLst>
              </a:tr>
              <a:tr h="1291746">
                <a:tc>
                  <a:txBody>
                    <a:bodyPr/>
                    <a:lstStyle/>
                    <a:p>
                      <a:pPr fontAlgn="t"/>
                      <a:endParaRPr lang="fr-FR" sz="3200">
                        <a:effectLst/>
                      </a:endParaRPr>
                    </a:p>
                    <a:p>
                      <a:pPr algn="ctr" rtl="0" fontAlgn="base"/>
                      <a:r>
                        <a:rPr lang="fr-FR" sz="3200" b="1" dirty="0">
                          <a:solidFill>
                            <a:srgbClr val="FFFFFF"/>
                          </a:solidFill>
                          <a:effectLst/>
                          <a:latin typeface="Calibri"/>
                        </a:rPr>
                        <a:t>Sec Cath. </a:t>
                      </a:r>
                      <a:r>
                        <a:rPr lang="fr-FR" sz="3200" b="1" i="1" dirty="0">
                          <a:solidFill>
                            <a:srgbClr val="FFFFFF"/>
                          </a:solidFill>
                          <a:effectLst/>
                          <a:latin typeface="Calibri"/>
                        </a:rPr>
                        <a:t>La </a:t>
                      </a:r>
                      <a:r>
                        <a:rPr lang="fr-FR" sz="3200" b="1" i="1" dirty="0" err="1">
                          <a:solidFill>
                            <a:srgbClr val="FFFFFF"/>
                          </a:solidFill>
                          <a:effectLst/>
                          <a:latin typeface="Calibri"/>
                        </a:rPr>
                        <a:t>Casela</a:t>
                      </a:r>
                      <a:r>
                        <a:rPr lang="fr-FR" sz="3200" b="1" dirty="0">
                          <a:solidFill>
                            <a:srgbClr val="FFFFFF"/>
                          </a:solidFill>
                          <a:effectLst/>
                          <a:latin typeface="Calibri"/>
                        </a:rPr>
                        <a:t>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t"/>
                      <a:r>
                        <a:rPr lang="fr-FR" sz="3200" dirty="0">
                          <a:effectLst/>
                        </a:rPr>
                        <a:t>386</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tc>
                  <a:txBody>
                    <a:bodyPr/>
                    <a:lstStyle/>
                    <a:p>
                      <a:pPr algn="ctr" fontAlgn="t"/>
                      <a:r>
                        <a:rPr lang="fr-FR" sz="3200" dirty="0">
                          <a:effectLst/>
                        </a:rPr>
                        <a:t>783</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tc>
                  <a:txBody>
                    <a:bodyPr/>
                    <a:lstStyle/>
                    <a:p>
                      <a:pPr algn="ctr" fontAlgn="t"/>
                      <a:r>
                        <a:rPr lang="fr-FR" sz="3200" dirty="0">
                          <a:effectLst/>
                        </a:rPr>
                        <a:t>87</a:t>
                      </a:r>
                    </a:p>
                    <a:p>
                      <a:pPr algn="ctr" rtl="0" fontAlgn="base"/>
                      <a:endParaRPr lang="fr-FR" sz="320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241985383"/>
                  </a:ext>
                </a:extLst>
              </a:tr>
              <a:tr h="1257290">
                <a:tc>
                  <a:txBody>
                    <a:bodyPr/>
                    <a:lstStyle/>
                    <a:p>
                      <a:pPr fontAlgn="t"/>
                      <a:endParaRPr lang="fr-FR" sz="3200">
                        <a:effectLst/>
                      </a:endParaRPr>
                    </a:p>
                    <a:p>
                      <a:pPr algn="ctr" rtl="0" fontAlgn="base"/>
                      <a:r>
                        <a:rPr lang="fr-FR" sz="3200" b="1" dirty="0">
                          <a:solidFill>
                            <a:srgbClr val="FFFFFF"/>
                          </a:solidFill>
                          <a:effectLst/>
                          <a:latin typeface="Calibri"/>
                        </a:rPr>
                        <a:t>Sec Cath. </a:t>
                      </a:r>
                      <a:r>
                        <a:rPr lang="fr-FR" sz="3200" b="1" i="1" dirty="0">
                          <a:solidFill>
                            <a:srgbClr val="FFFFFF"/>
                          </a:solidFill>
                          <a:effectLst/>
                          <a:latin typeface="Calibri"/>
                        </a:rPr>
                        <a:t>L’</a:t>
                      </a:r>
                      <a:r>
                        <a:rPr lang="fr-FR" sz="3200" b="1" i="1" dirty="0" err="1">
                          <a:solidFill>
                            <a:srgbClr val="FFFFFF"/>
                          </a:solidFill>
                          <a:effectLst/>
                          <a:latin typeface="Calibri"/>
                        </a:rPr>
                        <a:t>Ostalada</a:t>
                      </a:r>
                      <a:r>
                        <a:rPr lang="fr-FR" sz="3200" b="1" dirty="0">
                          <a:solidFill>
                            <a:srgbClr val="FFFFFF"/>
                          </a:solidFill>
                          <a:effectLst/>
                          <a:latin typeface="Calibri"/>
                        </a:rPr>
                        <a:t>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t"/>
                      <a:r>
                        <a:rPr lang="fr-FR" sz="3200" dirty="0">
                          <a:effectLst/>
                        </a:rPr>
                        <a:t>587</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tc>
                  <a:txBody>
                    <a:bodyPr/>
                    <a:lstStyle/>
                    <a:p>
                      <a:pPr algn="ctr" fontAlgn="t"/>
                      <a:r>
                        <a:rPr lang="fr-FR" sz="3200" dirty="0">
                          <a:effectLst/>
                        </a:rPr>
                        <a:t>647</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tc>
                  <a:txBody>
                    <a:bodyPr/>
                    <a:lstStyle/>
                    <a:p>
                      <a:pPr algn="ctr" fontAlgn="t"/>
                      <a:r>
                        <a:rPr lang="fr-FR" sz="3200" dirty="0">
                          <a:effectLst/>
                        </a:rPr>
                        <a:t>51</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2449553158"/>
                  </a:ext>
                </a:extLst>
              </a:tr>
              <a:tr h="1257290">
                <a:tc>
                  <a:txBody>
                    <a:bodyPr/>
                    <a:lstStyle/>
                    <a:p>
                      <a:pPr fontAlgn="t"/>
                      <a:endParaRPr lang="fr-FR" sz="3200">
                        <a:effectLst/>
                      </a:endParaRPr>
                    </a:p>
                    <a:p>
                      <a:pPr algn="ctr" rtl="0" fontAlgn="base"/>
                      <a:r>
                        <a:rPr lang="fr-FR" sz="3200" b="1" dirty="0">
                          <a:solidFill>
                            <a:srgbClr val="FFFFFF"/>
                          </a:solidFill>
                          <a:effectLst/>
                          <a:latin typeface="Calibri"/>
                        </a:rPr>
                        <a:t>Les Belles Gamelles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t"/>
                      <a:r>
                        <a:rPr lang="fr-FR" sz="3200" dirty="0">
                          <a:effectLst/>
                        </a:rPr>
                        <a:t>16</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tc>
                  <a:txBody>
                    <a:bodyPr/>
                    <a:lstStyle/>
                    <a:p>
                      <a:pPr algn="ctr" fontAlgn="t"/>
                      <a:endParaRPr lang="fr-FR" sz="3200">
                        <a:effectLst/>
                      </a:endParaRPr>
                    </a:p>
                    <a:p>
                      <a:pPr algn="ctr" rtl="0" fontAlgn="base"/>
                      <a:r>
                        <a:rPr lang="fr-FR" sz="3200" dirty="0">
                          <a:effectLst/>
                          <a:latin typeface="Calibri"/>
                        </a:rPr>
                        <a:t>120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tc>
                  <a:txBody>
                    <a:bodyPr/>
                    <a:lstStyle/>
                    <a:p>
                      <a:pPr algn="ctr" fontAlgn="t"/>
                      <a:r>
                        <a:rPr lang="fr-FR" sz="3200" dirty="0">
                          <a:effectLst/>
                        </a:rPr>
                        <a:t>2</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2921883550"/>
                  </a:ext>
                </a:extLst>
              </a:tr>
              <a:tr h="1257289">
                <a:tc>
                  <a:txBody>
                    <a:bodyPr/>
                    <a:lstStyle/>
                    <a:p>
                      <a:pPr lvl="0" algn="ctr">
                        <a:buNone/>
                      </a:pPr>
                      <a:r>
                        <a:rPr lang="fr-FR" sz="3200" b="1" err="1">
                          <a:solidFill>
                            <a:srgbClr val="FFFFFF"/>
                          </a:solidFill>
                          <a:effectLst/>
                          <a:latin typeface="Calibri"/>
                        </a:rPr>
                        <a:t>Solidaritruck</a:t>
                      </a:r>
                      <a:endParaRPr lang="fr-FR" sz="3200" b="1" dirty="0" err="1">
                        <a:solidFill>
                          <a:srgbClr val="FFFFFF"/>
                        </a:solidFill>
                        <a:effectLst/>
                        <a:latin typeface="Calibri"/>
                      </a:endParaRPr>
                    </a:p>
                  </a:txBody>
                  <a:tcPr anchor="ct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rgbClr val="4472C4"/>
                    </a:solidFill>
                  </a:tcPr>
                </a:tc>
                <a:tc>
                  <a:txBody>
                    <a:bodyPr/>
                    <a:lstStyle/>
                    <a:p>
                      <a:pPr lvl="0" algn="ctr">
                        <a:buNone/>
                      </a:pPr>
                      <a:r>
                        <a:rPr lang="fr-FR" sz="3200" dirty="0">
                          <a:effectLst/>
                          <a:latin typeface="Calibri"/>
                        </a:rPr>
                        <a:t>1 100</a:t>
                      </a:r>
                    </a:p>
                  </a:txBody>
                  <a:tcPr anchor="ct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rgbClr val="D9E2F3"/>
                    </a:solidFill>
                  </a:tcPr>
                </a:tc>
                <a:tc>
                  <a:txBody>
                    <a:bodyPr/>
                    <a:lstStyle/>
                    <a:p>
                      <a:pPr lvl="0" algn="ctr">
                        <a:buNone/>
                      </a:pPr>
                      <a:r>
                        <a:rPr lang="fr-FR" sz="3200" dirty="0">
                          <a:effectLst/>
                          <a:latin typeface="Calibri"/>
                        </a:rPr>
                        <a:t>1700</a:t>
                      </a:r>
                    </a:p>
                  </a:txBody>
                  <a:tcPr anchor="ctr">
                    <a:lnL w="9524" cap="flat" cmpd="sng" algn="ctr">
                      <a:solidFill>
                        <a:srgbClr val="FFFFFF"/>
                      </a:solidFill>
                      <a:prstDash val="solid"/>
                      <a:round/>
                      <a:headEnd type="none" w="med" len="med"/>
                      <a:tailEnd type="none" w="med" len="med"/>
                    </a:lnL>
                    <a:lnR w="9524">
                      <a:solidFill>
                        <a:srgbClr val="FFFFFF"/>
                      </a:solidFill>
                    </a:lnR>
                    <a:lnT w="9525"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D9E2F3"/>
                    </a:solidFill>
                  </a:tcPr>
                </a:tc>
                <a:tc>
                  <a:txBody>
                    <a:bodyPr/>
                    <a:lstStyle/>
                    <a:p>
                      <a:pPr lvl="0" algn="ctr">
                        <a:buNone/>
                      </a:pPr>
                      <a:r>
                        <a:rPr lang="fr-FR" sz="3200" dirty="0">
                          <a:effectLst/>
                          <a:latin typeface="Calibri"/>
                        </a:rPr>
                        <a:t>130</a:t>
                      </a:r>
                    </a:p>
                  </a:txBody>
                  <a:tcPr anchor="ct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rgbClr val="D9E2F3"/>
                    </a:solidFill>
                  </a:tcPr>
                </a:tc>
                <a:extLst>
                  <a:ext uri="{0D108BD9-81ED-4DB2-BD59-A6C34878D82A}">
                    <a16:rowId xmlns:a16="http://schemas.microsoft.com/office/drawing/2014/main" val="3967738993"/>
                  </a:ext>
                </a:extLst>
              </a:tr>
              <a:tr h="963921">
                <a:tc>
                  <a:txBody>
                    <a:bodyPr/>
                    <a:lstStyle/>
                    <a:p>
                      <a:pPr fontAlgn="t"/>
                      <a:endParaRPr lang="fr-FR" sz="3200">
                        <a:effectLst/>
                      </a:endParaRPr>
                    </a:p>
                    <a:p>
                      <a:pPr algn="ctr" rtl="0" fontAlgn="base"/>
                      <a:r>
                        <a:rPr lang="fr-FR" sz="3200" b="1" dirty="0">
                          <a:solidFill>
                            <a:srgbClr val="FFFFFF"/>
                          </a:solidFill>
                          <a:effectLst/>
                          <a:latin typeface="Calibri"/>
                        </a:rPr>
                        <a:t>TOTAL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lvl="0" algn="ctr">
                        <a:buNone/>
                      </a:pPr>
                      <a:r>
                        <a:rPr lang="fr-FR" sz="3200" b="1" dirty="0">
                          <a:effectLst/>
                          <a:latin typeface="Calibri"/>
                        </a:rPr>
                        <a:t>6588</a:t>
                      </a:r>
                      <a:endParaRPr lang="fr-FR"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tc>
                  <a:txBody>
                    <a:bodyPr/>
                    <a:lstStyle/>
                    <a:p>
                      <a:pPr lvl="0" algn="ctr">
                        <a:buNone/>
                      </a:pPr>
                      <a:r>
                        <a:rPr lang="fr-FR" sz="3200" b="1" dirty="0">
                          <a:effectLst/>
                        </a:rPr>
                        <a:t>24581</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tc>
                  <a:txBody>
                    <a:bodyPr/>
                    <a:lstStyle/>
                    <a:p>
                      <a:pPr lvl="0" algn="ctr">
                        <a:buNone/>
                      </a:pPr>
                      <a:r>
                        <a:rPr lang="fr-FR" sz="3200" b="1" dirty="0">
                          <a:effectLst/>
                        </a:rPr>
                        <a:t>692</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4036129321"/>
                  </a:ext>
                </a:extLst>
              </a:tr>
            </a:tbl>
          </a:graphicData>
        </a:graphic>
      </p:graphicFrame>
      <p:pic>
        <p:nvPicPr>
          <p:cNvPr id="5" name="Graphique 4">
            <a:extLst>
              <a:ext uri="{FF2B5EF4-FFF2-40B4-BE49-F238E27FC236}">
                <a16:creationId xmlns:a16="http://schemas.microsoft.com/office/drawing/2014/main" id="{5611834E-006F-2690-91A8-82FA5A6689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41751" y="11892418"/>
            <a:ext cx="3581400" cy="942975"/>
          </a:xfrm>
          <a:prstGeom prst="rect">
            <a:avLst/>
          </a:prstGeom>
        </p:spPr>
      </p:pic>
    </p:spTree>
    <p:extLst>
      <p:ext uri="{BB962C8B-B14F-4D97-AF65-F5344CB8AC3E}">
        <p14:creationId xmlns:p14="http://schemas.microsoft.com/office/powerpoint/2010/main" val="344278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p:cNvSpPr/>
          <p:nvPr/>
        </p:nvSpPr>
        <p:spPr>
          <a:xfrm>
            <a:off x="1080" y="0"/>
            <a:ext cx="24379200" cy="1093248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83" name="Titre…"/>
          <p:cNvSpPr/>
          <p:nvPr/>
        </p:nvSpPr>
        <p:spPr>
          <a:xfrm>
            <a:off x="3032333" y="4080852"/>
            <a:ext cx="18267205" cy="1058414"/>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algn="ctr">
              <a:lnSpc>
                <a:spcPct val="50000"/>
              </a:lnSpc>
              <a:spcBef>
                <a:spcPts val="4501"/>
              </a:spcBef>
              <a:tabLst>
                <a:tab pos="0" algn="l"/>
              </a:tabLst>
            </a:pPr>
            <a:r>
              <a:rPr lang="fr-FR" sz="11000" b="1" spc="-1">
                <a:solidFill>
                  <a:srgbClr val="FFFFFF"/>
                </a:solidFill>
                <a:latin typeface="Helvetica Neue"/>
              </a:rPr>
              <a:t>Contextualisation</a:t>
            </a:r>
            <a:endParaRPr lang="fr-FR" sz="11000" b="0" strike="noStrike" spc="-1">
              <a:latin typeface="Arial"/>
            </a:endParaRPr>
          </a:p>
        </p:txBody>
      </p:sp>
      <p:sp>
        <p:nvSpPr>
          <p:cNvPr id="84" name="Sous-titre"/>
          <p:cNvSpPr/>
          <p:nvPr/>
        </p:nvSpPr>
        <p:spPr>
          <a:xfrm>
            <a:off x="8685130" y="5617276"/>
            <a:ext cx="6816240" cy="108864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7200" b="0" strike="noStrike" spc="-1">
                <a:solidFill>
                  <a:srgbClr val="FFFFFF"/>
                </a:solidFill>
                <a:latin typeface="Helvetica Neue"/>
                <a:ea typeface="DejaVu Sans"/>
              </a:rPr>
              <a:t>Rappel du projet</a:t>
            </a:r>
            <a:endParaRPr lang="fr-FR" sz="7200" b="0" strike="noStrike" spc="-1">
              <a:latin typeface="Arial"/>
            </a:endParaRPr>
          </a:p>
        </p:txBody>
      </p:sp>
      <p:sp>
        <p:nvSpPr>
          <p:cNvPr id="85" name="4"/>
          <p:cNvSpPr/>
          <p:nvPr/>
        </p:nvSpPr>
        <p:spPr>
          <a:xfrm>
            <a:off x="1672200" y="-864328"/>
            <a:ext cx="102576" cy="13952457"/>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endParaRPr lang="fr-FR" sz="100000" b="1" strike="noStrike" spc="-1">
              <a:solidFill>
                <a:srgbClr val="FFFFFF"/>
              </a:solidFill>
              <a:latin typeface="Helvetica Neue"/>
            </a:endParaRPr>
          </a:p>
        </p:txBody>
      </p:sp>
      <p:sp>
        <p:nvSpPr>
          <p:cNvPr id="87" name="Grand titre de la présentation_1"/>
          <p:cNvSpPr/>
          <p:nvPr/>
        </p:nvSpPr>
        <p:spPr>
          <a:xfrm>
            <a:off x="798840" y="1220566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trike="noStrike" spc="-1" dirty="0">
                <a:solidFill>
                  <a:srgbClr val="000000"/>
                </a:solidFill>
                <a:latin typeface="Helvetica Neue"/>
                <a:ea typeface="Helvetica Neue"/>
              </a:rPr>
              <a:t>Tiers-lieux alimentaires</a:t>
            </a:r>
            <a:endParaRPr lang="fr-FR" sz="3000" b="0" strike="noStrike" spc="-1" dirty="0">
              <a:latin typeface="Arial"/>
            </a:endParaRPr>
          </a:p>
        </p:txBody>
      </p:sp>
      <p:sp>
        <p:nvSpPr>
          <p:cNvPr id="88" name="date_1"/>
          <p:cNvSpPr/>
          <p:nvPr/>
        </p:nvSpPr>
        <p:spPr>
          <a:xfrm>
            <a:off x="798840" y="12630605"/>
            <a:ext cx="16921800" cy="31103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endParaRPr lang="fr-FR" sz="2400" spc="-1" dirty="0">
              <a:latin typeface="Helvetica Neue"/>
            </a:endParaRPr>
          </a:p>
        </p:txBody>
      </p:sp>
      <p:pic>
        <p:nvPicPr>
          <p:cNvPr id="5" name="Graphique 4">
            <a:extLst>
              <a:ext uri="{FF2B5EF4-FFF2-40B4-BE49-F238E27FC236}">
                <a16:creationId xmlns:a16="http://schemas.microsoft.com/office/drawing/2014/main" id="{92A25B19-1D75-6FF7-0D5D-E528F2D9D8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41751" y="11892418"/>
            <a:ext cx="3581400" cy="942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_2"/>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90" name="Titre du chapitre/Sous-titre_1"/>
          <p:cNvSpPr/>
          <p:nvPr/>
        </p:nvSpPr>
        <p:spPr>
          <a:xfrm>
            <a:off x="1597680" y="280800"/>
            <a:ext cx="3024360" cy="5119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a:solidFill>
                  <a:srgbClr val="FFFFFF"/>
                </a:solidFill>
                <a:latin typeface="Helvetica Neue"/>
                <a:ea typeface="Helvetica Neue"/>
              </a:rPr>
              <a:t>Contextualisation</a:t>
            </a:r>
            <a:endParaRPr lang="fr-FR" sz="3000" b="0" strike="noStrike" spc="-1">
              <a:latin typeface="Arial"/>
            </a:endParaRPr>
          </a:p>
        </p:txBody>
      </p:sp>
      <p:sp>
        <p:nvSpPr>
          <p:cNvPr id="91" name="Titre de la planche_1"/>
          <p:cNvSpPr/>
          <p:nvPr/>
        </p:nvSpPr>
        <p:spPr>
          <a:xfrm>
            <a:off x="768240" y="1256760"/>
            <a:ext cx="16921800" cy="5580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strike="noStrike" spc="-1">
                <a:solidFill>
                  <a:srgbClr val="C20E1A"/>
                </a:solidFill>
                <a:latin typeface="Helvetica Neue"/>
                <a:ea typeface="Helvetica Neue"/>
              </a:rPr>
              <a:t>Rappel des objectifs</a:t>
            </a:r>
            <a:endParaRPr lang="fr-FR" sz="6000" b="0" strike="noStrike" spc="-1">
              <a:latin typeface="Arial"/>
            </a:endParaRPr>
          </a:p>
        </p:txBody>
      </p:sp>
      <p:sp>
        <p:nvSpPr>
          <p:cNvPr id="94" name="Grand titre de la présentation_1"/>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pc="-1" dirty="0">
                <a:solidFill>
                  <a:srgbClr val="000000"/>
                </a:solidFill>
                <a:latin typeface="Helvetica Neue"/>
                <a:ea typeface="Helvetica Neue"/>
              </a:rPr>
              <a:t> </a:t>
            </a:r>
            <a:r>
              <a:rPr lang="fr-FR" sz="3000" b="1" strike="noStrike" spc="-1" dirty="0">
                <a:solidFill>
                  <a:srgbClr val="000000"/>
                </a:solidFill>
                <a:latin typeface="Helvetica Neue"/>
                <a:ea typeface="Helvetica Neue"/>
              </a:rPr>
              <a:t>Tiers-lieux alimentaires</a:t>
            </a:r>
            <a:endParaRPr lang="fr-FR" sz="3000" b="0" strike="noStrike" spc="-1" dirty="0">
              <a:latin typeface="Arial"/>
            </a:endParaRPr>
          </a:p>
        </p:txBody>
      </p:sp>
      <p:sp>
        <p:nvSpPr>
          <p:cNvPr id="95" name="date_1"/>
          <p:cNvSpPr/>
          <p:nvPr/>
        </p:nvSpPr>
        <p:spPr>
          <a:xfrm>
            <a:off x="768240" y="12700085"/>
            <a:ext cx="16921800" cy="31103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endParaRPr lang="fr-FR" sz="2400" b="0" strike="noStrike" spc="-1" dirty="0">
              <a:latin typeface="Helvetica Neue"/>
            </a:endParaRPr>
          </a:p>
        </p:txBody>
      </p:sp>
      <p:pic>
        <p:nvPicPr>
          <p:cNvPr id="3" name="Image 2" descr="Une image contenant texte, capture d’écran, cercle, Police&#10;&#10;Description générée automatiquement">
            <a:extLst>
              <a:ext uri="{FF2B5EF4-FFF2-40B4-BE49-F238E27FC236}">
                <a16:creationId xmlns:a16="http://schemas.microsoft.com/office/drawing/2014/main" id="{3F4AFA5F-E529-4B79-A2A6-A0445DB740F1}"/>
              </a:ext>
            </a:extLst>
          </p:cNvPr>
          <p:cNvPicPr>
            <a:picLocks noChangeAspect="1"/>
          </p:cNvPicPr>
          <p:nvPr/>
        </p:nvPicPr>
        <p:blipFill>
          <a:blip r:embed="rId3"/>
          <a:stretch>
            <a:fillRect/>
          </a:stretch>
        </p:blipFill>
        <p:spPr>
          <a:xfrm>
            <a:off x="4776026" y="1875308"/>
            <a:ext cx="17433884" cy="9313097"/>
          </a:xfrm>
          <a:prstGeom prst="rect">
            <a:avLst/>
          </a:prstGeom>
        </p:spPr>
      </p:pic>
      <p:pic>
        <p:nvPicPr>
          <p:cNvPr id="6" name="Graphique 5">
            <a:extLst>
              <a:ext uri="{FF2B5EF4-FFF2-40B4-BE49-F238E27FC236}">
                <a16:creationId xmlns:a16="http://schemas.microsoft.com/office/drawing/2014/main" id="{3B814F00-1888-25C1-FAEB-56E6E91EB1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41751" y="11892418"/>
            <a:ext cx="3581400" cy="942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onnecteur droit 26"/>
          <p:cNvSpPr/>
          <p:nvPr/>
        </p:nvSpPr>
        <p:spPr>
          <a:xfrm>
            <a:off x="2869200" y="6660000"/>
            <a:ext cx="360" cy="4734360"/>
          </a:xfrm>
          <a:prstGeom prst="line">
            <a:avLst/>
          </a:prstGeom>
          <a:ln>
            <a:solidFill>
              <a:srgbClr val="F79646"/>
            </a:solidFill>
            <a:prstDash val="dash"/>
          </a:ln>
        </p:spPr>
        <p:style>
          <a:lnRef idx="3">
            <a:schemeClr val="accent6"/>
          </a:lnRef>
          <a:fillRef idx="0">
            <a:schemeClr val="accent6"/>
          </a:fillRef>
          <a:effectRef idx="2">
            <a:schemeClr val="accent6"/>
          </a:effectRef>
          <a:fontRef idx="minor"/>
        </p:style>
      </p:sp>
      <p:sp>
        <p:nvSpPr>
          <p:cNvPr id="97" name="Connecteur droit 31"/>
          <p:cNvSpPr/>
          <p:nvPr/>
        </p:nvSpPr>
        <p:spPr>
          <a:xfrm flipH="1">
            <a:off x="1657080" y="7301160"/>
            <a:ext cx="360" cy="2590200"/>
          </a:xfrm>
          <a:prstGeom prst="line">
            <a:avLst/>
          </a:prstGeom>
          <a:ln>
            <a:solidFill>
              <a:srgbClr val="F79646"/>
            </a:solidFill>
          </a:ln>
        </p:spPr>
        <p:style>
          <a:lnRef idx="3">
            <a:schemeClr val="accent6"/>
          </a:lnRef>
          <a:fillRef idx="0">
            <a:schemeClr val="accent6"/>
          </a:fillRef>
          <a:effectRef idx="2">
            <a:schemeClr val="accent6"/>
          </a:effectRef>
          <a:fontRef idx="minor"/>
        </p:style>
      </p:sp>
      <p:sp>
        <p:nvSpPr>
          <p:cNvPr id="98" name="Connecteur droit 28"/>
          <p:cNvSpPr/>
          <p:nvPr/>
        </p:nvSpPr>
        <p:spPr>
          <a:xfrm>
            <a:off x="10258200" y="7290000"/>
            <a:ext cx="0" cy="2603880"/>
          </a:xfrm>
          <a:prstGeom prst="line">
            <a:avLst/>
          </a:prstGeom>
          <a:ln>
            <a:solidFill>
              <a:srgbClr val="F79646"/>
            </a:solidFill>
          </a:ln>
        </p:spPr>
        <p:style>
          <a:lnRef idx="3">
            <a:schemeClr val="accent6"/>
          </a:lnRef>
          <a:fillRef idx="0">
            <a:schemeClr val="accent6"/>
          </a:fillRef>
          <a:effectRef idx="2">
            <a:schemeClr val="accent6"/>
          </a:effectRef>
          <a:fontRef idx="minor"/>
        </p:style>
      </p:sp>
      <p:sp>
        <p:nvSpPr>
          <p:cNvPr id="99" name="Rectangle_1"/>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100" name="Titre du chapitre/Sous-titre_0"/>
          <p:cNvSpPr/>
          <p:nvPr/>
        </p:nvSpPr>
        <p:spPr>
          <a:xfrm>
            <a:off x="1597680" y="280800"/>
            <a:ext cx="3024360" cy="5119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a:solidFill>
                  <a:srgbClr val="FFFFFF"/>
                </a:solidFill>
                <a:latin typeface="Helvetica Neue"/>
                <a:ea typeface="Helvetica Neue"/>
              </a:rPr>
              <a:t>Contextualisation</a:t>
            </a:r>
            <a:endParaRPr lang="fr-FR" sz="3000" b="0" strike="noStrike" spc="-1">
              <a:latin typeface="Arial"/>
            </a:endParaRPr>
          </a:p>
        </p:txBody>
      </p:sp>
      <p:sp>
        <p:nvSpPr>
          <p:cNvPr id="101" name="Titre de la planche_0"/>
          <p:cNvSpPr/>
          <p:nvPr/>
        </p:nvSpPr>
        <p:spPr>
          <a:xfrm>
            <a:off x="768240" y="1256760"/>
            <a:ext cx="16921800" cy="5580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strike="noStrike" spc="-1">
                <a:solidFill>
                  <a:srgbClr val="C20E1A"/>
                </a:solidFill>
                <a:latin typeface="Helvetica Neue"/>
                <a:ea typeface="Helvetica Neue"/>
              </a:rPr>
              <a:t>Rétroplanning de l’action</a:t>
            </a:r>
            <a:endParaRPr lang="fr-FR" sz="6000" b="0" strike="noStrike" spc="-1">
              <a:latin typeface="Arial"/>
            </a:endParaRPr>
          </a:p>
        </p:txBody>
      </p:sp>
      <p:sp>
        <p:nvSpPr>
          <p:cNvPr id="103" name="Grand titre de la présentation_0"/>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pc="-1" dirty="0">
                <a:solidFill>
                  <a:srgbClr val="000000"/>
                </a:solidFill>
                <a:latin typeface="Helvetica Neue"/>
                <a:ea typeface="Helvetica Neue"/>
              </a:rPr>
              <a:t>Tiers-lieux</a:t>
            </a:r>
            <a:r>
              <a:rPr lang="fr-FR" sz="3000" b="1" strike="noStrike" spc="-1" dirty="0">
                <a:solidFill>
                  <a:srgbClr val="000000"/>
                </a:solidFill>
                <a:latin typeface="Helvetica Neue"/>
                <a:ea typeface="Helvetica Neue"/>
              </a:rPr>
              <a:t> alimentaires</a:t>
            </a:r>
            <a:endParaRPr lang="fr-FR" sz="3000" b="0" strike="noStrike" spc="-1" dirty="0">
              <a:latin typeface="Arial"/>
            </a:endParaRPr>
          </a:p>
        </p:txBody>
      </p:sp>
      <p:sp>
        <p:nvSpPr>
          <p:cNvPr id="106" name="Connecteur droit 115"/>
          <p:cNvSpPr/>
          <p:nvPr/>
        </p:nvSpPr>
        <p:spPr>
          <a:xfrm>
            <a:off x="1657440" y="6057360"/>
            <a:ext cx="0" cy="1440000"/>
          </a:xfrm>
          <a:prstGeom prst="line">
            <a:avLst/>
          </a:prstGeom>
          <a:ln w="72000">
            <a:solidFill>
              <a:srgbClr val="3465A4"/>
            </a:solidFill>
            <a:round/>
          </a:ln>
        </p:spPr>
        <p:style>
          <a:lnRef idx="0">
            <a:scrgbClr r="0" g="0" b="0"/>
          </a:lnRef>
          <a:fillRef idx="0">
            <a:scrgbClr r="0" g="0" b="0"/>
          </a:fillRef>
          <a:effectRef idx="0">
            <a:scrgbClr r="0" g="0" b="0"/>
          </a:effectRef>
          <a:fontRef idx="minor"/>
        </p:style>
      </p:sp>
      <p:sp>
        <p:nvSpPr>
          <p:cNvPr id="107" name="Connecteur droit 116"/>
          <p:cNvSpPr/>
          <p:nvPr/>
        </p:nvSpPr>
        <p:spPr>
          <a:xfrm>
            <a:off x="4110120" y="5940000"/>
            <a:ext cx="0" cy="1440000"/>
          </a:xfrm>
          <a:prstGeom prst="line">
            <a:avLst/>
          </a:prstGeom>
          <a:ln w="72000">
            <a:solidFill>
              <a:srgbClr val="3465A4"/>
            </a:solidFill>
            <a:round/>
          </a:ln>
        </p:spPr>
        <p:style>
          <a:lnRef idx="0">
            <a:scrgbClr r="0" g="0" b="0"/>
          </a:lnRef>
          <a:fillRef idx="0">
            <a:scrgbClr r="0" g="0" b="0"/>
          </a:fillRef>
          <a:effectRef idx="0">
            <a:scrgbClr r="0" g="0" b="0"/>
          </a:effectRef>
          <a:fontRef idx="minor"/>
        </p:style>
      </p:sp>
      <p:sp>
        <p:nvSpPr>
          <p:cNvPr id="108" name="Connecteur droit 117"/>
          <p:cNvSpPr/>
          <p:nvPr/>
        </p:nvSpPr>
        <p:spPr>
          <a:xfrm>
            <a:off x="13625640" y="5850000"/>
            <a:ext cx="0" cy="1440000"/>
          </a:xfrm>
          <a:prstGeom prst="line">
            <a:avLst/>
          </a:prstGeom>
          <a:ln w="72000">
            <a:solidFill>
              <a:srgbClr val="3465A4"/>
            </a:solidFill>
            <a:round/>
          </a:ln>
        </p:spPr>
        <p:style>
          <a:lnRef idx="0">
            <a:scrgbClr r="0" g="0" b="0"/>
          </a:lnRef>
          <a:fillRef idx="0">
            <a:scrgbClr r="0" g="0" b="0"/>
          </a:fillRef>
          <a:effectRef idx="0">
            <a:scrgbClr r="0" g="0" b="0"/>
          </a:effectRef>
          <a:fontRef idx="minor"/>
        </p:style>
      </p:sp>
      <p:sp>
        <p:nvSpPr>
          <p:cNvPr id="109" name="Connecteur droit 118"/>
          <p:cNvSpPr/>
          <p:nvPr/>
        </p:nvSpPr>
        <p:spPr>
          <a:xfrm>
            <a:off x="7141320" y="5940000"/>
            <a:ext cx="0" cy="1440000"/>
          </a:xfrm>
          <a:prstGeom prst="line">
            <a:avLst/>
          </a:prstGeom>
          <a:ln w="72000">
            <a:solidFill>
              <a:srgbClr val="3465A4"/>
            </a:solidFill>
            <a:round/>
          </a:ln>
        </p:spPr>
        <p:style>
          <a:lnRef idx="0">
            <a:scrgbClr r="0" g="0" b="0"/>
          </a:lnRef>
          <a:fillRef idx="0">
            <a:scrgbClr r="0" g="0" b="0"/>
          </a:fillRef>
          <a:effectRef idx="0">
            <a:scrgbClr r="0" g="0" b="0"/>
          </a:effectRef>
          <a:fontRef idx="minor"/>
        </p:style>
      </p:sp>
      <p:sp>
        <p:nvSpPr>
          <p:cNvPr id="110" name="Connecteur droit 119"/>
          <p:cNvSpPr/>
          <p:nvPr/>
        </p:nvSpPr>
        <p:spPr>
          <a:xfrm>
            <a:off x="17036280" y="5850000"/>
            <a:ext cx="0" cy="1440000"/>
          </a:xfrm>
          <a:prstGeom prst="line">
            <a:avLst/>
          </a:prstGeom>
          <a:ln w="72000">
            <a:solidFill>
              <a:srgbClr val="3465A4"/>
            </a:solidFill>
            <a:round/>
          </a:ln>
        </p:spPr>
        <p:style>
          <a:lnRef idx="0">
            <a:scrgbClr r="0" g="0" b="0"/>
          </a:lnRef>
          <a:fillRef idx="0">
            <a:scrgbClr r="0" g="0" b="0"/>
          </a:fillRef>
          <a:effectRef idx="0">
            <a:scrgbClr r="0" g="0" b="0"/>
          </a:effectRef>
          <a:fontRef idx="minor"/>
        </p:style>
      </p:sp>
      <p:sp>
        <p:nvSpPr>
          <p:cNvPr id="111" name="Connecteur droit 120"/>
          <p:cNvSpPr/>
          <p:nvPr/>
        </p:nvSpPr>
        <p:spPr>
          <a:xfrm>
            <a:off x="10230120" y="5940000"/>
            <a:ext cx="28080" cy="1534320"/>
          </a:xfrm>
          <a:prstGeom prst="line">
            <a:avLst/>
          </a:prstGeom>
          <a:ln w="72000">
            <a:solidFill>
              <a:srgbClr val="3465A4"/>
            </a:solidFill>
            <a:round/>
          </a:ln>
        </p:spPr>
        <p:style>
          <a:lnRef idx="0">
            <a:scrgbClr r="0" g="0" b="0"/>
          </a:lnRef>
          <a:fillRef idx="0">
            <a:scrgbClr r="0" g="0" b="0"/>
          </a:fillRef>
          <a:effectRef idx="0">
            <a:scrgbClr r="0" g="0" b="0"/>
          </a:effectRef>
          <a:fontRef idx="minor"/>
        </p:style>
      </p:sp>
      <p:sp>
        <p:nvSpPr>
          <p:cNvPr id="112" name="Rectangle 121"/>
          <p:cNvSpPr/>
          <p:nvPr/>
        </p:nvSpPr>
        <p:spPr>
          <a:xfrm>
            <a:off x="596160" y="3939480"/>
            <a:ext cx="2120760" cy="179856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Arial"/>
                <a:ea typeface="DejaVu Sans"/>
              </a:rPr>
              <a:t>Lauréat de l’appel à projet</a:t>
            </a:r>
            <a:endParaRPr lang="fr-FR" sz="1800" b="0" strike="noStrike" spc="-1">
              <a:latin typeface="Arial"/>
            </a:endParaRPr>
          </a:p>
          <a:p>
            <a:pPr algn="ctr">
              <a:lnSpc>
                <a:spcPct val="100000"/>
              </a:lnSpc>
            </a:pPr>
            <a:r>
              <a:rPr lang="fr-FR" sz="1800" b="0" strike="noStrike" spc="-1">
                <a:solidFill>
                  <a:srgbClr val="000000"/>
                </a:solidFill>
                <a:latin typeface="Arial"/>
                <a:ea typeface="DejaVu Sans"/>
              </a:rPr>
              <a:t>Tiers-lieux </a:t>
            </a:r>
            <a:endParaRPr lang="fr-FR" sz="1800" b="0" strike="noStrike" spc="-1">
              <a:latin typeface="Arial"/>
            </a:endParaRPr>
          </a:p>
          <a:p>
            <a:pPr algn="ctr">
              <a:lnSpc>
                <a:spcPct val="100000"/>
              </a:lnSpc>
            </a:pPr>
            <a:r>
              <a:rPr lang="fr-FR" sz="1800" b="0" strike="noStrike" spc="-1">
                <a:solidFill>
                  <a:srgbClr val="000000"/>
                </a:solidFill>
                <a:latin typeface="Arial"/>
                <a:ea typeface="DejaVu Sans"/>
              </a:rPr>
              <a:t>Alimentaires</a:t>
            </a:r>
            <a:endParaRPr lang="fr-FR" sz="1800" b="0" strike="noStrike" spc="-1">
              <a:latin typeface="Arial"/>
            </a:endParaRPr>
          </a:p>
          <a:p>
            <a:pPr algn="ctr">
              <a:lnSpc>
                <a:spcPct val="100000"/>
              </a:lnSpc>
            </a:pPr>
            <a:r>
              <a:rPr lang="fr-FR" sz="1800" b="1" strike="noStrike" spc="-1">
                <a:solidFill>
                  <a:srgbClr val="000000"/>
                </a:solidFill>
                <a:latin typeface="Arial"/>
                <a:ea typeface="DejaVu Sans"/>
              </a:rPr>
              <a:t>Mai 2021</a:t>
            </a:r>
            <a:endParaRPr lang="fr-FR" sz="1800" b="0" strike="noStrike" spc="-1">
              <a:latin typeface="Arial"/>
            </a:endParaRPr>
          </a:p>
        </p:txBody>
      </p:sp>
      <p:sp>
        <p:nvSpPr>
          <p:cNvPr id="113" name="Rectangle 122"/>
          <p:cNvSpPr/>
          <p:nvPr/>
        </p:nvSpPr>
        <p:spPr>
          <a:xfrm>
            <a:off x="2700000" y="7581960"/>
            <a:ext cx="2823120" cy="161856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Arial"/>
                <a:ea typeface="DejaVu Sans"/>
              </a:rPr>
              <a:t>Démarrage effectif des ateliers cuisine de l’association AVEC </a:t>
            </a:r>
            <a:endParaRPr lang="fr-FR" sz="1800" b="0" strike="noStrike" spc="-1">
              <a:latin typeface="Arial"/>
            </a:endParaRPr>
          </a:p>
          <a:p>
            <a:pPr algn="ctr">
              <a:lnSpc>
                <a:spcPct val="100000"/>
              </a:lnSpc>
            </a:pPr>
            <a:r>
              <a:rPr lang="fr-FR" sz="1800" b="1" strike="noStrike" spc="-1">
                <a:solidFill>
                  <a:srgbClr val="000000"/>
                </a:solidFill>
                <a:latin typeface="Arial"/>
                <a:ea typeface="DejaVu Sans"/>
              </a:rPr>
              <a:t>Novembre 2021</a:t>
            </a:r>
            <a:endParaRPr lang="fr-FR" sz="1800" b="0" strike="noStrike" spc="-1">
              <a:latin typeface="Arial"/>
            </a:endParaRPr>
          </a:p>
        </p:txBody>
      </p:sp>
      <p:sp>
        <p:nvSpPr>
          <p:cNvPr id="114" name="Rectangle 123"/>
          <p:cNvSpPr/>
          <p:nvPr/>
        </p:nvSpPr>
        <p:spPr>
          <a:xfrm>
            <a:off x="15956640" y="7644960"/>
            <a:ext cx="2158560" cy="143856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Arial"/>
                <a:ea typeface="DejaVu Sans"/>
              </a:rPr>
              <a:t>Embauche du coordinateur Tiers-lieux alimentaires</a:t>
            </a:r>
            <a:endParaRPr lang="fr-FR" sz="1800" b="0" strike="noStrike" spc="-1">
              <a:latin typeface="Arial"/>
            </a:endParaRPr>
          </a:p>
          <a:p>
            <a:pPr algn="ctr">
              <a:lnSpc>
                <a:spcPct val="100000"/>
              </a:lnSpc>
            </a:pPr>
            <a:r>
              <a:rPr lang="fr-FR" sz="1800" b="1" strike="noStrike" spc="-1">
                <a:solidFill>
                  <a:srgbClr val="000000"/>
                </a:solidFill>
                <a:latin typeface="Arial"/>
                <a:ea typeface="DejaVu Sans"/>
              </a:rPr>
              <a:t>Mai  2022</a:t>
            </a:r>
            <a:endParaRPr lang="fr-FR" sz="1800" b="0" strike="noStrike" spc="-1">
              <a:latin typeface="Arial"/>
            </a:endParaRPr>
          </a:p>
        </p:txBody>
      </p:sp>
      <p:sp>
        <p:nvSpPr>
          <p:cNvPr id="115" name="Rectangle 124"/>
          <p:cNvSpPr/>
          <p:nvPr/>
        </p:nvSpPr>
        <p:spPr>
          <a:xfrm>
            <a:off x="12455640" y="3939480"/>
            <a:ext cx="2338560" cy="161856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Arial"/>
                <a:ea typeface="DejaVu Sans"/>
              </a:rPr>
              <a:t>Départ des ateliers cuisines du Secours catholique</a:t>
            </a:r>
            <a:endParaRPr lang="fr-FR" sz="1800" b="0" strike="noStrike" spc="-1">
              <a:latin typeface="Arial"/>
            </a:endParaRPr>
          </a:p>
          <a:p>
            <a:pPr algn="ctr">
              <a:lnSpc>
                <a:spcPct val="100000"/>
              </a:lnSpc>
            </a:pPr>
            <a:r>
              <a:rPr lang="fr-FR" sz="1800" b="1" strike="noStrike" spc="-1">
                <a:solidFill>
                  <a:srgbClr val="000000"/>
                </a:solidFill>
                <a:latin typeface="Arial"/>
                <a:ea typeface="DejaVu Sans"/>
              </a:rPr>
              <a:t>Mai 2022</a:t>
            </a:r>
            <a:endParaRPr lang="fr-FR" sz="1800" b="0" strike="noStrike" spc="-1">
              <a:latin typeface="Arial"/>
            </a:endParaRPr>
          </a:p>
        </p:txBody>
      </p:sp>
      <p:sp>
        <p:nvSpPr>
          <p:cNvPr id="116" name="Rectangle 125"/>
          <p:cNvSpPr/>
          <p:nvPr/>
        </p:nvSpPr>
        <p:spPr>
          <a:xfrm>
            <a:off x="9105480" y="7590960"/>
            <a:ext cx="2248560" cy="159084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Arial"/>
                <a:ea typeface="DejaVu Sans"/>
              </a:rPr>
              <a:t>Mise en place de l’épicerie Soli-Mob </a:t>
            </a:r>
            <a:endParaRPr lang="fr-FR" sz="1800" b="0" strike="noStrike" spc="-1">
              <a:latin typeface="Arial"/>
            </a:endParaRPr>
          </a:p>
          <a:p>
            <a:pPr algn="ctr">
              <a:lnSpc>
                <a:spcPct val="100000"/>
              </a:lnSpc>
            </a:pPr>
            <a:r>
              <a:rPr lang="fr-FR" sz="1800" b="1" strike="noStrike" spc="-1">
                <a:solidFill>
                  <a:srgbClr val="000000"/>
                </a:solidFill>
                <a:latin typeface="Arial"/>
                <a:ea typeface="DejaVu Sans"/>
              </a:rPr>
              <a:t>15 Mars 2022 </a:t>
            </a:r>
            <a:endParaRPr lang="fr-FR" sz="1800" b="0" strike="noStrike" spc="-1">
              <a:latin typeface="Arial"/>
            </a:endParaRPr>
          </a:p>
        </p:txBody>
      </p:sp>
      <p:sp>
        <p:nvSpPr>
          <p:cNvPr id="117" name="Rectangle 126"/>
          <p:cNvSpPr/>
          <p:nvPr/>
        </p:nvSpPr>
        <p:spPr>
          <a:xfrm>
            <a:off x="6061680" y="4112280"/>
            <a:ext cx="2158560" cy="159084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Arial"/>
                <a:ea typeface="DejaVu Sans"/>
              </a:rPr>
              <a:t>Démarrage effectif des ateliers cuisines de Belles Gamelles</a:t>
            </a:r>
            <a:endParaRPr lang="fr-FR" sz="1800" b="0" strike="noStrike" spc="-1">
              <a:latin typeface="Arial"/>
            </a:endParaRPr>
          </a:p>
          <a:p>
            <a:pPr algn="ctr">
              <a:lnSpc>
                <a:spcPct val="100000"/>
              </a:lnSpc>
            </a:pPr>
            <a:r>
              <a:rPr lang="fr-FR" sz="1800" b="1" strike="noStrike" spc="-1">
                <a:solidFill>
                  <a:srgbClr val="000000"/>
                </a:solidFill>
                <a:latin typeface="Arial"/>
                <a:ea typeface="DejaVu Sans"/>
              </a:rPr>
              <a:t>Novembre 2021</a:t>
            </a:r>
            <a:endParaRPr lang="fr-FR" sz="1800" b="0" strike="noStrike" spc="-1">
              <a:latin typeface="Arial"/>
            </a:endParaRPr>
          </a:p>
        </p:txBody>
      </p:sp>
      <p:sp>
        <p:nvSpPr>
          <p:cNvPr id="118" name="Rectangle 127"/>
          <p:cNvSpPr/>
          <p:nvPr/>
        </p:nvSpPr>
        <p:spPr>
          <a:xfrm>
            <a:off x="19409760" y="4118040"/>
            <a:ext cx="2158560" cy="143856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Arial"/>
                <a:ea typeface="DejaVu Sans"/>
              </a:rPr>
              <a:t>Fin des ateliers cuisines et de la collaboration avec Belles Gamelles</a:t>
            </a:r>
            <a:endParaRPr lang="fr-FR" sz="1800" b="0" strike="noStrike" spc="-1">
              <a:latin typeface="Arial"/>
            </a:endParaRPr>
          </a:p>
          <a:p>
            <a:pPr algn="ctr">
              <a:lnSpc>
                <a:spcPct val="100000"/>
              </a:lnSpc>
            </a:pPr>
            <a:r>
              <a:rPr lang="fr-FR" sz="1800" b="1" strike="noStrike" spc="-1">
                <a:solidFill>
                  <a:srgbClr val="000000"/>
                </a:solidFill>
                <a:latin typeface="Arial"/>
                <a:ea typeface="DejaVu Sans"/>
              </a:rPr>
              <a:t>Mai 2022</a:t>
            </a:r>
            <a:endParaRPr lang="fr-FR" sz="1800" b="0" strike="noStrike" spc="-1">
              <a:latin typeface="Arial"/>
            </a:endParaRPr>
          </a:p>
        </p:txBody>
      </p:sp>
      <p:sp>
        <p:nvSpPr>
          <p:cNvPr id="119" name="Connecteur droit 23"/>
          <p:cNvSpPr/>
          <p:nvPr/>
        </p:nvSpPr>
        <p:spPr>
          <a:xfrm>
            <a:off x="20489760" y="5850000"/>
            <a:ext cx="0" cy="1440000"/>
          </a:xfrm>
          <a:prstGeom prst="line">
            <a:avLst/>
          </a:prstGeom>
          <a:ln w="72000">
            <a:solidFill>
              <a:srgbClr val="3465A4"/>
            </a:solidFill>
            <a:round/>
          </a:ln>
        </p:spPr>
        <p:style>
          <a:lnRef idx="0">
            <a:scrgbClr r="0" g="0" b="0"/>
          </a:lnRef>
          <a:fillRef idx="0">
            <a:scrgbClr r="0" g="0" b="0"/>
          </a:fillRef>
          <a:effectRef idx="0">
            <a:scrgbClr r="0" g="0" b="0"/>
          </a:effectRef>
          <a:fontRef idx="minor"/>
        </p:style>
      </p:sp>
      <p:sp>
        <p:nvSpPr>
          <p:cNvPr id="120" name="Connecteur droit avec flèche 2"/>
          <p:cNvSpPr/>
          <p:nvPr/>
        </p:nvSpPr>
        <p:spPr>
          <a:xfrm flipV="1">
            <a:off x="1597680" y="9888480"/>
            <a:ext cx="8659440" cy="1080"/>
          </a:xfrm>
          <a:custGeom>
            <a:avLst/>
            <a:gdLst/>
            <a:ahLst/>
            <a:cxnLst/>
            <a:rect l="l" t="t" r="r" b="b"/>
            <a:pathLst>
              <a:path w="21600" h="21600">
                <a:moveTo>
                  <a:pt x="0" y="0"/>
                </a:moveTo>
                <a:lnTo>
                  <a:pt x="21600" y="21600"/>
                </a:lnTo>
              </a:path>
            </a:pathLst>
          </a:custGeom>
          <a:noFill/>
          <a:ln w="76200">
            <a:solidFill>
              <a:srgbClr val="F79646"/>
            </a:solidFill>
            <a:headEnd type="triangle" w="med" len="med"/>
            <a:tailEnd type="triangle" w="med" len="med"/>
          </a:ln>
          <a:effectLst>
            <a:outerShdw blurRad="39960" dist="2304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21" name="ZoneTexte 10"/>
          <p:cNvSpPr/>
          <p:nvPr/>
        </p:nvSpPr>
        <p:spPr>
          <a:xfrm>
            <a:off x="1857240" y="10125000"/>
            <a:ext cx="83714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0" strike="noStrike" spc="-1">
                <a:solidFill>
                  <a:srgbClr val="000000"/>
                </a:solidFill>
                <a:latin typeface="Arial"/>
                <a:ea typeface="DejaVu Sans"/>
              </a:rPr>
              <a:t>Travail préparatoire (liste des hôtels, faisabilité, communication dans les hôtels, recherche de lieux, etc.) </a:t>
            </a:r>
            <a:endParaRPr lang="fr-FR" sz="1800" b="0" strike="noStrike" spc="-1">
              <a:latin typeface="Arial"/>
            </a:endParaRPr>
          </a:p>
        </p:txBody>
      </p:sp>
      <p:sp>
        <p:nvSpPr>
          <p:cNvPr id="122" name="Connecteur droit avec flèche 29"/>
          <p:cNvSpPr/>
          <p:nvPr/>
        </p:nvSpPr>
        <p:spPr>
          <a:xfrm flipV="1">
            <a:off x="2869920" y="11321640"/>
            <a:ext cx="19388520" cy="100080"/>
          </a:xfrm>
          <a:custGeom>
            <a:avLst/>
            <a:gdLst/>
            <a:ahLst/>
            <a:cxnLst/>
            <a:rect l="l" t="t" r="r" b="b"/>
            <a:pathLst>
              <a:path w="21600" h="21600">
                <a:moveTo>
                  <a:pt x="0" y="0"/>
                </a:moveTo>
                <a:lnTo>
                  <a:pt x="21600" y="21600"/>
                </a:lnTo>
              </a:path>
            </a:pathLst>
          </a:custGeom>
          <a:noFill/>
          <a:ln w="38100">
            <a:solidFill>
              <a:srgbClr val="F79646"/>
            </a:solidFill>
            <a:prstDash val="dash"/>
            <a:round/>
            <a:headEnd type="arrow" w="med" len="med"/>
            <a:tailEnd type="arrow" w="med" len="med"/>
          </a:ln>
        </p:spPr>
        <p:style>
          <a:lnRef idx="0">
            <a:scrgbClr r="0" g="0" b="0"/>
          </a:lnRef>
          <a:fillRef idx="0">
            <a:scrgbClr r="0" g="0" b="0"/>
          </a:fillRef>
          <a:effectRef idx="0">
            <a:scrgbClr r="0" g="0" b="0"/>
          </a:effectRef>
          <a:fontRef idx="minor"/>
        </p:style>
      </p:sp>
      <p:sp>
        <p:nvSpPr>
          <p:cNvPr id="124" name="ZoneTexte 36"/>
          <p:cNvSpPr/>
          <p:nvPr/>
        </p:nvSpPr>
        <p:spPr>
          <a:xfrm>
            <a:off x="8004960" y="11508840"/>
            <a:ext cx="83714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fr-FR" sz="1800" b="0" strike="noStrike" spc="-1">
              <a:latin typeface="Arial"/>
            </a:endParaRPr>
          </a:p>
        </p:txBody>
      </p:sp>
      <p:sp>
        <p:nvSpPr>
          <p:cNvPr id="2" name="Rectangle 1">
            <a:extLst>
              <a:ext uri="{FF2B5EF4-FFF2-40B4-BE49-F238E27FC236}">
                <a16:creationId xmlns:a16="http://schemas.microsoft.com/office/drawing/2014/main" id="{9E3755F0-D1AA-0D95-A0F4-EA4A8CC4BFA3}"/>
              </a:ext>
            </a:extLst>
          </p:cNvPr>
          <p:cNvSpPr/>
          <p:nvPr/>
        </p:nvSpPr>
        <p:spPr>
          <a:xfrm>
            <a:off x="370035" y="2639589"/>
            <a:ext cx="22004805" cy="91768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date_1">
            <a:extLst>
              <a:ext uri="{FF2B5EF4-FFF2-40B4-BE49-F238E27FC236}">
                <a16:creationId xmlns:a16="http://schemas.microsoft.com/office/drawing/2014/main" id="{FCCF59D4-D37A-E796-D72D-9FD717CB4DCD}"/>
              </a:ext>
            </a:extLst>
          </p:cNvPr>
          <p:cNvSpPr/>
          <p:nvPr/>
        </p:nvSpPr>
        <p:spPr>
          <a:xfrm>
            <a:off x="768240" y="12700085"/>
            <a:ext cx="16921800" cy="31103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endParaRPr lang="fr-FR" sz="2400" b="0" strike="noStrike" spc="-1" dirty="0">
              <a:latin typeface="Helvetica Neue"/>
            </a:endParaRPr>
          </a:p>
        </p:txBody>
      </p:sp>
      <p:pic>
        <p:nvPicPr>
          <p:cNvPr id="4" name="Graphique 3">
            <a:extLst>
              <a:ext uri="{FF2B5EF4-FFF2-40B4-BE49-F238E27FC236}">
                <a16:creationId xmlns:a16="http://schemas.microsoft.com/office/drawing/2014/main" id="{20D64C29-8283-B7DD-27DD-26AF41C73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41751" y="11892418"/>
            <a:ext cx="3581400" cy="942975"/>
          </a:xfrm>
          <a:prstGeom prst="rect">
            <a:avLst/>
          </a:prstGeom>
        </p:spPr>
      </p:pic>
      <p:pic>
        <p:nvPicPr>
          <p:cNvPr id="5" name="Image 4" descr="Une image contenant texte, capture d’écran, diagramme, Parallèle&#10;&#10;Description générée automatiquement">
            <a:extLst>
              <a:ext uri="{FF2B5EF4-FFF2-40B4-BE49-F238E27FC236}">
                <a16:creationId xmlns:a16="http://schemas.microsoft.com/office/drawing/2014/main" id="{64AA1B07-B975-1579-3FAC-7A9BF3D49420}"/>
              </a:ext>
            </a:extLst>
          </p:cNvPr>
          <p:cNvPicPr>
            <a:picLocks noChangeAspect="1"/>
          </p:cNvPicPr>
          <p:nvPr/>
        </p:nvPicPr>
        <p:blipFill>
          <a:blip r:embed="rId5"/>
          <a:stretch>
            <a:fillRect/>
          </a:stretch>
        </p:blipFill>
        <p:spPr>
          <a:xfrm>
            <a:off x="4086030" y="1786394"/>
            <a:ext cx="16116298" cy="100345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_5"/>
          <p:cNvSpPr/>
          <p:nvPr/>
        </p:nvSpPr>
        <p:spPr>
          <a:xfrm>
            <a:off x="1080" y="0"/>
            <a:ext cx="24379200" cy="1093248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138" name="Grand titre de la présentation_4"/>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pc="-1" dirty="0">
                <a:solidFill>
                  <a:srgbClr val="000000"/>
                </a:solidFill>
                <a:latin typeface="Helvetica Neue"/>
                <a:ea typeface="Helvetica Neue"/>
              </a:rPr>
              <a:t>Tiers-lieux</a:t>
            </a:r>
            <a:r>
              <a:rPr lang="fr-FR" sz="3000" b="1" strike="noStrike" spc="-1" dirty="0">
                <a:solidFill>
                  <a:srgbClr val="000000"/>
                </a:solidFill>
                <a:latin typeface="Helvetica Neue"/>
                <a:ea typeface="Helvetica Neue"/>
              </a:rPr>
              <a:t> alimentaires</a:t>
            </a:r>
            <a:endParaRPr lang="fr-FR" sz="3000" b="0" strike="noStrike" spc="-1" dirty="0">
              <a:latin typeface="Arial"/>
            </a:endParaRPr>
          </a:p>
        </p:txBody>
      </p:sp>
      <p:sp>
        <p:nvSpPr>
          <p:cNvPr id="140" name="4_1"/>
          <p:cNvSpPr/>
          <p:nvPr/>
        </p:nvSpPr>
        <p:spPr>
          <a:xfrm>
            <a:off x="1672200" y="-864328"/>
            <a:ext cx="102576" cy="13952457"/>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endParaRPr lang="fr-FR" sz="100000" b="1" strike="noStrike" spc="-1">
              <a:solidFill>
                <a:srgbClr val="FFFFFF"/>
              </a:solidFill>
              <a:latin typeface="Helvetica Neue"/>
            </a:endParaRPr>
          </a:p>
        </p:txBody>
      </p:sp>
      <p:sp>
        <p:nvSpPr>
          <p:cNvPr id="142" name="ZoneTexte 148"/>
          <p:cNvSpPr/>
          <p:nvPr/>
        </p:nvSpPr>
        <p:spPr>
          <a:xfrm>
            <a:off x="6691146" y="2464508"/>
            <a:ext cx="10944720" cy="6001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r-FR" sz="11000" b="1" strike="noStrike" spc="-1">
                <a:solidFill>
                  <a:srgbClr val="FFFFFF"/>
                </a:solidFill>
                <a:latin typeface="Helvetica Neue"/>
                <a:ea typeface="Helvetica Neue"/>
              </a:rPr>
              <a:t>Présentation des différents projets</a:t>
            </a:r>
            <a:endParaRPr lang="fr-FR" sz="11000" b="0" strike="noStrike" spc="-1">
              <a:latin typeface="Arial"/>
            </a:endParaRPr>
          </a:p>
        </p:txBody>
      </p:sp>
      <p:sp>
        <p:nvSpPr>
          <p:cNvPr id="3" name="date_1">
            <a:extLst>
              <a:ext uri="{FF2B5EF4-FFF2-40B4-BE49-F238E27FC236}">
                <a16:creationId xmlns:a16="http://schemas.microsoft.com/office/drawing/2014/main" id="{02D289F5-F4E5-F55A-0637-BDC74DF3460D}"/>
              </a:ext>
            </a:extLst>
          </p:cNvPr>
          <p:cNvSpPr/>
          <p:nvPr/>
        </p:nvSpPr>
        <p:spPr>
          <a:xfrm>
            <a:off x="768240" y="12700085"/>
            <a:ext cx="16921800" cy="31103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endParaRPr lang="fr-FR" sz="2400" b="0" strike="noStrike" spc="-1" dirty="0">
              <a:latin typeface="Helvetica Neue"/>
            </a:endParaRPr>
          </a:p>
        </p:txBody>
      </p:sp>
      <p:pic>
        <p:nvPicPr>
          <p:cNvPr id="4" name="Graphique 3">
            <a:extLst>
              <a:ext uri="{FF2B5EF4-FFF2-40B4-BE49-F238E27FC236}">
                <a16:creationId xmlns:a16="http://schemas.microsoft.com/office/drawing/2014/main" id="{99612C1C-B52B-A9F6-AC94-AC9F32B4C0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41751" y="11892418"/>
            <a:ext cx="3581400" cy="9429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_4"/>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144" name="Titre du chapitre/Sous-titre_3"/>
          <p:cNvSpPr/>
          <p:nvPr/>
        </p:nvSpPr>
        <p:spPr>
          <a:xfrm>
            <a:off x="173880" y="280800"/>
            <a:ext cx="5877000" cy="5119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dirty="0">
                <a:solidFill>
                  <a:srgbClr val="FFFFFF"/>
                </a:solidFill>
                <a:latin typeface="Helvetica Neue"/>
                <a:ea typeface="Helvetica Neue"/>
              </a:rPr>
              <a:t>Présentation des différents projets</a:t>
            </a:r>
            <a:endParaRPr lang="fr-FR" sz="3000" b="0" strike="noStrike" spc="-1" dirty="0">
              <a:latin typeface="Arial"/>
            </a:endParaRPr>
          </a:p>
        </p:txBody>
      </p:sp>
      <p:sp>
        <p:nvSpPr>
          <p:cNvPr id="145" name="Titre de la planche_3"/>
          <p:cNvSpPr/>
          <p:nvPr/>
        </p:nvSpPr>
        <p:spPr>
          <a:xfrm>
            <a:off x="768240" y="1256760"/>
            <a:ext cx="16921800" cy="5580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strike="noStrike" spc="-1" dirty="0">
                <a:solidFill>
                  <a:srgbClr val="C20E1A"/>
                </a:solidFill>
                <a:latin typeface="Helvetica Neue"/>
                <a:ea typeface="Helvetica Neue"/>
              </a:rPr>
              <a:t>Liste des projets</a:t>
            </a:r>
            <a:endParaRPr lang="fr-FR" sz="6000" b="0" strike="noStrike" spc="-1" dirty="0">
              <a:latin typeface="Arial"/>
            </a:endParaRPr>
          </a:p>
        </p:txBody>
      </p:sp>
      <p:sp>
        <p:nvSpPr>
          <p:cNvPr id="147" name="Grand titre de la présentation_3"/>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pc="-1" dirty="0">
                <a:solidFill>
                  <a:srgbClr val="000000"/>
                </a:solidFill>
                <a:latin typeface="Helvetica Neue"/>
                <a:ea typeface="Helvetica Neue"/>
              </a:rPr>
              <a:t>Tiers-lieux</a:t>
            </a:r>
            <a:r>
              <a:rPr lang="fr-FR" sz="3000" b="1" strike="noStrike" spc="-1" dirty="0">
                <a:solidFill>
                  <a:srgbClr val="000000"/>
                </a:solidFill>
                <a:latin typeface="Helvetica Neue"/>
                <a:ea typeface="Helvetica Neue"/>
              </a:rPr>
              <a:t> alimentaires</a:t>
            </a:r>
            <a:endParaRPr lang="fr-FR" sz="3000" b="0" strike="noStrike" spc="-1" dirty="0">
              <a:latin typeface="Arial"/>
            </a:endParaRPr>
          </a:p>
        </p:txBody>
      </p:sp>
      <p:sp>
        <p:nvSpPr>
          <p:cNvPr id="149" name="ZoneTexte 156"/>
          <p:cNvSpPr/>
          <p:nvPr/>
        </p:nvSpPr>
        <p:spPr>
          <a:xfrm>
            <a:off x="7380000" y="6300000"/>
            <a:ext cx="179280" cy="344880"/>
          </a:xfrm>
          <a:prstGeom prst="rect">
            <a:avLst/>
          </a:prstGeom>
          <a:noFill/>
          <a:ln w="0">
            <a:noFill/>
          </a:ln>
        </p:spPr>
        <p:style>
          <a:lnRef idx="0">
            <a:scrgbClr r="0" g="0" b="0"/>
          </a:lnRef>
          <a:fillRef idx="0">
            <a:scrgbClr r="0" g="0" b="0"/>
          </a:fillRef>
          <a:effectRef idx="0">
            <a:scrgbClr r="0" g="0" b="0"/>
          </a:effectRef>
          <a:fontRef idx="minor"/>
        </p:style>
      </p:sp>
      <p:sp>
        <p:nvSpPr>
          <p:cNvPr id="150" name="Rectangle 11"/>
          <p:cNvSpPr/>
          <p:nvPr/>
        </p:nvSpPr>
        <p:spPr>
          <a:xfrm>
            <a:off x="7074720" y="2902680"/>
            <a:ext cx="10231920" cy="8325360"/>
          </a:xfrm>
          <a:prstGeom prst="rect">
            <a:avLst/>
          </a:prstGeom>
          <a:solidFill>
            <a:srgbClr val="FF9090"/>
          </a:solid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905">
              <a:lnSpc>
                <a:spcPct val="100000"/>
              </a:lnSpc>
              <a:buClr>
                <a:srgbClr val="000000"/>
              </a:buClr>
              <a:buSzPct val="45000"/>
              <a:tabLst>
                <a:tab pos="408240" algn="l"/>
              </a:tabLst>
            </a:pPr>
            <a:r>
              <a:rPr lang="fr-FR" sz="3600" b="1" spc="-1" dirty="0">
                <a:solidFill>
                  <a:srgbClr val="000000"/>
                </a:solidFill>
                <a:latin typeface="Arial"/>
                <a:ea typeface="DejaVu Sans"/>
              </a:rPr>
              <a:t>A)</a:t>
            </a:r>
            <a:r>
              <a:rPr lang="fr-FR" sz="3600" b="1" strike="noStrike" spc="-1" dirty="0">
                <a:solidFill>
                  <a:srgbClr val="000000"/>
                </a:solidFill>
                <a:latin typeface="Arial"/>
                <a:ea typeface="DejaVu Sans"/>
              </a:rPr>
              <a:t>Les ateliers cuisines</a:t>
            </a:r>
            <a:endParaRPr lang="fr-FR" sz="3600" strike="noStrike" spc="-1" dirty="0">
              <a:latin typeface="Arial"/>
            </a:endParaRPr>
          </a:p>
          <a:p>
            <a:pPr>
              <a:lnSpc>
                <a:spcPct val="100000"/>
              </a:lnSpc>
              <a:tabLst>
                <a:tab pos="408240" algn="l"/>
              </a:tabLst>
            </a:pPr>
            <a:endParaRPr lang="fr-FR" sz="3600" b="0" strike="noStrike" spc="-1">
              <a:latin typeface="Arial"/>
            </a:endParaRPr>
          </a:p>
          <a:p>
            <a:pPr marL="673100">
              <a:lnSpc>
                <a:spcPct val="100000"/>
              </a:lnSpc>
              <a:tabLst>
                <a:tab pos="408240" algn="l"/>
              </a:tabLst>
            </a:pPr>
            <a:r>
              <a:rPr lang="fr-FR" sz="3600" b="0" i="1" strike="noStrike" spc="-1" dirty="0">
                <a:solidFill>
                  <a:srgbClr val="000000"/>
                </a:solidFill>
                <a:latin typeface="Arial"/>
                <a:ea typeface="DejaVu Sans"/>
              </a:rPr>
              <a:t>I. AVEC</a:t>
            </a:r>
            <a:endParaRPr lang="fr-FR" sz="3600" b="0" strike="noStrike" spc="-1" dirty="0">
              <a:latin typeface="Arial"/>
            </a:endParaRPr>
          </a:p>
          <a:p>
            <a:pPr marL="673100">
              <a:lnSpc>
                <a:spcPct val="100000"/>
              </a:lnSpc>
              <a:tabLst>
                <a:tab pos="408240" algn="l"/>
              </a:tabLst>
            </a:pPr>
            <a:r>
              <a:rPr lang="fr-FR" sz="3600" b="0" i="1" strike="noStrike" spc="-1" dirty="0">
                <a:solidFill>
                  <a:srgbClr val="000000"/>
                </a:solidFill>
                <a:latin typeface="Arial"/>
                <a:ea typeface="DejaVu Sans"/>
              </a:rPr>
              <a:t>II. Le Secours Catholique</a:t>
            </a:r>
            <a:endParaRPr lang="fr-FR" sz="3600" b="0" strike="noStrike" spc="-1" dirty="0">
              <a:latin typeface="Arial"/>
            </a:endParaRPr>
          </a:p>
          <a:p>
            <a:pPr marL="673100">
              <a:lnSpc>
                <a:spcPct val="100000"/>
              </a:lnSpc>
              <a:tabLst>
                <a:tab pos="408240" algn="l"/>
              </a:tabLst>
            </a:pPr>
            <a:endParaRPr lang="fr-FR" sz="3600" b="0" strike="noStrike" spc="-1">
              <a:latin typeface="Arial"/>
            </a:endParaRPr>
          </a:p>
          <a:p>
            <a:pPr marL="1905">
              <a:lnSpc>
                <a:spcPct val="100000"/>
              </a:lnSpc>
              <a:buClr>
                <a:srgbClr val="000000"/>
              </a:buClr>
              <a:buSzPct val="45000"/>
              <a:tabLst>
                <a:tab pos="408240" algn="l"/>
              </a:tabLst>
            </a:pPr>
            <a:r>
              <a:rPr lang="fr-FR" sz="3600" b="1" spc="-1" dirty="0">
                <a:solidFill>
                  <a:srgbClr val="000000"/>
                </a:solidFill>
                <a:latin typeface="Arial"/>
                <a:ea typeface="DejaVu Sans"/>
              </a:rPr>
              <a:t>B)</a:t>
            </a:r>
            <a:r>
              <a:rPr lang="fr-FR" sz="3600" b="1" strike="noStrike" spc="-1" dirty="0">
                <a:solidFill>
                  <a:srgbClr val="000000"/>
                </a:solidFill>
                <a:latin typeface="Arial"/>
                <a:ea typeface="DejaVu Sans"/>
              </a:rPr>
              <a:t>L’épicerie sociale itinérante</a:t>
            </a:r>
            <a:endParaRPr lang="fr-FR" sz="3600" b="0" strike="noStrike" spc="-1" dirty="0">
              <a:latin typeface="Arial"/>
            </a:endParaRPr>
          </a:p>
          <a:p>
            <a:pPr>
              <a:lnSpc>
                <a:spcPct val="100000"/>
              </a:lnSpc>
              <a:tabLst>
                <a:tab pos="408240" algn="l"/>
              </a:tabLst>
            </a:pPr>
            <a:endParaRPr lang="fr-FR" sz="3600" b="0" strike="noStrike" spc="-1">
              <a:latin typeface="Arial"/>
            </a:endParaRPr>
          </a:p>
          <a:p>
            <a:pPr marL="889000" lvl="2" indent="-213995">
              <a:lnSpc>
                <a:spcPct val="100000"/>
              </a:lnSpc>
              <a:buClr>
                <a:srgbClr val="000000"/>
              </a:buClr>
              <a:buSzPct val="45000"/>
              <a:buFont typeface="Wingdings" charset="2"/>
              <a:buChar char=""/>
              <a:tabLst>
                <a:tab pos="408240" algn="l"/>
              </a:tabLst>
            </a:pPr>
            <a:r>
              <a:rPr lang="fr-FR" sz="3600" b="0" i="1" strike="noStrike" spc="-1" err="1">
                <a:solidFill>
                  <a:srgbClr val="000000"/>
                </a:solidFill>
                <a:latin typeface="Arial"/>
                <a:ea typeface="DejaVu Sans"/>
              </a:rPr>
              <a:t>Soliciale</a:t>
            </a:r>
            <a:endParaRPr lang="fr-FR" sz="3600" b="0" strike="noStrike" spc="-1" err="1">
              <a:latin typeface="Arial"/>
            </a:endParaRPr>
          </a:p>
          <a:p>
            <a:pPr>
              <a:lnSpc>
                <a:spcPct val="100000"/>
              </a:lnSpc>
              <a:tabLst>
                <a:tab pos="408240" algn="l"/>
              </a:tabLst>
            </a:pPr>
            <a:endParaRPr lang="fr-FR" sz="3600" b="0" strike="noStrike" spc="-1">
              <a:latin typeface="Arial"/>
            </a:endParaRPr>
          </a:p>
          <a:p>
            <a:pPr marL="1905">
              <a:lnSpc>
                <a:spcPct val="100000"/>
              </a:lnSpc>
              <a:buClr>
                <a:srgbClr val="000000"/>
              </a:buClr>
              <a:buSzPct val="45000"/>
              <a:tabLst>
                <a:tab pos="408240" algn="l"/>
              </a:tabLst>
            </a:pPr>
            <a:r>
              <a:rPr lang="fr-FR" sz="3600" b="1" spc="-1" dirty="0">
                <a:solidFill>
                  <a:srgbClr val="000000"/>
                </a:solidFill>
                <a:latin typeface="Arial"/>
                <a:ea typeface="DejaVu Sans"/>
              </a:rPr>
              <a:t>C)</a:t>
            </a:r>
            <a:r>
              <a:rPr lang="fr-FR" sz="3600" b="1" strike="noStrike" spc="-1" dirty="0">
                <a:solidFill>
                  <a:srgbClr val="000000"/>
                </a:solidFill>
                <a:latin typeface="Arial"/>
                <a:ea typeface="DejaVu Sans"/>
              </a:rPr>
              <a:t>Accueil de jour mobile</a:t>
            </a:r>
            <a:endParaRPr lang="fr-FR" sz="3600" b="0" strike="noStrike" spc="-1" dirty="0">
              <a:latin typeface="Arial"/>
            </a:endParaRPr>
          </a:p>
          <a:p>
            <a:pPr>
              <a:lnSpc>
                <a:spcPct val="100000"/>
              </a:lnSpc>
              <a:tabLst>
                <a:tab pos="408240" algn="l"/>
              </a:tabLst>
            </a:pPr>
            <a:endParaRPr lang="fr-FR" sz="3600" b="0" strike="noStrike" spc="-1">
              <a:latin typeface="Arial"/>
            </a:endParaRPr>
          </a:p>
          <a:p>
            <a:pPr marL="889000" lvl="2" indent="-213995">
              <a:lnSpc>
                <a:spcPct val="100000"/>
              </a:lnSpc>
              <a:buClr>
                <a:srgbClr val="000000"/>
              </a:buClr>
              <a:buSzPct val="45000"/>
              <a:buFont typeface="Wingdings" charset="2"/>
              <a:buChar char=""/>
              <a:tabLst>
                <a:tab pos="408240" algn="l"/>
              </a:tabLst>
            </a:pPr>
            <a:r>
              <a:rPr lang="fr-FR" sz="3600" b="0" i="1" strike="noStrike" spc="-1" dirty="0">
                <a:solidFill>
                  <a:srgbClr val="000000"/>
                </a:solidFill>
                <a:latin typeface="Arial"/>
                <a:ea typeface="DejaVu Sans"/>
              </a:rPr>
              <a:t>Banque Alimentaire</a:t>
            </a:r>
            <a:endParaRPr lang="fr-FR" sz="3600" b="0" strike="noStrike" spc="-1" dirty="0">
              <a:latin typeface="Arial"/>
            </a:endParaRPr>
          </a:p>
          <a:p>
            <a:pPr marL="889000" lvl="2" indent="-213995">
              <a:buClr>
                <a:srgbClr val="000000"/>
              </a:buClr>
              <a:buSzPct val="45000"/>
              <a:buFont typeface="Wingdings" charset="2"/>
              <a:buChar char=""/>
              <a:tabLst>
                <a:tab pos="408240" algn="l"/>
              </a:tabLst>
            </a:pPr>
            <a:r>
              <a:rPr lang="fr-FR" sz="3600" i="1" spc="-1" dirty="0">
                <a:solidFill>
                  <a:srgbClr val="000000"/>
                </a:solidFill>
                <a:latin typeface="Arial"/>
              </a:rPr>
              <a:t>France Horizon</a:t>
            </a:r>
            <a:endParaRPr lang="fr-FR" sz="3600" b="0" strike="noStrike" spc="-1" dirty="0">
              <a:latin typeface="Arial"/>
            </a:endParaRPr>
          </a:p>
        </p:txBody>
      </p:sp>
      <p:sp>
        <p:nvSpPr>
          <p:cNvPr id="3" name="date_1">
            <a:extLst>
              <a:ext uri="{FF2B5EF4-FFF2-40B4-BE49-F238E27FC236}">
                <a16:creationId xmlns:a16="http://schemas.microsoft.com/office/drawing/2014/main" id="{7EDD763D-931B-9AD2-CDA1-55772CC30E2A}"/>
              </a:ext>
            </a:extLst>
          </p:cNvPr>
          <p:cNvSpPr/>
          <p:nvPr/>
        </p:nvSpPr>
        <p:spPr>
          <a:xfrm>
            <a:off x="768240" y="12700085"/>
            <a:ext cx="16921800" cy="31103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endParaRPr lang="fr-FR" sz="2400" b="0" strike="noStrike" spc="-1" dirty="0">
              <a:latin typeface="Helvetica Neue"/>
            </a:endParaRPr>
          </a:p>
        </p:txBody>
      </p:sp>
      <p:pic>
        <p:nvPicPr>
          <p:cNvPr id="4" name="Graphique 3">
            <a:extLst>
              <a:ext uri="{FF2B5EF4-FFF2-40B4-BE49-F238E27FC236}">
                <a16:creationId xmlns:a16="http://schemas.microsoft.com/office/drawing/2014/main" id="{521DDCCF-B233-D6ED-EAC2-9F591A7E8A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41751" y="11892418"/>
            <a:ext cx="3581400" cy="9429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RE_1"/>
          <p:cNvSpPr/>
          <p:nvPr/>
        </p:nvSpPr>
        <p:spPr>
          <a:xfrm>
            <a:off x="763504" y="3050340"/>
            <a:ext cx="7946069" cy="601109"/>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600" b="1" strike="noStrike" spc="-1" dirty="0">
                <a:solidFill>
                  <a:srgbClr val="FF9090"/>
                </a:solidFill>
                <a:latin typeface="Helvetica Neue"/>
                <a:ea typeface="Helvetica Neue"/>
              </a:rPr>
              <a:t>Présentation des ateliers cuisines :</a:t>
            </a:r>
            <a:r>
              <a:rPr lang="fr-FR" sz="3600" b="1" spc="-1" dirty="0">
                <a:solidFill>
                  <a:srgbClr val="FF9090"/>
                </a:solidFill>
                <a:latin typeface="Helvetica Neue"/>
                <a:ea typeface="Helvetica Neue"/>
              </a:rPr>
              <a:t> </a:t>
            </a:r>
            <a:endParaRPr lang="fr-FR" sz="3600" b="0" strike="noStrike" spc="-1">
              <a:solidFill>
                <a:srgbClr val="FF9090"/>
              </a:solidFill>
              <a:latin typeface="Arial"/>
            </a:endParaRPr>
          </a:p>
        </p:txBody>
      </p:sp>
      <p:sp>
        <p:nvSpPr>
          <p:cNvPr id="152"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763504" y="4014653"/>
            <a:ext cx="9174960" cy="564249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marL="457200" indent="-455295" algn="just">
              <a:lnSpc>
                <a:spcPct val="100000"/>
              </a:lnSpc>
              <a:buClr>
                <a:srgbClr val="000000"/>
              </a:buClr>
              <a:buFont typeface="Arial"/>
              <a:buChar char="•"/>
              <a:tabLst>
                <a:tab pos="0" algn="l"/>
              </a:tabLst>
            </a:pPr>
            <a:r>
              <a:rPr lang="fr-FR" sz="3000" b="0" strike="noStrike" spc="-1" dirty="0">
                <a:solidFill>
                  <a:srgbClr val="000000"/>
                </a:solidFill>
                <a:latin typeface="Helvetica Neue Medium"/>
                <a:ea typeface="Helvetica Neue Medium"/>
              </a:rPr>
              <a:t>Accéder à des repas pour l’ensemble de la famille</a:t>
            </a:r>
            <a:endParaRPr lang="fr-FR" sz="3000" b="0" strike="noStrike" spc="-1" dirty="0">
              <a:latin typeface="Arial"/>
            </a:endParaRPr>
          </a:p>
          <a:p>
            <a:pPr marL="457200" indent="-455295" algn="just">
              <a:lnSpc>
                <a:spcPct val="100000"/>
              </a:lnSpc>
              <a:buClr>
                <a:srgbClr val="000000"/>
              </a:buClr>
              <a:buFont typeface="Arial"/>
              <a:buChar char="•"/>
              <a:tabLst>
                <a:tab pos="0" algn="l"/>
              </a:tabLst>
            </a:pPr>
            <a:r>
              <a:rPr lang="fr-FR" sz="3000" b="0" strike="noStrike" spc="-1" dirty="0">
                <a:solidFill>
                  <a:srgbClr val="000000"/>
                </a:solidFill>
                <a:latin typeface="Helvetica Neue Medium"/>
                <a:ea typeface="Helvetica Neue Medium"/>
              </a:rPr>
              <a:t>Proposer un temps d’échange et de partage autour d’une activité conviviale</a:t>
            </a:r>
            <a:endParaRPr lang="fr-FR" sz="3000" b="0" strike="noStrike" spc="-1" dirty="0">
              <a:latin typeface="Arial"/>
            </a:endParaRPr>
          </a:p>
          <a:p>
            <a:pPr marL="457200" indent="-455295" algn="just">
              <a:lnSpc>
                <a:spcPct val="100000"/>
              </a:lnSpc>
              <a:buClr>
                <a:srgbClr val="000000"/>
              </a:buClr>
              <a:buFont typeface="Arial"/>
              <a:buChar char="•"/>
              <a:tabLst>
                <a:tab pos="0" algn="l"/>
              </a:tabLst>
            </a:pPr>
            <a:r>
              <a:rPr lang="fr-FR" sz="3000" b="0" strike="noStrike" spc="-1" dirty="0">
                <a:solidFill>
                  <a:srgbClr val="000000"/>
                </a:solidFill>
                <a:latin typeface="Helvetica Neue Medium"/>
                <a:ea typeface="Helvetica Neue Medium"/>
              </a:rPr>
              <a:t>Elaborer et cuisiner ensemble des plats variés et typiques afin de partager sa culture</a:t>
            </a:r>
            <a:endParaRPr lang="fr-FR" sz="3000" b="0" strike="noStrike" spc="-1" dirty="0">
              <a:latin typeface="Arial"/>
            </a:endParaRPr>
          </a:p>
          <a:p>
            <a:pPr marL="457200" indent="-455295" algn="just">
              <a:buClr>
                <a:srgbClr val="000000"/>
              </a:buClr>
              <a:buFont typeface="Arial"/>
              <a:buChar char="•"/>
              <a:tabLst>
                <a:tab pos="0" algn="l"/>
              </a:tabLst>
            </a:pPr>
            <a:r>
              <a:rPr lang="fr-FR" sz="3000" b="0" strike="noStrike" spc="-1" dirty="0">
                <a:solidFill>
                  <a:srgbClr val="000000"/>
                </a:solidFill>
                <a:latin typeface="Helvetica Neue Medium"/>
                <a:ea typeface="Helvetica Neue Medium"/>
              </a:rPr>
              <a:t>Sensibiliser</a:t>
            </a:r>
            <a:r>
              <a:rPr lang="fr-FR" sz="3000" spc="-1" dirty="0">
                <a:solidFill>
                  <a:srgbClr val="000000"/>
                </a:solidFill>
                <a:latin typeface="Helvetica Neue Medium"/>
                <a:ea typeface="Helvetica Neue Medium"/>
              </a:rPr>
              <a:t> à la lutte contre le gaspillage</a:t>
            </a:r>
            <a:r>
              <a:rPr lang="fr-FR" sz="3000" b="0" strike="noStrike" spc="-1" dirty="0">
                <a:solidFill>
                  <a:srgbClr val="000000"/>
                </a:solidFill>
                <a:latin typeface="Helvetica Neue Medium"/>
                <a:ea typeface="Helvetica Neue Medium"/>
              </a:rPr>
              <a:t> alimentaire et aux DLC (dates limites de consommation)</a:t>
            </a:r>
            <a:r>
              <a:rPr lang="fr-FR" sz="3000" spc="-1" dirty="0">
                <a:solidFill>
                  <a:srgbClr val="000000"/>
                </a:solidFill>
                <a:latin typeface="Helvetica Neue Medium"/>
                <a:ea typeface="Helvetica Neue Medium"/>
              </a:rPr>
              <a:t> </a:t>
            </a:r>
            <a:endParaRPr lang="fr-FR" sz="3000" spc="-1">
              <a:solidFill>
                <a:srgbClr val="000000"/>
              </a:solidFill>
              <a:latin typeface="Arial"/>
              <a:ea typeface="Helvetica Neue Medium"/>
            </a:endParaRPr>
          </a:p>
          <a:p>
            <a:pPr marL="457200" indent="-455295" algn="just">
              <a:lnSpc>
                <a:spcPct val="100000"/>
              </a:lnSpc>
              <a:buClr>
                <a:srgbClr val="000000"/>
              </a:buClr>
              <a:buFont typeface="Arial"/>
              <a:buChar char="•"/>
              <a:tabLst>
                <a:tab pos="0" algn="l"/>
              </a:tabLst>
            </a:pPr>
            <a:r>
              <a:rPr lang="fr-FR" sz="3000" b="0" strike="noStrike" spc="-1" dirty="0">
                <a:solidFill>
                  <a:srgbClr val="000000"/>
                </a:solidFill>
                <a:latin typeface="Helvetica Neue Medium"/>
                <a:ea typeface="Helvetica Neue Medium"/>
              </a:rPr>
              <a:t>Conseils nutritionnels et </a:t>
            </a:r>
            <a:r>
              <a:rPr lang="fr-FR" sz="3000" spc="-1" dirty="0">
                <a:solidFill>
                  <a:srgbClr val="000000"/>
                </a:solidFill>
                <a:latin typeface="Helvetica Neue Medium"/>
                <a:ea typeface="Helvetica Neue Medium"/>
              </a:rPr>
              <a:t>prévention</a:t>
            </a:r>
            <a:endParaRPr lang="fr-FR" sz="3000" b="0" strike="noStrike" spc="-1" dirty="0">
              <a:latin typeface="Helvetica Neue Medium"/>
            </a:endParaRPr>
          </a:p>
          <a:p>
            <a:pPr marL="457200" indent="-455295" algn="just">
              <a:lnSpc>
                <a:spcPct val="100000"/>
              </a:lnSpc>
              <a:buClr>
                <a:srgbClr val="000000"/>
              </a:buClr>
              <a:buFont typeface="Arial"/>
              <a:buChar char="•"/>
              <a:tabLst>
                <a:tab pos="0" algn="l"/>
              </a:tabLst>
            </a:pPr>
            <a:r>
              <a:rPr lang="fr-FR" sz="3000" b="1" strike="noStrike" spc="-1" dirty="0">
                <a:solidFill>
                  <a:srgbClr val="000000"/>
                </a:solidFill>
                <a:latin typeface="Helvetica Neue Medium"/>
                <a:ea typeface="Helvetica Neue Medium"/>
              </a:rPr>
              <a:t>Créateur de lien social</a:t>
            </a:r>
            <a:endParaRPr lang="fr-FR" sz="3000" b="0" strike="noStrike" spc="-1" dirty="0">
              <a:latin typeface="Arial"/>
            </a:endParaRPr>
          </a:p>
          <a:p>
            <a:pPr algn="just">
              <a:lnSpc>
                <a:spcPct val="100000"/>
              </a:lnSpc>
              <a:tabLst>
                <a:tab pos="0" algn="l"/>
              </a:tabLst>
            </a:pPr>
            <a:endParaRPr lang="fr-FR" sz="3000" b="0" strike="noStrike" spc="-1">
              <a:latin typeface="Arial"/>
            </a:endParaRPr>
          </a:p>
          <a:p>
            <a:pPr algn="just">
              <a:tabLst>
                <a:tab pos="0" algn="l"/>
              </a:tabLst>
            </a:pPr>
            <a:endParaRPr lang="fr-FR" sz="3000" b="0" strike="noStrike" spc="-1">
              <a:latin typeface="Arial"/>
            </a:endParaRPr>
          </a:p>
        </p:txBody>
      </p:sp>
      <p:sp>
        <p:nvSpPr>
          <p:cNvPr id="153" name="Rectangle_8"/>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154" name="Titre du chapitre/Sous-titre_5"/>
          <p:cNvSpPr/>
          <p:nvPr/>
        </p:nvSpPr>
        <p:spPr>
          <a:xfrm>
            <a:off x="169560" y="280800"/>
            <a:ext cx="5877000" cy="5119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a:solidFill>
                  <a:srgbClr val="FFFFFF"/>
                </a:solidFill>
                <a:latin typeface="Helvetica Neue"/>
                <a:ea typeface="Helvetica Neue"/>
              </a:rPr>
              <a:t>Présentation des différents projets</a:t>
            </a:r>
            <a:endParaRPr lang="fr-FR" sz="3000" b="0" strike="noStrike" spc="-1">
              <a:latin typeface="Arial"/>
            </a:endParaRPr>
          </a:p>
        </p:txBody>
      </p:sp>
      <p:sp>
        <p:nvSpPr>
          <p:cNvPr id="155" name="Titre de la planche_5"/>
          <p:cNvSpPr/>
          <p:nvPr/>
        </p:nvSpPr>
        <p:spPr>
          <a:xfrm>
            <a:off x="768240" y="1691252"/>
            <a:ext cx="16921800" cy="623936"/>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u="sng" spc="-1">
                <a:solidFill>
                  <a:srgbClr val="C20E1A"/>
                </a:solidFill>
                <a:latin typeface="Helvetica Neue"/>
                <a:ea typeface="Helvetica Neue"/>
              </a:rPr>
              <a:t>A) Les</a:t>
            </a:r>
            <a:r>
              <a:rPr lang="fr-FR" sz="6000" b="1" u="sng" strike="noStrike" spc="-1">
                <a:solidFill>
                  <a:srgbClr val="C20E1A"/>
                </a:solidFill>
                <a:uFillTx/>
                <a:latin typeface="Helvetica Neue"/>
                <a:ea typeface="Helvetica Neue"/>
              </a:rPr>
              <a:t> ateliers cuisines</a:t>
            </a:r>
            <a:endParaRPr lang="fr-FR" sz="6000" b="0" strike="noStrike" spc="-1">
              <a:latin typeface="Arial"/>
            </a:endParaRPr>
          </a:p>
        </p:txBody>
      </p:sp>
      <p:sp>
        <p:nvSpPr>
          <p:cNvPr id="156" name="Sous-titre_6"/>
          <p:cNvSpPr/>
          <p:nvPr/>
        </p:nvSpPr>
        <p:spPr>
          <a:xfrm>
            <a:off x="792000" y="1999440"/>
            <a:ext cx="1729440" cy="511200"/>
          </a:xfrm>
          <a:prstGeom prst="rect">
            <a:avLst/>
          </a:prstGeom>
          <a:noFill/>
          <a:ln w="12600">
            <a:noFill/>
          </a:ln>
        </p:spPr>
        <p:style>
          <a:lnRef idx="0">
            <a:scrgbClr r="0" g="0" b="0"/>
          </a:lnRef>
          <a:fillRef idx="0">
            <a:scrgbClr r="0" g="0" b="0"/>
          </a:fillRef>
          <a:effectRef idx="0">
            <a:scrgbClr r="0" g="0" b="0"/>
          </a:effectRef>
          <a:fontRef idx="minor"/>
        </p:style>
      </p:sp>
      <p:sp>
        <p:nvSpPr>
          <p:cNvPr id="158" name="Grand titre de la présentation_6"/>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pc="-1" dirty="0">
                <a:solidFill>
                  <a:srgbClr val="000000"/>
                </a:solidFill>
                <a:latin typeface="Helvetica Neue"/>
                <a:ea typeface="Helvetica Neue"/>
              </a:rPr>
              <a:t>Tiers-lieux</a:t>
            </a:r>
            <a:r>
              <a:rPr lang="fr-FR" sz="3000" b="1" strike="noStrike" spc="-1" dirty="0">
                <a:solidFill>
                  <a:srgbClr val="000000"/>
                </a:solidFill>
                <a:latin typeface="Helvetica Neue"/>
                <a:ea typeface="Helvetica Neue"/>
              </a:rPr>
              <a:t> alimentaires</a:t>
            </a:r>
            <a:endParaRPr lang="fr-FR" sz="3000" b="0" strike="noStrike" spc="-1" dirty="0">
              <a:latin typeface="Arial"/>
            </a:endParaRPr>
          </a:p>
        </p:txBody>
      </p:sp>
      <p:pic>
        <p:nvPicPr>
          <p:cNvPr id="2" name="Image 1" descr="Une image contenant personne, habits, Visage humain, Restauration rapide&#10;&#10;Description générée automatiquement">
            <a:extLst>
              <a:ext uri="{FF2B5EF4-FFF2-40B4-BE49-F238E27FC236}">
                <a16:creationId xmlns:a16="http://schemas.microsoft.com/office/drawing/2014/main" id="{D4016797-F5AE-E51A-BD29-C9EC21E6DFAE}"/>
              </a:ext>
            </a:extLst>
          </p:cNvPr>
          <p:cNvPicPr>
            <a:picLocks noChangeAspect="1"/>
          </p:cNvPicPr>
          <p:nvPr/>
        </p:nvPicPr>
        <p:blipFill>
          <a:blip r:embed="rId3"/>
          <a:stretch>
            <a:fillRect/>
          </a:stretch>
        </p:blipFill>
        <p:spPr>
          <a:xfrm>
            <a:off x="10826472" y="2722647"/>
            <a:ext cx="11696700" cy="7791450"/>
          </a:xfrm>
          <a:prstGeom prst="rect">
            <a:avLst/>
          </a:prstGeom>
        </p:spPr>
      </p:pic>
      <p:pic>
        <p:nvPicPr>
          <p:cNvPr id="5" name="Graphique 4">
            <a:extLst>
              <a:ext uri="{FF2B5EF4-FFF2-40B4-BE49-F238E27FC236}">
                <a16:creationId xmlns:a16="http://schemas.microsoft.com/office/drawing/2014/main" id="{C3856019-78D5-3598-2E12-C22DF9BDC1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41751" y="11892418"/>
            <a:ext cx="3581400" cy="942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RE_0"/>
          <p:cNvSpPr/>
          <p:nvPr/>
        </p:nvSpPr>
        <p:spPr>
          <a:xfrm>
            <a:off x="11758166" y="2246626"/>
            <a:ext cx="10981073" cy="1274627"/>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a:spcBef>
                <a:spcPts val="500"/>
              </a:spcBef>
              <a:tabLst>
                <a:tab pos="0" algn="l"/>
              </a:tabLst>
            </a:pPr>
            <a:r>
              <a:rPr lang="fr-FR" sz="3600" b="1" strike="noStrike" spc="-1" dirty="0">
                <a:solidFill>
                  <a:srgbClr val="FF9090"/>
                </a:solidFill>
                <a:latin typeface="Helvetica Neue"/>
                <a:ea typeface="Helvetica Neue"/>
              </a:rPr>
              <a:t>Le bilan de l’action </a:t>
            </a:r>
            <a:r>
              <a:rPr lang="fr-FR" sz="3600" b="1" spc="-1" dirty="0">
                <a:solidFill>
                  <a:srgbClr val="FF9090"/>
                </a:solidFill>
                <a:latin typeface="Helvetica Neue"/>
                <a:ea typeface="Helvetica Neue"/>
              </a:rPr>
              <a:t>en</a:t>
            </a:r>
            <a:r>
              <a:rPr lang="fr-FR" sz="3600" b="1" strike="noStrike" spc="-1" dirty="0">
                <a:solidFill>
                  <a:srgbClr val="FF9090"/>
                </a:solidFill>
                <a:latin typeface="Helvetica Neue"/>
                <a:ea typeface="Helvetica Neue"/>
              </a:rPr>
              <a:t> quelques chiffres</a:t>
            </a:r>
            <a:r>
              <a:rPr lang="fr-FR" sz="3600" b="1" spc="-1" dirty="0">
                <a:solidFill>
                  <a:srgbClr val="FF9090"/>
                </a:solidFill>
                <a:latin typeface="Helvetica Neue"/>
                <a:ea typeface="Helvetica Neue"/>
              </a:rPr>
              <a:t> </a:t>
            </a:r>
            <a:endParaRPr lang="fr-FR" sz="3600" spc="-1" dirty="0">
              <a:solidFill>
                <a:srgbClr val="FF9090"/>
              </a:solidFill>
              <a:latin typeface="Arial"/>
              <a:ea typeface="Helvetica Neue"/>
            </a:endParaRPr>
          </a:p>
          <a:p>
            <a:pPr>
              <a:spcBef>
                <a:spcPts val="500"/>
              </a:spcBef>
              <a:tabLst>
                <a:tab pos="0" algn="l"/>
              </a:tabLst>
            </a:pPr>
            <a:r>
              <a:rPr lang="fr-FR" sz="3600" b="1" spc="-1" dirty="0">
                <a:solidFill>
                  <a:srgbClr val="FF9090"/>
                </a:solidFill>
                <a:latin typeface="Helvetica Neue"/>
                <a:ea typeface="Helvetica Neue"/>
              </a:rPr>
              <a:t>(depuis son démarrage)</a:t>
            </a:r>
            <a:endParaRPr lang="fr-FR" sz="3600" b="0" strike="noStrike" spc="-1" dirty="0">
              <a:solidFill>
                <a:srgbClr val="FF9090"/>
              </a:solidFill>
              <a:latin typeface="Arial"/>
            </a:endParaRPr>
          </a:p>
        </p:txBody>
      </p:sp>
      <p:sp>
        <p:nvSpPr>
          <p:cNvPr id="183" name="Rectangle_7"/>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184" name="Titre du chapitre/Sous-titre_4"/>
          <p:cNvSpPr/>
          <p:nvPr/>
        </p:nvSpPr>
        <p:spPr>
          <a:xfrm>
            <a:off x="169560" y="280800"/>
            <a:ext cx="5877000" cy="5119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a:solidFill>
                  <a:srgbClr val="FFFFFF"/>
                </a:solidFill>
                <a:latin typeface="Helvetica Neue"/>
                <a:ea typeface="Helvetica Neue"/>
              </a:rPr>
              <a:t>Présentation des différents projets</a:t>
            </a:r>
            <a:endParaRPr lang="fr-FR" sz="3000" b="0" strike="noStrike" spc="-1">
              <a:latin typeface="Arial"/>
            </a:endParaRPr>
          </a:p>
        </p:txBody>
      </p:sp>
      <p:sp>
        <p:nvSpPr>
          <p:cNvPr id="185" name="Titre de la planche_4"/>
          <p:cNvSpPr/>
          <p:nvPr/>
        </p:nvSpPr>
        <p:spPr>
          <a:xfrm>
            <a:off x="768240" y="1724040"/>
            <a:ext cx="16921800" cy="5583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strike="noStrike" spc="-1">
                <a:solidFill>
                  <a:srgbClr val="C20E1A"/>
                </a:solidFill>
                <a:latin typeface="Helvetica Neue"/>
                <a:ea typeface="Helvetica Neue"/>
              </a:rPr>
              <a:t>I. AVEC</a:t>
            </a:r>
            <a:endParaRPr lang="fr-FR" sz="6000" b="0" strike="noStrike" spc="-1">
              <a:latin typeface="Arial"/>
            </a:endParaRPr>
          </a:p>
        </p:txBody>
      </p:sp>
      <p:sp>
        <p:nvSpPr>
          <p:cNvPr id="186" name="Sous-titre_5"/>
          <p:cNvSpPr/>
          <p:nvPr/>
        </p:nvSpPr>
        <p:spPr>
          <a:xfrm>
            <a:off x="792000" y="1999440"/>
            <a:ext cx="1729440" cy="511200"/>
          </a:xfrm>
          <a:prstGeom prst="rect">
            <a:avLst/>
          </a:prstGeom>
          <a:noFill/>
          <a:ln w="12600">
            <a:noFill/>
          </a:ln>
        </p:spPr>
        <p:style>
          <a:lnRef idx="0">
            <a:scrgbClr r="0" g="0" b="0"/>
          </a:lnRef>
          <a:fillRef idx="0">
            <a:scrgbClr r="0" g="0" b="0"/>
          </a:fillRef>
          <a:effectRef idx="0">
            <a:scrgbClr r="0" g="0" b="0"/>
          </a:effectRef>
          <a:fontRef idx="minor"/>
        </p:style>
      </p:sp>
      <p:sp>
        <p:nvSpPr>
          <p:cNvPr id="188" name="Grand titre de la présentation_5"/>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trike="noStrike" spc="-1" dirty="0">
                <a:solidFill>
                  <a:srgbClr val="000000"/>
                </a:solidFill>
                <a:latin typeface="Helvetica Neue"/>
                <a:ea typeface="Helvetica Neue"/>
              </a:rPr>
              <a:t>Tiers-lieux alimentaires</a:t>
            </a:r>
            <a:endParaRPr lang="fr-FR" sz="3000" b="0" strike="noStrike" spc="-1" dirty="0">
              <a:latin typeface="Arial"/>
            </a:endParaRPr>
          </a:p>
        </p:txBody>
      </p:sp>
      <p:sp>
        <p:nvSpPr>
          <p:cNvPr id="189" name="date_5"/>
          <p:cNvSpPr/>
          <p:nvPr/>
        </p:nvSpPr>
        <p:spPr>
          <a:xfrm>
            <a:off x="768240" y="12700085"/>
            <a:ext cx="16921800" cy="31103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endParaRPr lang="fr-FR" sz="2400" b="0" strike="noStrike" dirty="0">
              <a:latin typeface="Helvetica Neue"/>
            </a:endParaRPr>
          </a:p>
        </p:txBody>
      </p:sp>
      <p:sp>
        <p:nvSpPr>
          <p:cNvPr id="191"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1758166" y="4016498"/>
            <a:ext cx="11446581" cy="6658152"/>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422 </a:t>
            </a:r>
            <a:r>
              <a:rPr lang="fr-FR" sz="3600" spc="-1" dirty="0">
                <a:solidFill>
                  <a:srgbClr val="000000"/>
                </a:solidFill>
                <a:latin typeface="Helvetica Neue Medium"/>
                <a:ea typeface="Helvetica Neue Medium"/>
              </a:rPr>
              <a:t>ateliers</a:t>
            </a:r>
            <a:r>
              <a:rPr lang="fr-FR" sz="3600" b="0" strike="noStrike" spc="-1" dirty="0">
                <a:solidFill>
                  <a:srgbClr val="000000"/>
                </a:solidFill>
                <a:latin typeface="Helvetica Neue Medium"/>
                <a:ea typeface="Helvetica Neue Medium"/>
              </a:rPr>
              <a:t> réalisés</a:t>
            </a:r>
            <a:endParaRPr lang="fr-FR" sz="3600" b="0" strike="noStrike" spc="-1" dirty="0">
              <a:latin typeface="Arial"/>
            </a:endParaRPr>
          </a:p>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4499 </a:t>
            </a:r>
            <a:r>
              <a:rPr lang="fr-FR" sz="3600" spc="-1" dirty="0">
                <a:solidFill>
                  <a:srgbClr val="000000"/>
                </a:solidFill>
                <a:latin typeface="Helvetica Neue Medium"/>
                <a:ea typeface="Helvetica Neue Medium"/>
              </a:rPr>
              <a:t>participants</a:t>
            </a:r>
            <a:r>
              <a:rPr lang="fr-FR" sz="3600" b="0" strike="noStrike" spc="-1" dirty="0">
                <a:solidFill>
                  <a:srgbClr val="000000"/>
                </a:solidFill>
                <a:latin typeface="Helvetica Neue Medium"/>
                <a:ea typeface="Helvetica Neue Medium"/>
              </a:rPr>
              <a:t> au total</a:t>
            </a:r>
            <a:endParaRPr lang="fr-FR" sz="3600" b="0" strike="noStrike" spc="-1" dirty="0">
              <a:latin typeface="Arial"/>
            </a:endParaRPr>
          </a:p>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21331 repas</a:t>
            </a:r>
            <a:r>
              <a:rPr lang="fr-FR" sz="3600" b="1" strike="noStrike" spc="-1" dirty="0">
                <a:solidFill>
                  <a:srgbClr val="000000"/>
                </a:solidFill>
                <a:latin typeface="Helvetica Neue Medium"/>
                <a:ea typeface="Helvetica Neue Medium"/>
              </a:rPr>
              <a:t> </a:t>
            </a:r>
            <a:r>
              <a:rPr lang="fr-FR" sz="3600" b="1" spc="-1" dirty="0">
                <a:solidFill>
                  <a:srgbClr val="000000"/>
                </a:solidFill>
                <a:latin typeface="Helvetica Neue Medium"/>
                <a:ea typeface="Helvetica Neue Medium"/>
              </a:rPr>
              <a:t>produits</a:t>
            </a:r>
          </a:p>
          <a:p>
            <a:pPr marL="457200" indent="-455295" algn="just">
              <a:buClr>
                <a:srgbClr val="000000"/>
              </a:buClr>
              <a:buFont typeface="Arial"/>
              <a:buChar char="•"/>
              <a:tabLst>
                <a:tab pos="0" algn="l"/>
              </a:tabLst>
            </a:pPr>
            <a:r>
              <a:rPr lang="fr-FR" sz="3600" b="1" spc="-1" dirty="0">
                <a:solidFill>
                  <a:srgbClr val="000000"/>
                </a:solidFill>
                <a:latin typeface="Helvetica Neue Medium"/>
                <a:ea typeface="Helvetica Neue Medium"/>
              </a:rPr>
              <a:t>5 </a:t>
            </a:r>
            <a:r>
              <a:rPr lang="fr-FR" sz="3600" b="1" strike="noStrike" spc="-1" dirty="0">
                <a:solidFill>
                  <a:srgbClr val="000000"/>
                </a:solidFill>
                <a:latin typeface="Helvetica Neue Medium"/>
                <a:ea typeface="Helvetica Neue Medium"/>
              </a:rPr>
              <a:t>ateliers par semaine</a:t>
            </a:r>
            <a:endParaRPr lang="fr-FR" sz="3600" b="1" strike="noStrike" spc="-1" dirty="0">
              <a:latin typeface="Helvetica Neue Medium"/>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a:p>
            <a:pPr algn="just">
              <a:tabLst>
                <a:tab pos="0" algn="l"/>
              </a:tabLst>
            </a:pPr>
            <a:endParaRPr lang="fr-FR" sz="3000" b="0" strike="noStrike" spc="-1">
              <a:latin typeface="Arial"/>
            </a:endParaRPr>
          </a:p>
        </p:txBody>
      </p:sp>
      <p:sp>
        <p:nvSpPr>
          <p:cNvPr id="192" name="TITRE_0"/>
          <p:cNvSpPr/>
          <p:nvPr/>
        </p:nvSpPr>
        <p:spPr>
          <a:xfrm>
            <a:off x="11770618" y="6487413"/>
            <a:ext cx="6536196" cy="601109"/>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600" b="1" strike="noStrike" spc="-1" dirty="0">
                <a:solidFill>
                  <a:srgbClr val="FF9090"/>
                </a:solidFill>
                <a:latin typeface="Helvetica Neue"/>
                <a:ea typeface="Helvetica Neue"/>
              </a:rPr>
              <a:t>Et un bilan non quantifiable</a:t>
            </a:r>
            <a:r>
              <a:rPr lang="fr-FR" sz="3600" b="1" spc="-1" dirty="0">
                <a:solidFill>
                  <a:srgbClr val="FF9090"/>
                </a:solidFill>
                <a:latin typeface="Helvetica Neue"/>
                <a:ea typeface="Helvetica Neue"/>
              </a:rPr>
              <a:t>   </a:t>
            </a:r>
            <a:endParaRPr lang="fr-FR" sz="3600" b="0" strike="noStrike" spc="-1">
              <a:solidFill>
                <a:srgbClr val="FF9090"/>
              </a:solidFill>
              <a:latin typeface="Arial"/>
            </a:endParaRPr>
          </a:p>
        </p:txBody>
      </p:sp>
      <p:sp>
        <p:nvSpPr>
          <p:cNvPr id="193"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3757400" y="9524160"/>
            <a:ext cx="9174960" cy="2478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r>
              <a:rPr lang="fr-FR" sz="3000" b="0" strike="noStrike" spc="-1">
                <a:solidFill>
                  <a:srgbClr val="000000"/>
                </a:solidFill>
                <a:latin typeface="Helvetica Neue Medium"/>
                <a:ea typeface="Helvetica Neue Medium"/>
              </a:rPr>
              <a:t> </a:t>
            </a:r>
            <a:endParaRPr lang="fr-FR" sz="3000" b="0" strike="noStrike" spc="-1">
              <a:latin typeface="Arial"/>
            </a:endParaRPr>
          </a:p>
        </p:txBody>
      </p:sp>
      <p:sp>
        <p:nvSpPr>
          <p:cNvPr id="194"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1758166" y="7659089"/>
            <a:ext cx="10813978" cy="4534494"/>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marL="457200" indent="-455295" algn="just">
              <a:lnSpc>
                <a:spcPct val="100000"/>
              </a:lnSpc>
              <a:buClr>
                <a:srgbClr val="000000"/>
              </a:buClr>
              <a:buFont typeface="Arial"/>
              <a:buChar char="•"/>
              <a:tabLst>
                <a:tab pos="0" algn="l"/>
              </a:tabLst>
            </a:pPr>
            <a:r>
              <a:rPr lang="fr-FR" sz="3600" b="0" strike="noStrike" spc="-1" dirty="0">
                <a:solidFill>
                  <a:srgbClr val="000000"/>
                </a:solidFill>
                <a:latin typeface="Helvetica Neue Medium"/>
                <a:ea typeface="Helvetica Neue Medium"/>
              </a:rPr>
              <a:t>Amélioration de la cohabitation et du vivre ensemble</a:t>
            </a:r>
            <a:endParaRPr lang="fr-FR" sz="3600" b="0" strike="noStrike" spc="-1" dirty="0">
              <a:latin typeface="Arial"/>
            </a:endParaRPr>
          </a:p>
          <a:p>
            <a:pPr marL="457200" indent="-455295" algn="just">
              <a:lnSpc>
                <a:spcPct val="100000"/>
              </a:lnSpc>
              <a:buClr>
                <a:srgbClr val="000000"/>
              </a:buClr>
              <a:buFont typeface="Arial"/>
              <a:buChar char="•"/>
              <a:tabLst>
                <a:tab pos="0" algn="l"/>
              </a:tabLst>
            </a:pPr>
            <a:r>
              <a:rPr lang="fr-FR" sz="3600" b="0" strike="noStrike" spc="-1" dirty="0">
                <a:solidFill>
                  <a:srgbClr val="000000"/>
                </a:solidFill>
                <a:latin typeface="Helvetica Neue Medium"/>
                <a:ea typeface="Helvetica Neue Medium"/>
              </a:rPr>
              <a:t>De nouvelles interactions se créent et la solidarité est renforcée (aide pour la garde des enfants, soutien scolaire et des formalités administratives)</a:t>
            </a:r>
            <a:endParaRPr lang="fr-FR" sz="3600" b="0" strike="noStrike" spc="-1" dirty="0">
              <a:latin typeface="Arial"/>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p:txBody>
      </p:sp>
      <p:pic>
        <p:nvPicPr>
          <p:cNvPr id="8" name="Image 7" descr="Une image contenant personne, habits, intérieur, Ustensiles de cuisine et de cuisson au four&#10;&#10;Description générée automatiquement">
            <a:extLst>
              <a:ext uri="{FF2B5EF4-FFF2-40B4-BE49-F238E27FC236}">
                <a16:creationId xmlns:a16="http://schemas.microsoft.com/office/drawing/2014/main" id="{EBE64502-516F-84A7-90D3-4B509C8917D9}"/>
              </a:ext>
            </a:extLst>
          </p:cNvPr>
          <p:cNvPicPr>
            <a:picLocks noChangeAspect="1"/>
          </p:cNvPicPr>
          <p:nvPr/>
        </p:nvPicPr>
        <p:blipFill>
          <a:blip r:embed="rId3"/>
          <a:stretch>
            <a:fillRect/>
          </a:stretch>
        </p:blipFill>
        <p:spPr>
          <a:xfrm>
            <a:off x="544238" y="3469669"/>
            <a:ext cx="10989918" cy="7327624"/>
          </a:xfrm>
          <a:prstGeom prst="rect">
            <a:avLst/>
          </a:prstGeom>
        </p:spPr>
      </p:pic>
      <p:pic>
        <p:nvPicPr>
          <p:cNvPr id="3" name="Graphique 2">
            <a:extLst>
              <a:ext uri="{FF2B5EF4-FFF2-40B4-BE49-F238E27FC236}">
                <a16:creationId xmlns:a16="http://schemas.microsoft.com/office/drawing/2014/main" id="{F7D46874-DFD2-3F9B-C512-20E53B9525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41751" y="11892418"/>
            <a:ext cx="3581400" cy="9429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RE_0"/>
          <p:cNvSpPr/>
          <p:nvPr/>
        </p:nvSpPr>
        <p:spPr>
          <a:xfrm>
            <a:off x="953106" y="2493554"/>
            <a:ext cx="4460115" cy="601109"/>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600" b="1" spc="-1" dirty="0">
                <a:solidFill>
                  <a:srgbClr val="FF9090"/>
                </a:solidFill>
                <a:latin typeface="Helvetica Neue"/>
              </a:rPr>
              <a:t>Au-delà des ateliers</a:t>
            </a:r>
            <a:endParaRPr lang="fr-FR" dirty="0">
              <a:solidFill>
                <a:srgbClr val="FF9090"/>
              </a:solidFill>
            </a:endParaRPr>
          </a:p>
        </p:txBody>
      </p:sp>
      <p:sp>
        <p:nvSpPr>
          <p:cNvPr id="183" name="Rectangle_7"/>
          <p:cNvSpPr/>
          <p:nvPr/>
        </p:nvSpPr>
        <p:spPr>
          <a:xfrm>
            <a:off x="0" y="1080"/>
            <a:ext cx="24381360" cy="822240"/>
          </a:xfrm>
          <a:prstGeom prst="rect">
            <a:avLst/>
          </a:prstGeom>
          <a:solidFill>
            <a:srgbClr val="C20E1A"/>
          </a:solidFill>
          <a:ln w="12600">
            <a:noFill/>
          </a:ln>
        </p:spPr>
        <p:style>
          <a:lnRef idx="0">
            <a:scrgbClr r="0" g="0" b="0"/>
          </a:lnRef>
          <a:fillRef idx="0">
            <a:scrgbClr r="0" g="0" b="0"/>
          </a:fillRef>
          <a:effectRef idx="0">
            <a:scrgbClr r="0" g="0" b="0"/>
          </a:effectRef>
          <a:fontRef idx="minor"/>
        </p:style>
      </p:sp>
      <p:sp>
        <p:nvSpPr>
          <p:cNvPr id="184" name="Titre du chapitre/Sous-titre_4"/>
          <p:cNvSpPr/>
          <p:nvPr/>
        </p:nvSpPr>
        <p:spPr>
          <a:xfrm>
            <a:off x="169560" y="280800"/>
            <a:ext cx="5877000" cy="5119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r>
              <a:rPr lang="fr-FR" sz="3000" b="0" strike="noStrike" spc="-1">
                <a:solidFill>
                  <a:srgbClr val="FFFFFF"/>
                </a:solidFill>
                <a:latin typeface="Helvetica Neue"/>
                <a:ea typeface="Helvetica Neue"/>
              </a:rPr>
              <a:t>Présentation des différents projets</a:t>
            </a:r>
            <a:endParaRPr lang="fr-FR" sz="3000" b="0" strike="noStrike" spc="-1">
              <a:latin typeface="Arial"/>
            </a:endParaRPr>
          </a:p>
        </p:txBody>
      </p:sp>
      <p:sp>
        <p:nvSpPr>
          <p:cNvPr id="185" name="Titre de la planche_4"/>
          <p:cNvSpPr/>
          <p:nvPr/>
        </p:nvSpPr>
        <p:spPr>
          <a:xfrm>
            <a:off x="768240" y="1724040"/>
            <a:ext cx="16921800" cy="5583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6000" b="1" strike="noStrike" spc="-1">
                <a:solidFill>
                  <a:srgbClr val="C20E1A"/>
                </a:solidFill>
                <a:latin typeface="Helvetica Neue"/>
                <a:ea typeface="Helvetica Neue"/>
              </a:rPr>
              <a:t>I. AVEC</a:t>
            </a:r>
            <a:endParaRPr lang="fr-FR" sz="6000" b="0" strike="noStrike" spc="-1">
              <a:latin typeface="Arial"/>
            </a:endParaRPr>
          </a:p>
        </p:txBody>
      </p:sp>
      <p:sp>
        <p:nvSpPr>
          <p:cNvPr id="186" name="Sous-titre_5"/>
          <p:cNvSpPr/>
          <p:nvPr/>
        </p:nvSpPr>
        <p:spPr>
          <a:xfrm>
            <a:off x="792000" y="1999440"/>
            <a:ext cx="1729440" cy="511200"/>
          </a:xfrm>
          <a:prstGeom prst="rect">
            <a:avLst/>
          </a:prstGeom>
          <a:noFill/>
          <a:ln w="12600">
            <a:noFill/>
          </a:ln>
        </p:spPr>
        <p:style>
          <a:lnRef idx="0">
            <a:scrgbClr r="0" g="0" b="0"/>
          </a:lnRef>
          <a:fillRef idx="0">
            <a:scrgbClr r="0" g="0" b="0"/>
          </a:fillRef>
          <a:effectRef idx="0">
            <a:scrgbClr r="0" g="0" b="0"/>
          </a:effectRef>
          <a:fontRef idx="minor"/>
        </p:style>
      </p:sp>
      <p:sp>
        <p:nvSpPr>
          <p:cNvPr id="188" name="Grand titre de la présentation_5"/>
          <p:cNvSpPr/>
          <p:nvPr/>
        </p:nvSpPr>
        <p:spPr>
          <a:xfrm>
            <a:off x="768240" y="12301780"/>
            <a:ext cx="16921800" cy="3631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r>
              <a:rPr lang="fr-FR" sz="3000" b="1" spc="-1" dirty="0">
                <a:solidFill>
                  <a:srgbClr val="000000"/>
                </a:solidFill>
                <a:latin typeface="Helvetica Neue"/>
                <a:ea typeface="Helvetica Neue"/>
              </a:rPr>
              <a:t>Tiers-lieux</a:t>
            </a:r>
            <a:r>
              <a:rPr lang="fr-FR" sz="3000" b="1" strike="noStrike" spc="-1" dirty="0">
                <a:solidFill>
                  <a:srgbClr val="000000"/>
                </a:solidFill>
                <a:latin typeface="Helvetica Neue"/>
                <a:ea typeface="Helvetica Neue"/>
              </a:rPr>
              <a:t> alimentaires</a:t>
            </a:r>
            <a:endParaRPr lang="fr-FR" sz="3000" b="0" strike="noStrike" spc="-1" dirty="0">
              <a:latin typeface="Arial"/>
            </a:endParaRPr>
          </a:p>
        </p:txBody>
      </p:sp>
      <p:sp>
        <p:nvSpPr>
          <p:cNvPr id="189" name="date_5"/>
          <p:cNvSpPr/>
          <p:nvPr/>
        </p:nvSpPr>
        <p:spPr>
          <a:xfrm>
            <a:off x="768240" y="12700085"/>
            <a:ext cx="16921800" cy="31103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nSpc>
                <a:spcPct val="50000"/>
              </a:lnSpc>
              <a:spcBef>
                <a:spcPts val="4501"/>
              </a:spcBef>
              <a:tabLst>
                <a:tab pos="0" algn="l"/>
              </a:tabLst>
            </a:pPr>
            <a:endParaRPr lang="fr-FR" sz="2400" b="0" strike="noStrike" dirty="0">
              <a:latin typeface="Helvetica Neue"/>
            </a:endParaRPr>
          </a:p>
        </p:txBody>
      </p:sp>
      <p:sp>
        <p:nvSpPr>
          <p:cNvPr id="191"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952780" y="4135727"/>
            <a:ext cx="7161941" cy="9982139"/>
          </a:xfrm>
          <a:prstGeom prst="rect">
            <a:avLst/>
          </a:prstGeom>
          <a:noFill/>
          <a:ln w="126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marL="573405" indent="-571500" algn="just">
              <a:buClr>
                <a:srgbClr val="000000"/>
              </a:buClr>
              <a:buFont typeface="Arial"/>
              <a:buChar char="•"/>
              <a:tabLst>
                <a:tab pos="0" algn="l"/>
              </a:tabLst>
            </a:pPr>
            <a:r>
              <a:rPr lang="fr-FR" sz="3600" spc="-1" dirty="0">
                <a:latin typeface="Helvetica Neue Medium"/>
              </a:rPr>
              <a:t>Confection d'un buffet dans le cadre de la nuit des solidarités pour les 150 bénévoles mobilisés et invitation à la soirée de clôture (renforcement de l'estime de soi); </a:t>
            </a:r>
            <a:endParaRPr lang="fr-FR"/>
          </a:p>
          <a:p>
            <a:pPr marL="1905" algn="just">
              <a:buClr>
                <a:srgbClr val="000000"/>
              </a:buClr>
              <a:tabLst>
                <a:tab pos="0" algn="l"/>
              </a:tabLst>
            </a:pPr>
            <a:endParaRPr lang="fr-FR" sz="3600" spc="-1">
              <a:latin typeface="Helvetica Neue Medium"/>
            </a:endParaRPr>
          </a:p>
          <a:p>
            <a:pPr marL="573405" indent="-571500" algn="just">
              <a:buClr>
                <a:srgbClr val="000000"/>
              </a:buClr>
              <a:buFont typeface="Arial"/>
              <a:buChar char="•"/>
              <a:tabLst>
                <a:tab pos="0" algn="l"/>
              </a:tabLst>
            </a:pPr>
            <a:r>
              <a:rPr lang="fr-FR" sz="3600" spc="-1" dirty="0">
                <a:latin typeface="Helvetica Neue Medium"/>
              </a:rPr>
              <a:t>Invitation à la cité de l'espace et découverte du planétarium ; </a:t>
            </a:r>
            <a:endParaRPr lang="fr-FR" sz="3600" b="0" strike="noStrike" spc="-1" dirty="0">
              <a:latin typeface="Helvetica Neue Medium"/>
            </a:endParaRPr>
          </a:p>
          <a:p>
            <a:pPr marL="1905" algn="just">
              <a:buClr>
                <a:srgbClr val="000000"/>
              </a:buClr>
              <a:tabLst>
                <a:tab pos="0" algn="l"/>
              </a:tabLst>
            </a:pPr>
            <a:endParaRPr lang="fr-FR" sz="3600" b="0" strike="noStrike" spc="-1" dirty="0">
              <a:latin typeface="Helvetica Neue Medium"/>
            </a:endParaRPr>
          </a:p>
          <a:p>
            <a:pPr marL="1905" algn="just">
              <a:lnSpc>
                <a:spcPct val="100000"/>
              </a:lnSpc>
              <a:buClr>
                <a:srgbClr val="000000"/>
              </a:buClr>
              <a:tabLst>
                <a:tab pos="0" algn="l"/>
              </a:tabLst>
            </a:pPr>
            <a:endParaRPr lang="fr-FR" sz="3600" b="0" strike="noStrike" spc="-1" dirty="0">
              <a:latin typeface="Helvetica Neue Medium"/>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a:p>
            <a:pPr algn="just">
              <a:tabLst>
                <a:tab pos="0" algn="l"/>
              </a:tabLst>
            </a:pPr>
            <a:endParaRPr lang="fr-FR" sz="3600" b="0" strike="noStrike" spc="-1">
              <a:latin typeface="Arial"/>
            </a:endParaRPr>
          </a:p>
          <a:p>
            <a:pPr algn="just">
              <a:tabLst>
                <a:tab pos="0" algn="l"/>
              </a:tabLst>
            </a:pPr>
            <a:endParaRPr lang="fr-FR" sz="3600" spc="-1">
              <a:latin typeface="Arial"/>
            </a:endParaRPr>
          </a:p>
          <a:p>
            <a:pPr algn="just">
              <a:tabLst>
                <a:tab pos="0" algn="l"/>
              </a:tabLst>
            </a:pPr>
            <a:endParaRPr lang="fr-FR" sz="3600" spc="-1">
              <a:latin typeface="Arial"/>
            </a:endParaRPr>
          </a:p>
          <a:p>
            <a:pPr algn="just">
              <a:tabLst>
                <a:tab pos="0" algn="l"/>
              </a:tabLst>
            </a:pPr>
            <a:endParaRPr lang="fr-FR" sz="3000" spc="-1">
              <a:latin typeface="Arial"/>
            </a:endParaRPr>
          </a:p>
        </p:txBody>
      </p:sp>
      <p:sp>
        <p:nvSpPr>
          <p:cNvPr id="192" name="TITRE_0"/>
          <p:cNvSpPr/>
          <p:nvPr/>
        </p:nvSpPr>
        <p:spPr>
          <a:xfrm>
            <a:off x="11770618" y="6487413"/>
            <a:ext cx="102576" cy="601109"/>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nSpc>
                <a:spcPct val="90000"/>
              </a:lnSpc>
              <a:spcBef>
                <a:spcPts val="4501"/>
              </a:spcBef>
              <a:tabLst>
                <a:tab pos="0" algn="l"/>
              </a:tabLst>
            </a:pPr>
            <a:endParaRPr lang="fr-FR" sz="3600" b="1" strike="noStrike" spc="-1" dirty="0">
              <a:solidFill>
                <a:srgbClr val="C20E1A"/>
              </a:solidFill>
              <a:latin typeface="Helvetica Neue"/>
            </a:endParaRPr>
          </a:p>
        </p:txBody>
      </p:sp>
      <p:sp>
        <p:nvSpPr>
          <p:cNvPr id="193"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3757400" y="9524160"/>
            <a:ext cx="9174960" cy="24786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algn="just">
              <a:lnSpc>
                <a:spcPct val="100000"/>
              </a:lnSpc>
              <a:tabLst>
                <a:tab pos="0" algn="l"/>
              </a:tabLst>
            </a:pPr>
            <a:r>
              <a:rPr lang="fr-FR" sz="3000" b="0" strike="noStrike" spc="-1">
                <a:solidFill>
                  <a:srgbClr val="000000"/>
                </a:solidFill>
                <a:latin typeface="Helvetica Neue Medium"/>
                <a:ea typeface="Helvetica Neue Medium"/>
              </a:rPr>
              <a:t> </a:t>
            </a:r>
            <a:endParaRPr lang="fr-FR" sz="3000" b="0" strike="noStrike" spc="-1">
              <a:latin typeface="Arial"/>
            </a:endParaRPr>
          </a:p>
        </p:txBody>
      </p:sp>
      <p:sp>
        <p:nvSpPr>
          <p:cNvPr id="194" name="de rem quas de poribus et verit, que voluptius del id et labore, audic to quost, asi volo ex estiberrum, ipitam quistibea diaeperitem aut hit fugiatque cuptat occumque de rem quas de poribus et verit, que voluptius del id et labore, audic to quost, asi v_1"/>
          <p:cNvSpPr/>
          <p:nvPr/>
        </p:nvSpPr>
        <p:spPr>
          <a:xfrm>
            <a:off x="11758166" y="8767084"/>
            <a:ext cx="9174960" cy="2318503"/>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spAutoFit/>
          </a:bodyPr>
          <a:lstStyle/>
          <a:p>
            <a:pPr algn="just">
              <a:lnSpc>
                <a:spcPct val="100000"/>
              </a:lnSpc>
              <a:tabLst>
                <a:tab pos="0" algn="l"/>
              </a:tabLst>
            </a:pPr>
            <a:endParaRPr lang="fr-FR" sz="1800" b="0" strike="noStrike" spc="-1">
              <a:latin typeface="Arial"/>
            </a:endParaRPr>
          </a:p>
          <a:p>
            <a:pPr algn="just">
              <a:lnSpc>
                <a:spcPct val="100000"/>
              </a:lnSpc>
              <a:tabLst>
                <a:tab pos="0" algn="l"/>
              </a:tabLst>
            </a:pPr>
            <a:endParaRPr lang="fr-FR" sz="1800" b="0" strike="noStrike" spc="-1">
              <a:latin typeface="Arial"/>
            </a:endParaRPr>
          </a:p>
          <a:p>
            <a:pPr marL="457200" indent="-455295" algn="just">
              <a:lnSpc>
                <a:spcPct val="100000"/>
              </a:lnSpc>
              <a:buClr>
                <a:srgbClr val="000000"/>
              </a:buClr>
              <a:buFont typeface="Arial"/>
              <a:buChar char="•"/>
              <a:tabLst>
                <a:tab pos="0" algn="l"/>
              </a:tabLst>
            </a:pPr>
            <a:endParaRPr lang="fr-FR" sz="3600" b="0" strike="noStrike" spc="-1" dirty="0">
              <a:latin typeface="Helvetica Neue Medium"/>
            </a:endParaRPr>
          </a:p>
          <a:p>
            <a:pPr algn="just">
              <a:lnSpc>
                <a:spcPct val="100000"/>
              </a:lnSpc>
              <a:tabLst>
                <a:tab pos="0" algn="l"/>
              </a:tabLst>
            </a:pPr>
            <a:endParaRPr lang="fr-FR" sz="3600" b="0" strike="noStrike" spc="-1">
              <a:latin typeface="Arial"/>
            </a:endParaRPr>
          </a:p>
          <a:p>
            <a:pPr algn="just">
              <a:lnSpc>
                <a:spcPct val="100000"/>
              </a:lnSpc>
              <a:tabLst>
                <a:tab pos="0" algn="l"/>
              </a:tabLst>
            </a:pPr>
            <a:endParaRPr lang="fr-FR" sz="3600" b="0" strike="noStrike" spc="-1">
              <a:latin typeface="Arial"/>
            </a:endParaRPr>
          </a:p>
        </p:txBody>
      </p:sp>
      <p:pic>
        <p:nvPicPr>
          <p:cNvPr id="2" name="Image 1" descr="Une image contenant habits, chaussures, personne, femme&#10;&#10;Description générée automatiquement">
            <a:extLst>
              <a:ext uri="{FF2B5EF4-FFF2-40B4-BE49-F238E27FC236}">
                <a16:creationId xmlns:a16="http://schemas.microsoft.com/office/drawing/2014/main" id="{27F4FEDC-0B9E-DEC7-7155-322B2293292D}"/>
              </a:ext>
            </a:extLst>
          </p:cNvPr>
          <p:cNvPicPr>
            <a:picLocks noChangeAspect="1"/>
          </p:cNvPicPr>
          <p:nvPr/>
        </p:nvPicPr>
        <p:blipFill>
          <a:blip r:embed="rId3"/>
          <a:stretch>
            <a:fillRect/>
          </a:stretch>
        </p:blipFill>
        <p:spPr>
          <a:xfrm>
            <a:off x="9697428" y="2633467"/>
            <a:ext cx="12625387" cy="8410574"/>
          </a:xfrm>
          <a:prstGeom prst="rect">
            <a:avLst/>
          </a:prstGeom>
        </p:spPr>
      </p:pic>
      <p:pic>
        <p:nvPicPr>
          <p:cNvPr id="4" name="Graphique 3">
            <a:extLst>
              <a:ext uri="{FF2B5EF4-FFF2-40B4-BE49-F238E27FC236}">
                <a16:creationId xmlns:a16="http://schemas.microsoft.com/office/drawing/2014/main" id="{BF278136-EE9F-B8A8-2897-31BD2DD091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41751" y="11892418"/>
            <a:ext cx="3581400" cy="942975"/>
          </a:xfrm>
          <a:prstGeom prst="rect">
            <a:avLst/>
          </a:prstGeom>
        </p:spPr>
      </p:pic>
    </p:spTree>
    <p:extLst>
      <p:ext uri="{BB962C8B-B14F-4D97-AF65-F5344CB8AC3E}">
        <p14:creationId xmlns:p14="http://schemas.microsoft.com/office/powerpoint/2010/main" val="1577122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Personnalisé</PresentationFormat>
  <Slides>17</Slides>
  <Notes>17</Notes>
  <HiddenSlides>0</HiddenSlide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Louis A</dc:creator>
  <dc:description/>
  <cp:revision>946</cp:revision>
  <dcterms:modified xsi:type="dcterms:W3CDTF">2024-07-09T14:54:09Z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0x0101003FB7ECDCA653974AABF4128D9FB90721</vt:lpwstr>
  </property>
  <property fmtid="{D5CDD505-2E9C-101B-9397-08002B2CF9AE}" pid="3" name="PresentationFormat">
    <vt:lpwstr>Personnalisé</vt:lpwstr>
  </property>
  <property fmtid="{D5CDD505-2E9C-101B-9397-08002B2CF9AE}" pid="4" name="Slides">
    <vt:i4>27</vt:i4>
  </property>
</Properties>
</file>