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sldIdLst>
    <p:sldId id="277" r:id="rId5"/>
    <p:sldId id="395" r:id="rId6"/>
    <p:sldId id="401" r:id="rId7"/>
    <p:sldId id="399" r:id="rId8"/>
    <p:sldId id="397" r:id="rId9"/>
    <p:sldId id="405" r:id="rId10"/>
    <p:sldId id="403" r:id="rId11"/>
    <p:sldId id="404" r:id="rId1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tton Alexandra" initials="GA" lastIdx="0" clrIdx="0">
    <p:extLst>
      <p:ext uri="{19B8F6BF-5375-455C-9EA6-DF929625EA0E}">
        <p15:presenceInfo xmlns:p15="http://schemas.microsoft.com/office/powerpoint/2012/main" userId="S-1-5-21-723965082-2040158199-3355797293-1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5F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74770" autoAdjust="0"/>
  </p:normalViewPr>
  <p:slideViewPr>
    <p:cSldViewPr snapToGrid="0" snapToObjects="1">
      <p:cViewPr varScale="1">
        <p:scale>
          <a:sx n="71" d="100"/>
          <a:sy n="71" d="100"/>
        </p:scale>
        <p:origin x="72" y="1608"/>
      </p:cViewPr>
      <p:guideLst>
        <p:guide orient="horz" pos="1620"/>
        <p:guide pos="2880"/>
      </p:guideLst>
    </p:cSldViewPr>
  </p:slideViewPr>
  <p:notesTextViewPr>
    <p:cViewPr>
      <p:scale>
        <a:sx n="1" d="1"/>
        <a:sy n="1" d="1"/>
      </p:scale>
      <p:origin x="0" y="0"/>
    </p:cViewPr>
  </p:notesTextViewPr>
  <p:notesViewPr>
    <p:cSldViewPr snapToGrid="0" snapToObjects="1">
      <p:cViewPr varScale="1">
        <p:scale>
          <a:sx n="51" d="100"/>
          <a:sy n="51" d="100"/>
        </p:scale>
        <p:origin x="29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0415D3AC-3B22-F048-9D71-238C31C2029C}" type="datetimeFigureOut">
              <a:rPr lang="fr-FR" smtClean="0"/>
              <a:t>09/07/2024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62" tIns="47781" rIns="95562" bIns="47781"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F779A38E-CD43-3048-8095-DD0BC16B022B}" type="slidenum">
              <a:rPr lang="fr-FR" smtClean="0"/>
              <a:t>‹N°›</a:t>
            </a:fld>
            <a:endParaRPr lang="fr-FR" dirty="0"/>
          </a:p>
        </p:txBody>
      </p:sp>
    </p:spTree>
    <p:extLst>
      <p:ext uri="{BB962C8B-B14F-4D97-AF65-F5344CB8AC3E}">
        <p14:creationId xmlns:p14="http://schemas.microsoft.com/office/powerpoint/2010/main" val="133469875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779A38E-CD43-3048-8095-DD0BC16B022B}" type="slidenum">
              <a:rPr lang="fr-FR" smtClean="0"/>
              <a:t>2</a:t>
            </a:fld>
            <a:endParaRPr lang="fr-FR" dirty="0"/>
          </a:p>
        </p:txBody>
      </p:sp>
    </p:spTree>
    <p:extLst>
      <p:ext uri="{BB962C8B-B14F-4D97-AF65-F5344CB8AC3E}">
        <p14:creationId xmlns:p14="http://schemas.microsoft.com/office/powerpoint/2010/main" val="38086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779A38E-CD43-3048-8095-DD0BC16B022B}" type="slidenum">
              <a:rPr lang="fr-FR" smtClean="0"/>
              <a:t>3</a:t>
            </a:fld>
            <a:endParaRPr lang="fr-FR" dirty="0"/>
          </a:p>
        </p:txBody>
      </p:sp>
    </p:spTree>
    <p:extLst>
      <p:ext uri="{BB962C8B-B14F-4D97-AF65-F5344CB8AC3E}">
        <p14:creationId xmlns:p14="http://schemas.microsoft.com/office/powerpoint/2010/main" val="90370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256167" y="4712636"/>
            <a:ext cx="1315721" cy="273844"/>
          </a:xfrm>
          <a:prstGeom prst="rect">
            <a:avLst/>
          </a:prstGeom>
        </p:spPr>
        <p:txBody>
          <a:bodyPr/>
          <a:lstStyle>
            <a:lvl1pPr algn="l">
              <a:defRPr>
                <a:solidFill>
                  <a:schemeClr val="tx1"/>
                </a:solidFill>
              </a:defRPr>
            </a:lvl1pPr>
          </a:lstStyle>
          <a:p>
            <a:fld id="{C3DF7A90-9444-4A6E-955E-96CC53CCB49F}" type="slidenum">
              <a:rPr lang="fr-FR" smtClean="0"/>
              <a:pPr/>
              <a:t>‹N°›</a:t>
            </a:fld>
            <a:endParaRPr lang="fr-FR" dirty="0"/>
          </a:p>
        </p:txBody>
      </p:sp>
    </p:spTree>
    <p:extLst>
      <p:ext uri="{BB962C8B-B14F-4D97-AF65-F5344CB8AC3E}">
        <p14:creationId xmlns:p14="http://schemas.microsoft.com/office/powerpoint/2010/main" val="77676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F5E23E-98F3-664A-8EE2-EE74399B6ACD}"/>
              </a:ext>
            </a:extLst>
          </p:cNvPr>
          <p:cNvSpPr/>
          <p:nvPr userDrawn="1"/>
        </p:nvSpPr>
        <p:spPr>
          <a:xfrm>
            <a:off x="0" y="0"/>
            <a:ext cx="9144000" cy="449199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3" name="Slide Number Placeholder 3"/>
          <p:cNvSpPr>
            <a:spLocks noGrp="1"/>
          </p:cNvSpPr>
          <p:nvPr>
            <p:ph type="sldNum" sz="quarter" idx="12"/>
          </p:nvPr>
        </p:nvSpPr>
        <p:spPr>
          <a:xfrm>
            <a:off x="256167" y="4712636"/>
            <a:ext cx="1315721" cy="273844"/>
          </a:xfrm>
          <a:prstGeom prst="rect">
            <a:avLst/>
          </a:prstGeom>
        </p:spPr>
        <p:txBody>
          <a:bodyPr/>
          <a:lstStyle>
            <a:lvl1pPr algn="l">
              <a:defRPr>
                <a:solidFill>
                  <a:schemeClr val="tx1"/>
                </a:solidFill>
              </a:defRPr>
            </a:lvl1pPr>
          </a:lstStyle>
          <a:p>
            <a:fld id="{C3DF7A90-9444-4A6E-955E-96CC53CCB49F}" type="slidenum">
              <a:rPr lang="fr-FR" smtClean="0"/>
              <a:pPr/>
              <a:t>‹N°›</a:t>
            </a:fld>
            <a:endParaRPr lang="fr-FR" dirty="0"/>
          </a:p>
        </p:txBody>
      </p:sp>
    </p:spTree>
    <p:extLst>
      <p:ext uri="{BB962C8B-B14F-4D97-AF65-F5344CB8AC3E}">
        <p14:creationId xmlns:p14="http://schemas.microsoft.com/office/powerpoint/2010/main" val="340681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D3EDE5-CD0A-BD40-887A-E0D7842E1979}"/>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pic>
        <p:nvPicPr>
          <p:cNvPr id="6" name="Image 5" descr="PPT couv im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38928"/>
          </a:xfrm>
          <a:prstGeom prst="rect">
            <a:avLst/>
          </a:prstGeom>
        </p:spPr>
      </p:pic>
    </p:spTree>
    <p:extLst>
      <p:ext uri="{BB962C8B-B14F-4D97-AF65-F5344CB8AC3E}">
        <p14:creationId xmlns:p14="http://schemas.microsoft.com/office/powerpoint/2010/main" val="171052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172740-8D9B-9F40-BE16-10E121B84EBF}"/>
              </a:ext>
            </a:extLst>
          </p:cNvPr>
          <p:cNvSpPr/>
          <p:nvPr userDrawn="1"/>
        </p:nvSpPr>
        <p:spPr>
          <a:xfrm>
            <a:off x="0" y="0"/>
            <a:ext cx="9144000" cy="449199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2" name="Title 1"/>
          <p:cNvSpPr>
            <a:spLocks noGrp="1"/>
          </p:cNvSpPr>
          <p:nvPr>
            <p:ph type="title" hasCustomPrompt="1"/>
          </p:nvPr>
        </p:nvSpPr>
        <p:spPr>
          <a:xfrm>
            <a:off x="623888" y="1817225"/>
            <a:ext cx="7886700" cy="528941"/>
          </a:xfrm>
        </p:spPr>
        <p:txBody>
          <a:bodyPr anchor="t">
            <a:normAutofit/>
          </a:bodyPr>
          <a:lstStyle>
            <a:lvl1pPr algn="ctr">
              <a:defRPr sz="4000" b="1">
                <a:solidFill>
                  <a:schemeClr val="tx2"/>
                </a:solidFill>
              </a:defRPr>
            </a:lvl1pPr>
          </a:lstStyle>
          <a:p>
            <a:r>
              <a:rPr lang="fr-FR" dirty="0"/>
              <a:t>MODIFIEZ LE STYLE DU TITRE</a:t>
            </a:r>
            <a:endParaRPr lang="en-US" dirty="0"/>
          </a:p>
        </p:txBody>
      </p:sp>
      <p:sp>
        <p:nvSpPr>
          <p:cNvPr id="3" name="Text Placeholder 2"/>
          <p:cNvSpPr>
            <a:spLocks noGrp="1"/>
          </p:cNvSpPr>
          <p:nvPr>
            <p:ph type="body" idx="1" hasCustomPrompt="1"/>
          </p:nvPr>
        </p:nvSpPr>
        <p:spPr>
          <a:xfrm>
            <a:off x="623888" y="2426964"/>
            <a:ext cx="7886700" cy="1125140"/>
          </a:xfrm>
        </p:spPr>
        <p:txBody>
          <a:bodyPr>
            <a:normAutofit/>
          </a:bodyPr>
          <a:lstStyle>
            <a:lvl1pPr marL="0" indent="0" algn="ctr">
              <a:buNone/>
              <a:defRPr sz="35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 STYLE DU TITRE</a:t>
            </a:r>
          </a:p>
        </p:txBody>
      </p:sp>
      <p:sp>
        <p:nvSpPr>
          <p:cNvPr id="9" name="Espace réservé du numéro de diapositive 5">
            <a:extLst>
              <a:ext uri="{FF2B5EF4-FFF2-40B4-BE49-F238E27FC236}">
                <a16:creationId xmlns:a16="http://schemas.microsoft.com/office/drawing/2014/main" id="{83F4FF14-EFC8-2C40-9D23-09CAECC3B3B9}"/>
              </a:ext>
            </a:extLst>
          </p:cNvPr>
          <p:cNvSpPr>
            <a:spLocks noGrp="1"/>
          </p:cNvSpPr>
          <p:nvPr>
            <p:ph type="sldNum" sz="quarter" idx="4"/>
          </p:nvPr>
        </p:nvSpPr>
        <p:spPr>
          <a:xfrm>
            <a:off x="0" y="4735222"/>
            <a:ext cx="9144000" cy="274637"/>
          </a:xfrm>
          <a:prstGeom prst="rect">
            <a:avLst/>
          </a:prstGeom>
        </p:spPr>
        <p:txBody>
          <a:bodyPr vert="horz" lIns="0" tIns="45720" rIns="0" bIns="45720" rtlCol="0" anchor="ctr"/>
          <a:lstStyle>
            <a:lvl1pPr algn="ctr">
              <a:defRPr sz="800">
                <a:solidFill>
                  <a:schemeClr val="bg1">
                    <a:lumMod val="50000"/>
                  </a:schemeClr>
                </a:solidFill>
                <a:latin typeface="Arial" panose="020B0604020202020204" pitchFamily="34" charset="0"/>
                <a:cs typeface="Arial" panose="020B0604020202020204" pitchFamily="34" charset="0"/>
              </a:defRPr>
            </a:lvl1pPr>
          </a:lstStyle>
          <a:p>
            <a:fld id="{F7E7099A-61D9-0A4D-84B4-8D911FB13ADA}" type="slidenum">
              <a:rPr lang="fr-FR" smtClean="0"/>
              <a:pPr/>
              <a:t>‹N°›</a:t>
            </a:fld>
            <a:endParaRPr lang="fr-FR" sz="800" dirty="0"/>
          </a:p>
        </p:txBody>
      </p:sp>
    </p:spTree>
    <p:extLst>
      <p:ext uri="{BB962C8B-B14F-4D97-AF65-F5344CB8AC3E}">
        <p14:creationId xmlns:p14="http://schemas.microsoft.com/office/powerpoint/2010/main" val="1580979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C242CD-CE6C-5642-81BE-401BA27DB841}"/>
              </a:ext>
            </a:extLst>
          </p:cNvPr>
          <p:cNvSpPr/>
          <p:nvPr userDrawn="1"/>
        </p:nvSpPr>
        <p:spPr>
          <a:xfrm>
            <a:off x="0" y="4484762"/>
            <a:ext cx="9144001" cy="66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8" name="Image 7">
            <a:extLst>
              <a:ext uri="{FF2B5EF4-FFF2-40B4-BE49-F238E27FC236}">
                <a16:creationId xmlns:a16="http://schemas.microsoft.com/office/drawing/2014/main" id="{89735B5D-03A6-E343-8F57-5EDF5CD6244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461634" y="4584322"/>
            <a:ext cx="452290" cy="452290"/>
          </a:xfrm>
          <a:prstGeom prst="rect">
            <a:avLst/>
          </a:prstGeom>
          <a:effectLst/>
        </p:spPr>
      </p:pic>
      <p:pic>
        <p:nvPicPr>
          <p:cNvPr id="9" name="Image 8">
            <a:extLst>
              <a:ext uri="{FF2B5EF4-FFF2-40B4-BE49-F238E27FC236}">
                <a16:creationId xmlns:a16="http://schemas.microsoft.com/office/drawing/2014/main" id="{0904AAD1-78D0-3C4F-8BA1-64C08A03424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784974" y="4759319"/>
            <a:ext cx="1463351" cy="162595"/>
          </a:xfrm>
          <a:prstGeom prst="rect">
            <a:avLst/>
          </a:prstGeom>
        </p:spPr>
      </p:pic>
      <p:sp>
        <p:nvSpPr>
          <p:cNvPr id="5" name="Slide Number Placeholder 3"/>
          <p:cNvSpPr>
            <a:spLocks noGrp="1"/>
          </p:cNvSpPr>
          <p:nvPr>
            <p:ph type="sldNum" sz="quarter" idx="4"/>
          </p:nvPr>
        </p:nvSpPr>
        <p:spPr>
          <a:xfrm>
            <a:off x="256167" y="4712636"/>
            <a:ext cx="1315721" cy="273844"/>
          </a:xfrm>
          <a:prstGeom prst="rect">
            <a:avLst/>
          </a:prstGeom>
        </p:spPr>
        <p:txBody>
          <a:bodyPr/>
          <a:lstStyle>
            <a:lvl1pPr algn="l">
              <a:defRPr>
                <a:solidFill>
                  <a:schemeClr val="tx1"/>
                </a:solidFill>
              </a:defRPr>
            </a:lvl1pPr>
          </a:lstStyle>
          <a:p>
            <a:fld id="{C3DF7A90-9444-4A6E-955E-96CC53CCB49F}" type="slidenum">
              <a:rPr lang="fr-FR" smtClean="0"/>
              <a:pPr/>
              <a:t>‹N°›</a:t>
            </a:fld>
            <a:endParaRPr lang="fr-FR" dirty="0"/>
          </a:p>
        </p:txBody>
      </p:sp>
    </p:spTree>
    <p:extLst>
      <p:ext uri="{BB962C8B-B14F-4D97-AF65-F5344CB8AC3E}">
        <p14:creationId xmlns:p14="http://schemas.microsoft.com/office/powerpoint/2010/main" val="1267401749"/>
      </p:ext>
    </p:extLst>
  </p:cSld>
  <p:clrMap bg1="lt1" tx1="dk1" bg2="lt2" tx2="dk2" accent1="accent1" accent2="accent2" accent3="accent3" accent4="accent4" accent5="accent5" accent6="accent6" hlink="hlink" folHlink="folHlink"/>
  <p:sldLayoutIdLst>
    <p:sldLayoutId id="2147483661" r:id="rId1"/>
    <p:sldLayoutId id="2147483652" r:id="rId2"/>
    <p:sldLayoutId id="2147483676" r:id="rId3"/>
    <p:sldLayoutId id="2147483684"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98260772-8FAC-0F4B-90EF-715F51F53AE1}"/>
              </a:ext>
            </a:extLst>
          </p:cNvPr>
          <p:cNvSpPr txBox="1">
            <a:spLocks/>
          </p:cNvSpPr>
          <p:nvPr/>
        </p:nvSpPr>
        <p:spPr>
          <a:xfrm>
            <a:off x="1035861" y="2533444"/>
            <a:ext cx="7772400" cy="104368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kern="1200">
                <a:solidFill>
                  <a:schemeClr val="accent1"/>
                </a:solidFill>
                <a:latin typeface="Arial" panose="020B0604020202020204" pitchFamily="34" charset="0"/>
                <a:ea typeface="+mj-ea"/>
                <a:cs typeface="Arial" panose="020B0604020202020204" pitchFamily="34" charset="0"/>
              </a:defRPr>
            </a:lvl1pPr>
          </a:lstStyle>
          <a:p>
            <a:pPr algn="r">
              <a:lnSpc>
                <a:spcPct val="110000"/>
              </a:lnSpc>
            </a:pPr>
            <a:r>
              <a:rPr lang="fr-FR" sz="1700" dirty="0"/>
              <a:t>Direction cycle du déchet</a:t>
            </a:r>
          </a:p>
          <a:p>
            <a:pPr algn="r">
              <a:lnSpc>
                <a:spcPct val="110000"/>
              </a:lnSpc>
            </a:pPr>
            <a:endParaRPr lang="fr-FR" sz="2400" dirty="0"/>
          </a:p>
          <a:p>
            <a:pPr algn="r">
              <a:lnSpc>
                <a:spcPct val="110000"/>
              </a:lnSpc>
            </a:pPr>
            <a:r>
              <a:rPr lang="fr-FR" sz="1600" dirty="0"/>
              <a:t>Projet valorisation du métier d’agent de centre de recyclage</a:t>
            </a:r>
            <a:endParaRPr lang="fr-FR" sz="1600" b="0" i="1" dirty="0"/>
          </a:p>
        </p:txBody>
      </p:sp>
      <p:sp>
        <p:nvSpPr>
          <p:cNvPr id="4" name="Sous-titre 2">
            <a:extLst>
              <a:ext uri="{FF2B5EF4-FFF2-40B4-BE49-F238E27FC236}">
                <a16:creationId xmlns:a16="http://schemas.microsoft.com/office/drawing/2014/main" id="{29F59FBC-02C5-8D4A-B432-27B952B50A3A}"/>
              </a:ext>
            </a:extLst>
          </p:cNvPr>
          <p:cNvSpPr txBox="1">
            <a:spLocks/>
          </p:cNvSpPr>
          <p:nvPr/>
        </p:nvSpPr>
        <p:spPr>
          <a:xfrm>
            <a:off x="1089649" y="3455077"/>
            <a:ext cx="7772400" cy="10436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fr-FR" dirty="0"/>
          </a:p>
        </p:txBody>
      </p:sp>
    </p:spTree>
    <p:extLst>
      <p:ext uri="{BB962C8B-B14F-4D97-AF65-F5344CB8AC3E}">
        <p14:creationId xmlns:p14="http://schemas.microsoft.com/office/powerpoint/2010/main" val="369484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2</a:t>
            </a:fld>
            <a:endParaRPr lang="fr-FR" sz="800" dirty="0"/>
          </a:p>
        </p:txBody>
      </p:sp>
      <p:sp>
        <p:nvSpPr>
          <p:cNvPr id="10" name="Rectangle 2">
            <a:extLst>
              <a:ext uri="{FF2B5EF4-FFF2-40B4-BE49-F238E27FC236}">
                <a16:creationId xmlns:a16="http://schemas.microsoft.com/office/drawing/2014/main" id="{999881CA-31CA-4F12-BC36-741485BCB842}"/>
              </a:ext>
            </a:extLst>
          </p:cNvPr>
          <p:cNvSpPr>
            <a:spLocks noChangeArrowheads="1"/>
          </p:cNvSpPr>
          <p:nvPr/>
        </p:nvSpPr>
        <p:spPr bwMode="auto">
          <a:xfrm>
            <a:off x="433093" y="950138"/>
            <a:ext cx="7956943"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fr-FR" sz="1600" dirty="0"/>
              <a:t>Pendant longtemps, le métier d’agent en « déchetterie » s’est résumé à assurer l’entretien du site, à la réception et à la manipulation des déchets apportés par les usagers. </a:t>
            </a:r>
          </a:p>
          <a:p>
            <a:pPr defTabSz="914400" eaLnBrk="0" fontAlgn="base" hangingPunct="0">
              <a:spcBef>
                <a:spcPct val="0"/>
              </a:spcBef>
              <a:spcAft>
                <a:spcPct val="0"/>
              </a:spcAft>
            </a:pPr>
            <a:endParaRPr lang="fr-FR" sz="1600" dirty="0"/>
          </a:p>
          <a:p>
            <a:pPr defTabSz="914400" eaLnBrk="0" fontAlgn="base" hangingPunct="0">
              <a:spcBef>
                <a:spcPct val="0"/>
              </a:spcBef>
              <a:spcAft>
                <a:spcPct val="0"/>
              </a:spcAft>
            </a:pPr>
            <a:r>
              <a:rPr lang="fr-FR" sz="1600" dirty="0"/>
              <a:t>Cette image tend à perdurer alors que depuis plusieurs années le métier à évolué. </a:t>
            </a:r>
          </a:p>
          <a:p>
            <a:pPr defTabSz="914400" eaLnBrk="0" fontAlgn="base" hangingPunct="0">
              <a:spcBef>
                <a:spcPct val="0"/>
              </a:spcBef>
              <a:spcAft>
                <a:spcPct val="0"/>
              </a:spcAft>
            </a:pPr>
            <a:endParaRPr lang="fr-FR" sz="1600" dirty="0"/>
          </a:p>
          <a:p>
            <a:pPr defTabSz="914400" eaLnBrk="0" fontAlgn="base" hangingPunct="0">
              <a:spcBef>
                <a:spcPct val="0"/>
              </a:spcBef>
              <a:spcAft>
                <a:spcPct val="0"/>
              </a:spcAft>
            </a:pPr>
            <a:r>
              <a:rPr lang="fr-FR" sz="1600" dirty="0"/>
              <a:t>Les agents d’accueil sont devenus des acteurs indispensables dans le circuit de recyclage du déchet. </a:t>
            </a:r>
          </a:p>
          <a:p>
            <a:pPr defTabSz="914400" eaLnBrk="0" fontAlgn="base" hangingPunct="0">
              <a:spcBef>
                <a:spcPct val="0"/>
              </a:spcBef>
              <a:spcAft>
                <a:spcPct val="0"/>
              </a:spcAft>
            </a:pPr>
            <a:r>
              <a:rPr lang="fr-FR" sz="1600" dirty="0"/>
              <a:t>Ils ont été formés afin de maîtriser les différentes filières et ils ont acquis une expertise dans le domaine du tri pour garantir la qualité du traitement final. </a:t>
            </a:r>
          </a:p>
          <a:p>
            <a:pPr defTabSz="914400" eaLnBrk="0" fontAlgn="base" hangingPunct="0">
              <a:spcBef>
                <a:spcPct val="0"/>
              </a:spcBef>
              <a:spcAft>
                <a:spcPct val="0"/>
              </a:spcAft>
            </a:pPr>
            <a:endParaRPr lang="fr-FR" sz="1600" dirty="0"/>
          </a:p>
          <a:p>
            <a:pPr defTabSz="914400" eaLnBrk="0" fontAlgn="base" hangingPunct="0">
              <a:spcBef>
                <a:spcPct val="0"/>
              </a:spcBef>
              <a:spcAft>
                <a:spcPct val="0"/>
              </a:spcAft>
            </a:pPr>
            <a:r>
              <a:rPr lang="fr-FR" sz="1600" dirty="0"/>
              <a:t>Ce projet a pour but de montrer l’évolution positive du métier d’agent d’accueil et de changer le regard porté sur les agents, au sein même de la direction, par les autres collègues de la collectivité et auprès des usagers.</a:t>
            </a:r>
            <a:endParaRPr lang="fr-FR" altLang="fr-FR" sz="1600" b="1" dirty="0">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200" b="1" dirty="0">
              <a:solidFill>
                <a:srgbClr val="800000"/>
              </a:solidFill>
              <a:latin typeface="Arial" panose="020B0604020202020204" pitchFamily="34" charset="0"/>
            </a:endParaRPr>
          </a:p>
          <a:p>
            <a:pPr defTabSz="914400" eaLnBrk="0" fontAlgn="base" hangingPunct="0">
              <a:spcBef>
                <a:spcPct val="0"/>
              </a:spcBef>
              <a:spcAft>
                <a:spcPct val="0"/>
              </a:spcAft>
            </a:pPr>
            <a:endParaRPr lang="fr-FR" altLang="fr-FR" sz="700"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fr-FR" altLang="fr-FR" sz="12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8E6FCD3B-68C7-4849-8CB9-70A99B91A78F}"/>
              </a:ext>
            </a:extLst>
          </p:cNvPr>
          <p:cNvSpPr txBox="1"/>
          <p:nvPr/>
        </p:nvSpPr>
        <p:spPr>
          <a:xfrm>
            <a:off x="433093" y="31203"/>
            <a:ext cx="8408894" cy="461665"/>
          </a:xfrm>
          <a:prstGeom prst="rect">
            <a:avLst/>
          </a:prstGeom>
          <a:noFill/>
        </p:spPr>
        <p:txBody>
          <a:bodyPr wrap="square" rtlCol="0">
            <a:spAutoFit/>
          </a:bodyPr>
          <a:lstStyle/>
          <a:p>
            <a:r>
              <a:rPr lang="fr-FR" sz="2400" b="1" dirty="0">
                <a:solidFill>
                  <a:srgbClr val="0070C0"/>
                </a:solidFill>
              </a:rPr>
              <a:t>Contexte</a:t>
            </a:r>
          </a:p>
        </p:txBody>
      </p:sp>
    </p:spTree>
    <p:extLst>
      <p:ext uri="{BB962C8B-B14F-4D97-AF65-F5344CB8AC3E}">
        <p14:creationId xmlns:p14="http://schemas.microsoft.com/office/powerpoint/2010/main" val="97049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3</a:t>
            </a:fld>
            <a:endParaRPr lang="fr-FR" sz="800" dirty="0"/>
          </a:p>
        </p:txBody>
      </p:sp>
      <p:sp>
        <p:nvSpPr>
          <p:cNvPr id="10" name="Rectangle 2">
            <a:extLst>
              <a:ext uri="{FF2B5EF4-FFF2-40B4-BE49-F238E27FC236}">
                <a16:creationId xmlns:a16="http://schemas.microsoft.com/office/drawing/2014/main" id="{999881CA-31CA-4F12-BC36-741485BCB842}"/>
              </a:ext>
            </a:extLst>
          </p:cNvPr>
          <p:cNvSpPr>
            <a:spLocks noChangeArrowheads="1"/>
          </p:cNvSpPr>
          <p:nvPr/>
        </p:nvSpPr>
        <p:spPr bwMode="auto">
          <a:xfrm>
            <a:off x="433093" y="765469"/>
            <a:ext cx="7956943"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fr-FR" sz="1400" dirty="0"/>
              <a:t>La communauté urbaine Le Havre Seine Métropole  a réaliser une série de photographies valorisant les métiers des agents des centres de Recyclage. </a:t>
            </a:r>
          </a:p>
          <a:p>
            <a:pPr lvl="0" defTabSz="914400" eaLnBrk="0" fontAlgn="base" hangingPunct="0">
              <a:spcBef>
                <a:spcPct val="0"/>
              </a:spcBef>
              <a:spcAft>
                <a:spcPct val="0"/>
              </a:spcAft>
            </a:pPr>
            <a:endParaRPr lang="fr-FR" sz="1400" dirty="0"/>
          </a:p>
          <a:p>
            <a:pPr lvl="0" defTabSz="914400" eaLnBrk="0" fontAlgn="base" hangingPunct="0">
              <a:spcBef>
                <a:spcPct val="0"/>
              </a:spcBef>
              <a:spcAft>
                <a:spcPct val="0"/>
              </a:spcAft>
            </a:pPr>
            <a:r>
              <a:rPr lang="fr-FR" sz="1400" dirty="0"/>
              <a:t>Les images illustrent les métiers et actions suivantes : </a:t>
            </a:r>
          </a:p>
          <a:p>
            <a:pPr lvl="0" defTabSz="914400" eaLnBrk="0" fontAlgn="base" hangingPunct="0">
              <a:spcBef>
                <a:spcPct val="0"/>
              </a:spcBef>
              <a:spcAft>
                <a:spcPct val="0"/>
              </a:spcAft>
            </a:pPr>
            <a:endParaRPr lang="fr-FR" sz="1400" dirty="0"/>
          </a:p>
          <a:p>
            <a:pPr marL="171450" lvl="0" indent="-171450" defTabSz="914400" eaLnBrk="0" fontAlgn="base" hangingPunct="0">
              <a:spcBef>
                <a:spcPct val="0"/>
              </a:spcBef>
              <a:spcAft>
                <a:spcPct val="0"/>
              </a:spcAft>
              <a:buFont typeface="Wingdings" panose="05000000000000000000" pitchFamily="2" charset="2"/>
              <a:buChar char="§"/>
            </a:pPr>
            <a:r>
              <a:rPr lang="fr-FR" sz="1400" dirty="0"/>
              <a:t> Agents en situation d’accueil des usagers (orientation, conseil, indication des consignes), </a:t>
            </a:r>
          </a:p>
          <a:p>
            <a:pPr lvl="0" defTabSz="914400" eaLnBrk="0" fontAlgn="base" hangingPunct="0">
              <a:spcBef>
                <a:spcPct val="0"/>
              </a:spcBef>
              <a:spcAft>
                <a:spcPct val="0"/>
              </a:spcAft>
            </a:pPr>
            <a:endParaRPr lang="fr-FR" sz="1400" dirty="0"/>
          </a:p>
          <a:p>
            <a:pPr marL="171450" lvl="0" indent="-171450" defTabSz="914400" eaLnBrk="0" fontAlgn="base" hangingPunct="0">
              <a:spcBef>
                <a:spcPct val="0"/>
              </a:spcBef>
              <a:spcAft>
                <a:spcPct val="0"/>
              </a:spcAft>
              <a:buFont typeface="Wingdings" panose="05000000000000000000" pitchFamily="2" charset="2"/>
              <a:buChar char="§"/>
            </a:pPr>
            <a:r>
              <a:rPr lang="fr-FR" sz="1400" dirty="0"/>
              <a:t>Agents en situation de gestion du site (nettoyage, conduite d’engins, contrôle qualité, réception des prestataires, etc.), </a:t>
            </a:r>
          </a:p>
          <a:p>
            <a:pPr lvl="0" defTabSz="914400" eaLnBrk="0" fontAlgn="base" hangingPunct="0">
              <a:spcBef>
                <a:spcPct val="0"/>
              </a:spcBef>
              <a:spcAft>
                <a:spcPct val="0"/>
              </a:spcAft>
            </a:pPr>
            <a:endParaRPr lang="fr-FR" sz="1400" dirty="0"/>
          </a:p>
          <a:p>
            <a:pPr lvl="0" defTabSz="914400" eaLnBrk="0" fontAlgn="base" hangingPunct="0">
              <a:spcBef>
                <a:spcPct val="0"/>
              </a:spcBef>
              <a:spcAft>
                <a:spcPct val="0"/>
              </a:spcAft>
            </a:pPr>
            <a:r>
              <a:rPr lang="fr-FR" sz="1400" dirty="0"/>
              <a:t>Les photos sont exposées de manière permanente dans les locaux internes et les espaces publics des sites depuis décembre 2023. </a:t>
            </a:r>
          </a:p>
          <a:p>
            <a:pPr lvl="0" defTabSz="914400" eaLnBrk="0" fontAlgn="base" hangingPunct="0">
              <a:spcBef>
                <a:spcPct val="0"/>
              </a:spcBef>
              <a:spcAft>
                <a:spcPct val="0"/>
              </a:spcAft>
            </a:pPr>
            <a:endParaRPr lang="fr-FR" altLang="fr-FR" sz="1400" dirty="0">
              <a:ea typeface="Calibri" panose="020F0502020204030204" pitchFamily="34" charset="0"/>
            </a:endParaRPr>
          </a:p>
          <a:p>
            <a:pPr lvl="0" defTabSz="914400" eaLnBrk="0" fontAlgn="base" hangingPunct="0">
              <a:spcBef>
                <a:spcPct val="0"/>
              </a:spcBef>
              <a:spcAft>
                <a:spcPct val="0"/>
              </a:spcAft>
            </a:pPr>
            <a:r>
              <a:rPr lang="fr-FR" altLang="fr-FR" sz="1400" dirty="0">
                <a:ea typeface="Calibri" panose="020F0502020204030204" pitchFamily="34" charset="0"/>
              </a:rPr>
              <a:t>Le projet est complété par un book destiné aux agents  regroupant l’ensemble des prises de vue réalisées</a:t>
            </a:r>
          </a:p>
          <a:p>
            <a:pPr defTabSz="914400" eaLnBrk="0" fontAlgn="base" hangingPunct="0">
              <a:spcBef>
                <a:spcPct val="0"/>
              </a:spcBef>
              <a:spcAft>
                <a:spcPct val="0"/>
              </a:spcAft>
            </a:pPr>
            <a:endParaRPr lang="fr-FR" altLang="fr-FR" sz="1100" dirty="0">
              <a:latin typeface="Arial" panose="020B0604020202020204" pitchFamily="34" charset="0"/>
              <a:ea typeface="Calibri" panose="020F0502020204030204" pitchFamily="34" charset="0"/>
            </a:endParaRPr>
          </a:p>
          <a:p>
            <a:pPr marL="171450" indent="-171450" defTabSz="914400" eaLnBrk="0" fontAlgn="base" hangingPunct="0">
              <a:spcBef>
                <a:spcPct val="0"/>
              </a:spcBef>
              <a:spcAft>
                <a:spcPct val="0"/>
              </a:spcAft>
              <a:buFont typeface="Arial" panose="020B0604020202020204" pitchFamily="34" charset="0"/>
              <a:buChar char="•"/>
            </a:pPr>
            <a:endParaRPr lang="fr-FR" altLang="fr-FR" sz="1100" b="1" dirty="0">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100" b="1" dirty="0">
              <a:solidFill>
                <a:srgbClr val="800000"/>
              </a:solidFill>
              <a:latin typeface="Arial" panose="020B0604020202020204" pitchFamily="34" charset="0"/>
              <a:ea typeface="Calibri" panose="020F0502020204030204" pitchFamily="34" charset="0"/>
            </a:endParaRPr>
          </a:p>
          <a:p>
            <a:pPr defTabSz="914400" eaLnBrk="0" fontAlgn="base" hangingPunct="0">
              <a:spcBef>
                <a:spcPct val="0"/>
              </a:spcBef>
              <a:spcAft>
                <a:spcPct val="0"/>
              </a:spcAft>
            </a:pPr>
            <a:endParaRPr lang="fr-FR" altLang="fr-FR" sz="1200" b="1" dirty="0">
              <a:solidFill>
                <a:srgbClr val="800000"/>
              </a:solidFill>
              <a:latin typeface="Arial" panose="020B0604020202020204" pitchFamily="34" charset="0"/>
            </a:endParaRPr>
          </a:p>
          <a:p>
            <a:pPr defTabSz="914400" eaLnBrk="0" fontAlgn="base" hangingPunct="0">
              <a:spcBef>
                <a:spcPct val="0"/>
              </a:spcBef>
              <a:spcAft>
                <a:spcPct val="0"/>
              </a:spcAft>
            </a:pPr>
            <a:endParaRPr lang="fr-FR" altLang="fr-FR" sz="700"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fr-FR" altLang="fr-FR" sz="12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200" dirty="0">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latin typeface="Arial" panose="020B0604020202020204" pitchFamily="34" charset="0"/>
                <a:ea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8E6FCD3B-68C7-4849-8CB9-70A99B91A78F}"/>
              </a:ext>
            </a:extLst>
          </p:cNvPr>
          <p:cNvSpPr txBox="1"/>
          <p:nvPr/>
        </p:nvSpPr>
        <p:spPr>
          <a:xfrm>
            <a:off x="433093" y="31203"/>
            <a:ext cx="8408894" cy="461665"/>
          </a:xfrm>
          <a:prstGeom prst="rect">
            <a:avLst/>
          </a:prstGeom>
          <a:noFill/>
        </p:spPr>
        <p:txBody>
          <a:bodyPr wrap="square" rtlCol="0">
            <a:spAutoFit/>
          </a:bodyPr>
          <a:lstStyle/>
          <a:p>
            <a:r>
              <a:rPr lang="fr-FR" sz="2400" b="1" dirty="0">
                <a:solidFill>
                  <a:srgbClr val="0070C0"/>
                </a:solidFill>
              </a:rPr>
              <a:t>Présentation du projet</a:t>
            </a:r>
          </a:p>
        </p:txBody>
      </p:sp>
    </p:spTree>
    <p:extLst>
      <p:ext uri="{BB962C8B-B14F-4D97-AF65-F5344CB8AC3E}">
        <p14:creationId xmlns:p14="http://schemas.microsoft.com/office/powerpoint/2010/main" val="252245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4</a:t>
            </a:fld>
            <a:endParaRPr lang="fr-FR" sz="800" dirty="0"/>
          </a:p>
        </p:txBody>
      </p:sp>
      <p:sp>
        <p:nvSpPr>
          <p:cNvPr id="10" name="Rectangle 2">
            <a:extLst>
              <a:ext uri="{FF2B5EF4-FFF2-40B4-BE49-F238E27FC236}">
                <a16:creationId xmlns:a16="http://schemas.microsoft.com/office/drawing/2014/main" id="{999881CA-31CA-4F12-BC36-741485BCB842}"/>
              </a:ext>
            </a:extLst>
          </p:cNvPr>
          <p:cNvSpPr>
            <a:spLocks noChangeArrowheads="1"/>
          </p:cNvSpPr>
          <p:nvPr/>
        </p:nvSpPr>
        <p:spPr bwMode="auto">
          <a:xfrm>
            <a:off x="498536" y="344782"/>
            <a:ext cx="8645464"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endParaRPr lang="fr-FR" altLang="fr-FR" sz="1000" b="1" dirty="0">
              <a:solidFill>
                <a:srgbClr val="00B050"/>
              </a:solidFill>
            </a:endParaRPr>
          </a:p>
          <a:p>
            <a:pPr lvl="0" defTabSz="914400" eaLnBrk="0" fontAlgn="base" hangingPunct="0">
              <a:spcBef>
                <a:spcPct val="0"/>
              </a:spcBef>
              <a:spcAft>
                <a:spcPct val="0"/>
              </a:spcAft>
            </a:pPr>
            <a:endParaRPr lang="fr-FR" altLang="fr-FR" sz="1000" dirty="0">
              <a:solidFill>
                <a:srgbClr val="00B050"/>
              </a:solidFill>
            </a:endParaRPr>
          </a:p>
          <a:p>
            <a:pPr defTabSz="914400" eaLnBrk="0" fontAlgn="base" hangingPunct="0">
              <a:spcBef>
                <a:spcPct val="0"/>
              </a:spcBef>
              <a:spcAft>
                <a:spcPct val="0"/>
              </a:spcAft>
            </a:pPr>
            <a:r>
              <a:rPr lang="fr-FR" altLang="fr-FR" sz="1400" dirty="0">
                <a:solidFill>
                  <a:srgbClr val="00B050"/>
                </a:solidFill>
                <a:ea typeface="Calibri" panose="020F0502020204030204" pitchFamily="34" charset="0"/>
              </a:rPr>
              <a:t> </a:t>
            </a: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defTabSz="914400" eaLnBrk="0" fontAlgn="base" hangingPunct="0">
              <a:spcBef>
                <a:spcPct val="0"/>
              </a:spcBef>
              <a:spcAft>
                <a:spcPct val="0"/>
              </a:spcAft>
            </a:pPr>
            <a:endParaRPr lang="fr-FR" altLang="fr-FR" sz="1400" b="1" dirty="0">
              <a:solidFill>
                <a:srgbClr val="00B050"/>
              </a:solidFill>
              <a:ea typeface="Calibri" panose="020F0502020204030204" pitchFamily="34" charset="0"/>
            </a:endParaRPr>
          </a:p>
          <a:p>
            <a:pPr marL="171450" lvl="0" indent="-171450" defTabSz="914400" eaLnBrk="0" fontAlgn="base" hangingPunct="0">
              <a:spcBef>
                <a:spcPct val="0"/>
              </a:spcBef>
              <a:spcAft>
                <a:spcPct val="0"/>
              </a:spcAft>
              <a:buFontTx/>
              <a:buChar char="-"/>
            </a:pPr>
            <a:endParaRPr lang="fr-FR" altLang="fr-FR" sz="1100" dirty="0">
              <a:ea typeface="Calibri" panose="020F0502020204030204" pitchFamily="34" charset="0"/>
            </a:endParaRPr>
          </a:p>
          <a:p>
            <a:pPr lvl="0" defTabSz="914400" eaLnBrk="0" fontAlgn="base" hangingPunct="0">
              <a:spcBef>
                <a:spcPct val="0"/>
              </a:spcBef>
              <a:spcAft>
                <a:spcPct val="0"/>
              </a:spcAft>
            </a:pPr>
            <a:endParaRPr lang="fr-FR" altLang="fr-FR" sz="1100" b="1" dirty="0">
              <a:solidFill>
                <a:srgbClr val="00B050"/>
              </a:solidFill>
              <a:ea typeface="Calibri" panose="020F0502020204030204" pitchFamily="34" charset="0"/>
            </a:endParaRPr>
          </a:p>
        </p:txBody>
      </p:sp>
      <p:sp>
        <p:nvSpPr>
          <p:cNvPr id="11" name="ZoneTexte 10">
            <a:extLst>
              <a:ext uri="{FF2B5EF4-FFF2-40B4-BE49-F238E27FC236}">
                <a16:creationId xmlns:a16="http://schemas.microsoft.com/office/drawing/2014/main" id="{8E6FCD3B-68C7-4849-8CB9-70A99B91A78F}"/>
              </a:ext>
            </a:extLst>
          </p:cNvPr>
          <p:cNvSpPr txBox="1"/>
          <p:nvPr/>
        </p:nvSpPr>
        <p:spPr>
          <a:xfrm>
            <a:off x="498536" y="51474"/>
            <a:ext cx="8468497" cy="461665"/>
          </a:xfrm>
          <a:prstGeom prst="rect">
            <a:avLst/>
          </a:prstGeom>
          <a:noFill/>
        </p:spPr>
        <p:txBody>
          <a:bodyPr wrap="square" rtlCol="0">
            <a:spAutoFit/>
          </a:bodyPr>
          <a:lstStyle/>
          <a:p>
            <a:r>
              <a:rPr lang="fr-FR" sz="2400" b="1" dirty="0">
                <a:solidFill>
                  <a:srgbClr val="0070C0"/>
                </a:solidFill>
              </a:rPr>
              <a:t>Calendrier et budget</a:t>
            </a:r>
          </a:p>
        </p:txBody>
      </p:sp>
      <p:sp>
        <p:nvSpPr>
          <p:cNvPr id="3" name="ZoneTexte 2">
            <a:extLst>
              <a:ext uri="{FF2B5EF4-FFF2-40B4-BE49-F238E27FC236}">
                <a16:creationId xmlns:a16="http://schemas.microsoft.com/office/drawing/2014/main" id="{72D4676A-44BF-4F7D-9F21-50AC01A7D4F4}"/>
              </a:ext>
            </a:extLst>
          </p:cNvPr>
          <p:cNvSpPr txBox="1"/>
          <p:nvPr/>
        </p:nvSpPr>
        <p:spPr>
          <a:xfrm>
            <a:off x="498536" y="672123"/>
            <a:ext cx="7491707" cy="3139321"/>
          </a:xfrm>
          <a:prstGeom prst="rect">
            <a:avLst/>
          </a:prstGeom>
          <a:noFill/>
        </p:spPr>
        <p:txBody>
          <a:bodyPr wrap="square" rtlCol="0">
            <a:spAutoFit/>
          </a:bodyPr>
          <a:lstStyle/>
          <a:p>
            <a:r>
              <a:rPr lang="fr-FR" sz="1600" b="1" dirty="0">
                <a:solidFill>
                  <a:srgbClr val="00B050"/>
                </a:solidFill>
              </a:rPr>
              <a:t>Calendrier</a:t>
            </a:r>
            <a:r>
              <a:rPr lang="fr-FR" dirty="0">
                <a:solidFill>
                  <a:srgbClr val="00B050"/>
                </a:solidFill>
              </a:rPr>
              <a:t> </a:t>
            </a:r>
          </a:p>
          <a:p>
            <a:endParaRPr lang="fr-FR" dirty="0">
              <a:solidFill>
                <a:srgbClr val="00B050"/>
              </a:solidFill>
            </a:endParaRPr>
          </a:p>
          <a:p>
            <a:pPr marL="285750" indent="-285750">
              <a:buFont typeface="Wingdings" panose="05000000000000000000" pitchFamily="2" charset="2"/>
              <a:buChar char="§"/>
            </a:pPr>
            <a:r>
              <a:rPr lang="fr-FR" dirty="0"/>
              <a:t>Août 2023 : Validation du cahier des charges</a:t>
            </a:r>
          </a:p>
          <a:p>
            <a:pPr marL="285750" indent="-285750">
              <a:buFont typeface="Wingdings" panose="05000000000000000000" pitchFamily="2" charset="2"/>
              <a:buChar char="§"/>
            </a:pPr>
            <a:r>
              <a:rPr lang="fr-FR" dirty="0"/>
              <a:t>Septembre 2023 : Définition des messages à destination des usagers</a:t>
            </a:r>
          </a:p>
          <a:p>
            <a:pPr marL="285750" indent="-285750">
              <a:buFont typeface="Wingdings" panose="05000000000000000000" pitchFamily="2" charset="2"/>
              <a:buChar char="§"/>
            </a:pPr>
            <a:r>
              <a:rPr lang="fr-FR" dirty="0"/>
              <a:t>Novembre 2023 : prises de vue et choix des photos</a:t>
            </a:r>
          </a:p>
          <a:p>
            <a:pPr marL="285750" indent="-285750">
              <a:buFont typeface="Wingdings" panose="05000000000000000000" pitchFamily="2" charset="2"/>
              <a:buChar char="§"/>
            </a:pPr>
            <a:r>
              <a:rPr lang="fr-FR" dirty="0"/>
              <a:t>Décembre 2023 : Impression et pose des visuels</a:t>
            </a:r>
          </a:p>
          <a:p>
            <a:pPr marL="285750" indent="-285750">
              <a:buFont typeface="Wingdings" panose="05000000000000000000" pitchFamily="2" charset="2"/>
              <a:buChar char="§"/>
            </a:pPr>
            <a:endParaRPr lang="fr-FR" dirty="0"/>
          </a:p>
          <a:p>
            <a:r>
              <a:rPr lang="fr-FR" b="1" dirty="0">
                <a:solidFill>
                  <a:srgbClr val="00B050"/>
                </a:solidFill>
              </a:rPr>
              <a:t>Budget</a:t>
            </a:r>
          </a:p>
          <a:p>
            <a:endParaRPr lang="fr-FR" b="1" dirty="0">
              <a:solidFill>
                <a:srgbClr val="00B050"/>
              </a:solidFill>
            </a:endParaRPr>
          </a:p>
          <a:p>
            <a:pPr marL="285750" indent="-285750">
              <a:buFont typeface="Wingdings" panose="05000000000000000000" pitchFamily="2" charset="2"/>
              <a:buChar char="§"/>
            </a:pPr>
            <a:r>
              <a:rPr lang="fr-FR" dirty="0"/>
              <a:t>Photographe : 4 550 € </a:t>
            </a:r>
          </a:p>
          <a:p>
            <a:pPr marL="285750" indent="-285750">
              <a:buFont typeface="Wingdings" panose="05000000000000000000" pitchFamily="2" charset="2"/>
              <a:buChar char="§"/>
            </a:pPr>
            <a:r>
              <a:rPr lang="fr-FR" dirty="0"/>
              <a:t>Impressions et pose : 15 523,20 €</a:t>
            </a:r>
            <a:endParaRPr lang="fr-FR" b="1" dirty="0">
              <a:solidFill>
                <a:srgbClr val="00B050"/>
              </a:solidFill>
            </a:endParaRPr>
          </a:p>
        </p:txBody>
      </p:sp>
    </p:spTree>
    <p:extLst>
      <p:ext uri="{BB962C8B-B14F-4D97-AF65-F5344CB8AC3E}">
        <p14:creationId xmlns:p14="http://schemas.microsoft.com/office/powerpoint/2010/main" val="64847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5</a:t>
            </a:fld>
            <a:endParaRPr lang="fr-FR" sz="800" dirty="0"/>
          </a:p>
        </p:txBody>
      </p:sp>
      <p:sp>
        <p:nvSpPr>
          <p:cNvPr id="10" name="Rectangle 2">
            <a:extLst>
              <a:ext uri="{FF2B5EF4-FFF2-40B4-BE49-F238E27FC236}">
                <a16:creationId xmlns:a16="http://schemas.microsoft.com/office/drawing/2014/main" id="{999881CA-31CA-4F12-BC36-741485BCB842}"/>
              </a:ext>
            </a:extLst>
          </p:cNvPr>
          <p:cNvSpPr>
            <a:spLocks noChangeArrowheads="1"/>
          </p:cNvSpPr>
          <p:nvPr/>
        </p:nvSpPr>
        <p:spPr bwMode="auto">
          <a:xfrm>
            <a:off x="403290" y="1119053"/>
            <a:ext cx="833742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ea typeface="Calibri" panose="020F0502020204030204" pitchFamily="34" charset="0"/>
            </a:endParaRPr>
          </a:p>
          <a:p>
            <a:pPr marL="171450" lvl="0" indent="-171450" defTabSz="914400" eaLnBrk="0" fontAlgn="base" hangingPunct="0">
              <a:spcBef>
                <a:spcPct val="0"/>
              </a:spcBef>
              <a:spcAft>
                <a:spcPct val="0"/>
              </a:spcAft>
              <a:buFontTx/>
              <a:buChar char="-"/>
            </a:pPr>
            <a:endParaRPr lang="fr-FR" altLang="fr-FR" sz="1100" dirty="0">
              <a:ea typeface="Calibri" panose="020F0502020204030204" pitchFamily="34" charset="0"/>
            </a:endParaRPr>
          </a:p>
          <a:p>
            <a:pPr lvl="0" defTabSz="914400" eaLnBrk="0" fontAlgn="base" hangingPunct="0">
              <a:spcBef>
                <a:spcPct val="0"/>
              </a:spcBef>
              <a:spcAft>
                <a:spcPct val="0"/>
              </a:spcAft>
            </a:pPr>
            <a:endParaRPr lang="fr-FR" altLang="fr-FR" sz="1100" b="1" dirty="0">
              <a:solidFill>
                <a:srgbClr val="00B050"/>
              </a:solidFill>
              <a:ea typeface="Calibri" panose="020F0502020204030204" pitchFamily="34" charset="0"/>
            </a:endParaRPr>
          </a:p>
        </p:txBody>
      </p:sp>
      <p:sp>
        <p:nvSpPr>
          <p:cNvPr id="11" name="ZoneTexte 10">
            <a:extLst>
              <a:ext uri="{FF2B5EF4-FFF2-40B4-BE49-F238E27FC236}">
                <a16:creationId xmlns:a16="http://schemas.microsoft.com/office/drawing/2014/main" id="{8E6FCD3B-68C7-4849-8CB9-70A99B91A78F}"/>
              </a:ext>
            </a:extLst>
          </p:cNvPr>
          <p:cNvSpPr txBox="1"/>
          <p:nvPr/>
        </p:nvSpPr>
        <p:spPr>
          <a:xfrm>
            <a:off x="433093" y="31203"/>
            <a:ext cx="8408894" cy="461665"/>
          </a:xfrm>
          <a:prstGeom prst="rect">
            <a:avLst/>
          </a:prstGeom>
          <a:noFill/>
        </p:spPr>
        <p:txBody>
          <a:bodyPr wrap="square" rtlCol="0">
            <a:spAutoFit/>
          </a:bodyPr>
          <a:lstStyle/>
          <a:p>
            <a:r>
              <a:rPr lang="fr-FR" sz="2400" b="1" dirty="0">
                <a:solidFill>
                  <a:srgbClr val="0070C0"/>
                </a:solidFill>
              </a:rPr>
              <a:t>Les photos grand public</a:t>
            </a:r>
          </a:p>
        </p:txBody>
      </p:sp>
      <p:pic>
        <p:nvPicPr>
          <p:cNvPr id="5" name="Image 4">
            <a:extLst>
              <a:ext uri="{FF2B5EF4-FFF2-40B4-BE49-F238E27FC236}">
                <a16:creationId xmlns:a16="http://schemas.microsoft.com/office/drawing/2014/main" id="{B9DF19C7-80E9-44B9-BFC3-9C4C4BCCC3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2689" y="574217"/>
            <a:ext cx="2553560" cy="1919443"/>
          </a:xfrm>
          <a:prstGeom prst="rect">
            <a:avLst/>
          </a:prstGeom>
        </p:spPr>
      </p:pic>
      <p:pic>
        <p:nvPicPr>
          <p:cNvPr id="9" name="Image 8">
            <a:extLst>
              <a:ext uri="{FF2B5EF4-FFF2-40B4-BE49-F238E27FC236}">
                <a16:creationId xmlns:a16="http://schemas.microsoft.com/office/drawing/2014/main" id="{57A017AC-A419-43BD-8F3D-BF7EA6A499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72135" y="551887"/>
            <a:ext cx="2399730" cy="1941773"/>
          </a:xfrm>
          <a:prstGeom prst="rect">
            <a:avLst/>
          </a:prstGeom>
        </p:spPr>
      </p:pic>
      <p:pic>
        <p:nvPicPr>
          <p:cNvPr id="15" name="Image 14">
            <a:extLst>
              <a:ext uri="{FF2B5EF4-FFF2-40B4-BE49-F238E27FC236}">
                <a16:creationId xmlns:a16="http://schemas.microsoft.com/office/drawing/2014/main" id="{752E41AD-B468-4FBA-B302-A01416D9D22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37753" y="574217"/>
            <a:ext cx="2399730" cy="1963840"/>
          </a:xfrm>
          <a:prstGeom prst="rect">
            <a:avLst/>
          </a:prstGeom>
        </p:spPr>
      </p:pic>
      <p:pic>
        <p:nvPicPr>
          <p:cNvPr id="19" name="Image 18">
            <a:extLst>
              <a:ext uri="{FF2B5EF4-FFF2-40B4-BE49-F238E27FC236}">
                <a16:creationId xmlns:a16="http://schemas.microsoft.com/office/drawing/2014/main" id="{9570F311-ECA6-45DD-A853-26BE0DA98C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3056" y="2573682"/>
            <a:ext cx="2573156" cy="1954296"/>
          </a:xfrm>
          <a:prstGeom prst="rect">
            <a:avLst/>
          </a:prstGeom>
        </p:spPr>
      </p:pic>
      <p:pic>
        <p:nvPicPr>
          <p:cNvPr id="21" name="Image 20">
            <a:extLst>
              <a:ext uri="{FF2B5EF4-FFF2-40B4-BE49-F238E27FC236}">
                <a16:creationId xmlns:a16="http://schemas.microsoft.com/office/drawing/2014/main" id="{CF2D7C7D-1F0F-4AB3-AC6D-429FD65724B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17790" y="2734430"/>
            <a:ext cx="2399730" cy="1916705"/>
          </a:xfrm>
          <a:prstGeom prst="rect">
            <a:avLst/>
          </a:prstGeom>
        </p:spPr>
      </p:pic>
      <p:sp>
        <p:nvSpPr>
          <p:cNvPr id="22" name="ZoneTexte 21">
            <a:extLst>
              <a:ext uri="{FF2B5EF4-FFF2-40B4-BE49-F238E27FC236}">
                <a16:creationId xmlns:a16="http://schemas.microsoft.com/office/drawing/2014/main" id="{AC32FF1E-BC46-404B-BDEF-1DE4F8235EB0}"/>
              </a:ext>
            </a:extLst>
          </p:cNvPr>
          <p:cNvSpPr txBox="1"/>
          <p:nvPr/>
        </p:nvSpPr>
        <p:spPr>
          <a:xfrm>
            <a:off x="3372135" y="2734430"/>
            <a:ext cx="2399730" cy="2031325"/>
          </a:xfrm>
          <a:prstGeom prst="rect">
            <a:avLst/>
          </a:prstGeom>
          <a:noFill/>
        </p:spPr>
        <p:txBody>
          <a:bodyPr wrap="square" rtlCol="0">
            <a:spAutoFit/>
          </a:bodyPr>
          <a:lstStyle/>
          <a:p>
            <a:pPr algn="ctr"/>
            <a:r>
              <a:rPr lang="fr-FR" b="1" dirty="0"/>
              <a:t>Ces cinq panneaux sont installés sur l’ensemble de nos sites</a:t>
            </a:r>
          </a:p>
          <a:p>
            <a:pPr algn="ctr"/>
            <a:endParaRPr lang="fr-FR" b="1" dirty="0"/>
          </a:p>
          <a:p>
            <a:pPr algn="ctr"/>
            <a:r>
              <a:rPr lang="fr-FR" b="1" dirty="0"/>
              <a:t>Panneaux 2 m *1,5 m</a:t>
            </a:r>
          </a:p>
          <a:p>
            <a:pPr algn="ctr"/>
            <a:endParaRPr lang="fr-FR" b="1" dirty="0"/>
          </a:p>
          <a:p>
            <a:pPr algn="ctr"/>
            <a:r>
              <a:rPr lang="fr-FR" b="1" dirty="0"/>
              <a:t> </a:t>
            </a:r>
          </a:p>
        </p:txBody>
      </p:sp>
    </p:spTree>
    <p:extLst>
      <p:ext uri="{BB962C8B-B14F-4D97-AF65-F5344CB8AC3E}">
        <p14:creationId xmlns:p14="http://schemas.microsoft.com/office/powerpoint/2010/main" val="144548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6</a:t>
            </a:fld>
            <a:endParaRPr lang="fr-FR" sz="800" dirty="0"/>
          </a:p>
        </p:txBody>
      </p:sp>
      <p:sp>
        <p:nvSpPr>
          <p:cNvPr id="10" name="Rectangle 2">
            <a:extLst>
              <a:ext uri="{FF2B5EF4-FFF2-40B4-BE49-F238E27FC236}">
                <a16:creationId xmlns:a16="http://schemas.microsoft.com/office/drawing/2014/main" id="{999881CA-31CA-4F12-BC36-741485BCB842}"/>
              </a:ext>
            </a:extLst>
          </p:cNvPr>
          <p:cNvSpPr>
            <a:spLocks noChangeArrowheads="1"/>
          </p:cNvSpPr>
          <p:nvPr/>
        </p:nvSpPr>
        <p:spPr bwMode="auto">
          <a:xfrm>
            <a:off x="403290" y="1119053"/>
            <a:ext cx="833742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ea typeface="Calibri" panose="020F0502020204030204" pitchFamily="34" charset="0"/>
            </a:endParaRPr>
          </a:p>
          <a:p>
            <a:pPr marL="171450" lvl="0" indent="-171450" defTabSz="914400" eaLnBrk="0" fontAlgn="base" hangingPunct="0">
              <a:spcBef>
                <a:spcPct val="0"/>
              </a:spcBef>
              <a:spcAft>
                <a:spcPct val="0"/>
              </a:spcAft>
              <a:buFontTx/>
              <a:buChar char="-"/>
            </a:pPr>
            <a:endParaRPr lang="fr-FR" altLang="fr-FR" sz="1100" dirty="0">
              <a:ea typeface="Calibri" panose="020F0502020204030204" pitchFamily="34" charset="0"/>
            </a:endParaRPr>
          </a:p>
          <a:p>
            <a:pPr lvl="0" defTabSz="914400" eaLnBrk="0" fontAlgn="base" hangingPunct="0">
              <a:spcBef>
                <a:spcPct val="0"/>
              </a:spcBef>
              <a:spcAft>
                <a:spcPct val="0"/>
              </a:spcAft>
            </a:pPr>
            <a:endParaRPr lang="fr-FR" altLang="fr-FR" sz="1100" b="1" dirty="0">
              <a:solidFill>
                <a:srgbClr val="00B050"/>
              </a:solidFill>
              <a:ea typeface="Calibri" panose="020F0502020204030204" pitchFamily="34" charset="0"/>
            </a:endParaRPr>
          </a:p>
        </p:txBody>
      </p:sp>
      <p:sp>
        <p:nvSpPr>
          <p:cNvPr id="11" name="ZoneTexte 10">
            <a:extLst>
              <a:ext uri="{FF2B5EF4-FFF2-40B4-BE49-F238E27FC236}">
                <a16:creationId xmlns:a16="http://schemas.microsoft.com/office/drawing/2014/main" id="{8E6FCD3B-68C7-4849-8CB9-70A99B91A78F}"/>
              </a:ext>
            </a:extLst>
          </p:cNvPr>
          <p:cNvSpPr txBox="1"/>
          <p:nvPr/>
        </p:nvSpPr>
        <p:spPr>
          <a:xfrm>
            <a:off x="433093" y="31203"/>
            <a:ext cx="8408894" cy="461665"/>
          </a:xfrm>
          <a:prstGeom prst="rect">
            <a:avLst/>
          </a:prstGeom>
          <a:noFill/>
        </p:spPr>
        <p:txBody>
          <a:bodyPr wrap="square" rtlCol="0">
            <a:spAutoFit/>
          </a:bodyPr>
          <a:lstStyle/>
          <a:p>
            <a:r>
              <a:rPr lang="fr-FR" sz="2400" b="1" dirty="0">
                <a:solidFill>
                  <a:srgbClr val="0070C0"/>
                </a:solidFill>
              </a:rPr>
              <a:t>Les photos grand public</a:t>
            </a:r>
          </a:p>
        </p:txBody>
      </p:sp>
      <p:sp>
        <p:nvSpPr>
          <p:cNvPr id="22" name="ZoneTexte 21">
            <a:extLst>
              <a:ext uri="{FF2B5EF4-FFF2-40B4-BE49-F238E27FC236}">
                <a16:creationId xmlns:a16="http://schemas.microsoft.com/office/drawing/2014/main" id="{AC32FF1E-BC46-404B-BDEF-1DE4F8235EB0}"/>
              </a:ext>
            </a:extLst>
          </p:cNvPr>
          <p:cNvSpPr txBox="1"/>
          <p:nvPr/>
        </p:nvSpPr>
        <p:spPr>
          <a:xfrm>
            <a:off x="3372135" y="2734430"/>
            <a:ext cx="2399730" cy="369332"/>
          </a:xfrm>
          <a:prstGeom prst="rect">
            <a:avLst/>
          </a:prstGeom>
          <a:noFill/>
        </p:spPr>
        <p:txBody>
          <a:bodyPr wrap="square" rtlCol="0">
            <a:spAutoFit/>
          </a:bodyPr>
          <a:lstStyle/>
          <a:p>
            <a:pPr algn="ctr"/>
            <a:r>
              <a:rPr lang="fr-FR" b="1" dirty="0"/>
              <a:t> </a:t>
            </a:r>
          </a:p>
        </p:txBody>
      </p:sp>
      <p:pic>
        <p:nvPicPr>
          <p:cNvPr id="6" name="Image 5">
            <a:extLst>
              <a:ext uri="{FF2B5EF4-FFF2-40B4-BE49-F238E27FC236}">
                <a16:creationId xmlns:a16="http://schemas.microsoft.com/office/drawing/2014/main" id="{D98785B2-F5BD-47FB-8C04-714CFF32CEC8}"/>
              </a:ext>
            </a:extLst>
          </p:cNvPr>
          <p:cNvPicPr>
            <a:picLocks noChangeAspect="1"/>
          </p:cNvPicPr>
          <p:nvPr/>
        </p:nvPicPr>
        <p:blipFill>
          <a:blip r:embed="rId2"/>
          <a:stretch>
            <a:fillRect/>
          </a:stretch>
        </p:blipFill>
        <p:spPr>
          <a:xfrm>
            <a:off x="403290" y="655626"/>
            <a:ext cx="4168710" cy="3711388"/>
          </a:xfrm>
          <a:prstGeom prst="rect">
            <a:avLst/>
          </a:prstGeom>
        </p:spPr>
      </p:pic>
      <p:pic>
        <p:nvPicPr>
          <p:cNvPr id="8" name="Image 7">
            <a:extLst>
              <a:ext uri="{FF2B5EF4-FFF2-40B4-BE49-F238E27FC236}">
                <a16:creationId xmlns:a16="http://schemas.microsoft.com/office/drawing/2014/main" id="{3AF58B35-F3D7-498A-8316-897A0A2FFD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2306" y="655626"/>
            <a:ext cx="3993776" cy="3711388"/>
          </a:xfrm>
          <a:prstGeom prst="rect">
            <a:avLst/>
          </a:prstGeom>
        </p:spPr>
      </p:pic>
    </p:spTree>
    <p:extLst>
      <p:ext uri="{BB962C8B-B14F-4D97-AF65-F5344CB8AC3E}">
        <p14:creationId xmlns:p14="http://schemas.microsoft.com/office/powerpoint/2010/main" val="701094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7</a:t>
            </a:fld>
            <a:endParaRPr lang="fr-FR" sz="800" dirty="0"/>
          </a:p>
        </p:txBody>
      </p:sp>
      <p:sp>
        <p:nvSpPr>
          <p:cNvPr id="11" name="ZoneTexte 10">
            <a:extLst>
              <a:ext uri="{FF2B5EF4-FFF2-40B4-BE49-F238E27FC236}">
                <a16:creationId xmlns:a16="http://schemas.microsoft.com/office/drawing/2014/main" id="{8E6FCD3B-68C7-4849-8CB9-70A99B91A78F}"/>
              </a:ext>
            </a:extLst>
          </p:cNvPr>
          <p:cNvSpPr txBox="1"/>
          <p:nvPr/>
        </p:nvSpPr>
        <p:spPr>
          <a:xfrm>
            <a:off x="197224" y="275865"/>
            <a:ext cx="8408894" cy="1938992"/>
          </a:xfrm>
          <a:prstGeom prst="rect">
            <a:avLst/>
          </a:prstGeom>
          <a:noFill/>
        </p:spPr>
        <p:txBody>
          <a:bodyPr wrap="square" rtlCol="0">
            <a:spAutoFit/>
          </a:bodyPr>
          <a:lstStyle/>
          <a:p>
            <a:r>
              <a:rPr lang="fr-FR" sz="2400" b="1" dirty="0">
                <a:solidFill>
                  <a:srgbClr val="0070C0"/>
                </a:solidFill>
              </a:rPr>
              <a:t>Exposition photos locaux sociaux</a:t>
            </a:r>
          </a:p>
          <a:p>
            <a:endParaRPr lang="fr-FR" sz="1600" dirty="0">
              <a:solidFill>
                <a:schemeClr val="tx2"/>
              </a:solidFill>
            </a:endParaRPr>
          </a:p>
          <a:p>
            <a:endParaRPr lang="fr-FR" sz="1600" dirty="0">
              <a:solidFill>
                <a:schemeClr val="tx2"/>
              </a:solidFill>
            </a:endParaRPr>
          </a:p>
          <a:p>
            <a:r>
              <a:rPr lang="fr-FR" sz="1600" dirty="0">
                <a:solidFill>
                  <a:schemeClr val="tx2"/>
                </a:solidFill>
              </a:rPr>
              <a:t>Le choix des photographies exposées dans les locaux a été laissé aux agents.</a:t>
            </a:r>
          </a:p>
          <a:p>
            <a:endParaRPr lang="fr-FR" sz="1600" dirty="0">
              <a:solidFill>
                <a:schemeClr val="tx2"/>
              </a:solidFill>
            </a:endParaRPr>
          </a:p>
          <a:p>
            <a:r>
              <a:rPr lang="fr-FR" sz="1600" dirty="0">
                <a:solidFill>
                  <a:schemeClr val="tx2"/>
                </a:solidFill>
              </a:rPr>
              <a:t>Elles sont spécifiques à chaque centre de recyclage et elles représentent les agents du site en action</a:t>
            </a:r>
          </a:p>
          <a:p>
            <a:endParaRPr lang="fr-FR" sz="1600" dirty="0">
              <a:solidFill>
                <a:schemeClr val="tx2"/>
              </a:solidFill>
            </a:endParaRPr>
          </a:p>
        </p:txBody>
      </p:sp>
    </p:spTree>
    <p:extLst>
      <p:ext uri="{BB962C8B-B14F-4D97-AF65-F5344CB8AC3E}">
        <p14:creationId xmlns:p14="http://schemas.microsoft.com/office/powerpoint/2010/main" val="163286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F7E7099A-61D9-0A4D-84B4-8D911FB13ADA}" type="slidenum">
              <a:rPr lang="fr-FR" smtClean="0"/>
              <a:pPr/>
              <a:t>8</a:t>
            </a:fld>
            <a:endParaRPr lang="fr-FR" sz="800" dirty="0"/>
          </a:p>
        </p:txBody>
      </p:sp>
      <p:sp>
        <p:nvSpPr>
          <p:cNvPr id="10" name="Rectangle 2">
            <a:extLst>
              <a:ext uri="{FF2B5EF4-FFF2-40B4-BE49-F238E27FC236}">
                <a16:creationId xmlns:a16="http://schemas.microsoft.com/office/drawing/2014/main" id="{999881CA-31CA-4F12-BC36-741485BCB842}"/>
              </a:ext>
            </a:extLst>
          </p:cNvPr>
          <p:cNvSpPr>
            <a:spLocks noChangeArrowheads="1"/>
          </p:cNvSpPr>
          <p:nvPr/>
        </p:nvSpPr>
        <p:spPr bwMode="auto">
          <a:xfrm>
            <a:off x="403290" y="1034415"/>
            <a:ext cx="83374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ea typeface="Calibri" panose="020F0502020204030204" pitchFamily="34" charset="0"/>
            </a:endParaRPr>
          </a:p>
          <a:p>
            <a:pPr marL="171450" lvl="0" indent="-171450" defTabSz="914400" eaLnBrk="0" fontAlgn="base" hangingPunct="0">
              <a:spcBef>
                <a:spcPct val="0"/>
              </a:spcBef>
              <a:spcAft>
                <a:spcPct val="0"/>
              </a:spcAft>
              <a:buFontTx/>
              <a:buChar char="-"/>
            </a:pPr>
            <a:endParaRPr lang="fr-FR" altLang="fr-FR" sz="1100" dirty="0">
              <a:ea typeface="Calibri" panose="020F0502020204030204" pitchFamily="34" charset="0"/>
            </a:endParaRPr>
          </a:p>
          <a:p>
            <a:pPr lvl="0" defTabSz="914400" eaLnBrk="0" fontAlgn="base" hangingPunct="0">
              <a:spcBef>
                <a:spcPct val="0"/>
              </a:spcBef>
              <a:spcAft>
                <a:spcPct val="0"/>
              </a:spcAft>
            </a:pPr>
            <a:endParaRPr lang="fr-FR" altLang="fr-FR" sz="1100" b="1" dirty="0">
              <a:solidFill>
                <a:srgbClr val="00B050"/>
              </a:solidFill>
              <a:ea typeface="Calibri" panose="020F0502020204030204" pitchFamily="34" charset="0"/>
            </a:endParaRPr>
          </a:p>
          <a:p>
            <a:pPr lvl="0" defTabSz="914400" eaLnBrk="0" fontAlgn="base" hangingPunct="0">
              <a:spcBef>
                <a:spcPct val="0"/>
              </a:spcBef>
              <a:spcAft>
                <a:spcPct val="0"/>
              </a:spcAft>
            </a:pPr>
            <a:endParaRPr lang="fr-FR" altLang="fr-FR" sz="1100" b="1" dirty="0">
              <a:solidFill>
                <a:srgbClr val="00B050"/>
              </a:solidFill>
              <a:ea typeface="Calibri" panose="020F0502020204030204" pitchFamily="34" charset="0"/>
            </a:endParaRPr>
          </a:p>
        </p:txBody>
      </p:sp>
      <p:sp>
        <p:nvSpPr>
          <p:cNvPr id="11" name="ZoneTexte 10">
            <a:extLst>
              <a:ext uri="{FF2B5EF4-FFF2-40B4-BE49-F238E27FC236}">
                <a16:creationId xmlns:a16="http://schemas.microsoft.com/office/drawing/2014/main" id="{8E6FCD3B-68C7-4849-8CB9-70A99B91A78F}"/>
              </a:ext>
            </a:extLst>
          </p:cNvPr>
          <p:cNvSpPr txBox="1"/>
          <p:nvPr/>
        </p:nvSpPr>
        <p:spPr>
          <a:xfrm>
            <a:off x="433093" y="31203"/>
            <a:ext cx="8408894" cy="707886"/>
          </a:xfrm>
          <a:prstGeom prst="rect">
            <a:avLst/>
          </a:prstGeom>
          <a:noFill/>
        </p:spPr>
        <p:txBody>
          <a:bodyPr wrap="square" rtlCol="0">
            <a:spAutoFit/>
          </a:bodyPr>
          <a:lstStyle/>
          <a:p>
            <a:r>
              <a:rPr lang="fr-FR" sz="2400" b="1" dirty="0">
                <a:solidFill>
                  <a:srgbClr val="0070C0"/>
                </a:solidFill>
              </a:rPr>
              <a:t>Exemple d’une exposition photos</a:t>
            </a:r>
            <a:endParaRPr lang="fr-FR" sz="1600" dirty="0">
              <a:solidFill>
                <a:schemeClr val="tx2"/>
              </a:solidFill>
            </a:endParaRPr>
          </a:p>
          <a:p>
            <a:endParaRPr lang="fr-FR" sz="1600" dirty="0">
              <a:solidFill>
                <a:schemeClr val="tx2"/>
              </a:solidFill>
            </a:endParaRPr>
          </a:p>
        </p:txBody>
      </p:sp>
      <p:pic>
        <p:nvPicPr>
          <p:cNvPr id="5" name="Image 4">
            <a:extLst>
              <a:ext uri="{FF2B5EF4-FFF2-40B4-BE49-F238E27FC236}">
                <a16:creationId xmlns:a16="http://schemas.microsoft.com/office/drawing/2014/main" id="{74E9EE7D-5BF5-46CF-A1D2-AA34C174CD4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816" y="739089"/>
            <a:ext cx="8408894" cy="3752229"/>
          </a:xfrm>
          <a:prstGeom prst="rect">
            <a:avLst/>
          </a:prstGeom>
        </p:spPr>
      </p:pic>
    </p:spTree>
    <p:extLst>
      <p:ext uri="{BB962C8B-B14F-4D97-AF65-F5344CB8AC3E}">
        <p14:creationId xmlns:p14="http://schemas.microsoft.com/office/powerpoint/2010/main" val="362020029"/>
      </p:ext>
    </p:extLst>
  </p:cSld>
  <p:clrMapOvr>
    <a:masterClrMapping/>
  </p:clrMapOvr>
</p:sld>
</file>

<file path=ppt/theme/theme1.xml><?xml version="1.0" encoding="utf-8"?>
<a:theme xmlns:a="http://schemas.openxmlformats.org/drawingml/2006/main" name="Thème Office">
  <a:themeElements>
    <a:clrScheme name="LE HAVRE SEINE MÉTROPOLE PPT">
      <a:dk1>
        <a:srgbClr val="000000"/>
      </a:dk1>
      <a:lt1>
        <a:srgbClr val="FFFFFF"/>
      </a:lt1>
      <a:dk2>
        <a:srgbClr val="242250"/>
      </a:dk2>
      <a:lt2>
        <a:srgbClr val="E7E6E6"/>
      </a:lt2>
      <a:accent1>
        <a:srgbClr val="242250"/>
      </a:accent1>
      <a:accent2>
        <a:srgbClr val="63B87D"/>
      </a:accent2>
      <a:accent3>
        <a:srgbClr val="F5F2EF"/>
      </a:accent3>
      <a:accent4>
        <a:srgbClr val="00B7E0"/>
      </a:accent4>
      <a:accent5>
        <a:srgbClr val="E16147"/>
      </a:accent5>
      <a:accent6>
        <a:srgbClr val="756C8C"/>
      </a:accent6>
      <a:hlink>
        <a:srgbClr val="63B87D"/>
      </a:hlink>
      <a:folHlink>
        <a:srgbClr val="F5F2EF"/>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6A874FE6E239448C61A81FCD2A7487" ma:contentTypeVersion="1" ma:contentTypeDescription="Crée un document." ma:contentTypeScope="" ma:versionID="34181dfb0a8797c4ba81244e705b4bc5">
  <xsd:schema xmlns:xsd="http://www.w3.org/2001/XMLSchema" xmlns:xs="http://www.w3.org/2001/XMLSchema" xmlns:p="http://schemas.microsoft.com/office/2006/metadata/properties" xmlns:ns2="c165d8a4-80b7-446c-973e-ac8bad0cf73f" targetNamespace="http://schemas.microsoft.com/office/2006/metadata/properties" ma:root="true" ma:fieldsID="bd5f65d6ebbbbebf23098af964130166" ns2:_="">
    <xsd:import namespace="c165d8a4-80b7-446c-973e-ac8bad0cf73f"/>
    <xsd:element name="properties">
      <xsd:complexType>
        <xsd:sequence>
          <xsd:element name="documentManagement">
            <xsd:complexType>
              <xsd:all>
                <xsd:element ref="ns2:_x003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65d8a4-80b7-446c-973e-ac8bad0cf73f" elementFormDefault="qualified">
    <xsd:import namespace="http://schemas.microsoft.com/office/2006/documentManagement/types"/>
    <xsd:import namespace="http://schemas.microsoft.com/office/infopath/2007/PartnerControls"/>
    <xsd:element name="_x003e_" ma:index="8" nillable="true" ma:displayName="Thème" ma:format="Dropdown" ma:internalName="_x003e_">
      <xsd:simpleType>
        <xsd:restriction base="dms:Choice">
          <xsd:enumeration value="Procédures"/>
          <xsd:enumeration value="Modèles"/>
          <xsd:enumeration value="Rédaction de fiches et organisation de manifestation en présence du Présid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3e_ xmlns="c165d8a4-80b7-446c-973e-ac8bad0cf73f">Modèles</_x003e_>
  </documentManagement>
</p:properties>
</file>

<file path=customXml/itemProps1.xml><?xml version="1.0" encoding="utf-8"?>
<ds:datastoreItem xmlns:ds="http://schemas.openxmlformats.org/officeDocument/2006/customXml" ds:itemID="{2E8D7077-326A-4D9C-9E01-2C88DC260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65d8a4-80b7-446c-973e-ac8bad0cf7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95F7C7-952D-47E8-922F-6746241782B6}">
  <ds:schemaRefs>
    <ds:schemaRef ds:uri="http://schemas.microsoft.com/sharepoint/v3/contenttype/forms"/>
  </ds:schemaRefs>
</ds:datastoreItem>
</file>

<file path=customXml/itemProps3.xml><?xml version="1.0" encoding="utf-8"?>
<ds:datastoreItem xmlns:ds="http://schemas.openxmlformats.org/officeDocument/2006/customXml" ds:itemID="{62D99BEA-9B2D-4A17-8380-6858FBE8454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165d8a4-80b7-446c-973e-ac8bad0cf7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16456</TotalTime>
  <Words>389</Words>
  <Application>Microsoft Office PowerPoint</Application>
  <PresentationFormat>Affichage à l'écran (16:9)</PresentationFormat>
  <Paragraphs>106</Paragraphs>
  <Slides>8</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Guitton Alexandra</cp:lastModifiedBy>
  <cp:revision>487</cp:revision>
  <cp:lastPrinted>2021-11-19T10:20:46Z</cp:lastPrinted>
  <dcterms:created xsi:type="dcterms:W3CDTF">2019-03-18T16:04:18Z</dcterms:created>
  <dcterms:modified xsi:type="dcterms:W3CDTF">2024-07-09T18:19:20Z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0x0101006C6A874FE6E239448C61A81FCD2A7487</vt:lpwstr>
  </property>
</Properties>
</file>