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7" r:id="rId2"/>
    <p:sldId id="278" r:id="rId3"/>
    <p:sldId id="274" r:id="rId4"/>
    <p:sldId id="262" r:id="rId5"/>
    <p:sldId id="275" r:id="rId6"/>
    <p:sldId id="258" r:id="rId7"/>
  </p:sldIdLst>
  <p:sldSz cx="12192000" cy="6858000"/>
  <p:notesSz cx="6808788" cy="994092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06F"/>
    <a:srgbClr val="488A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8A35296-9C76-4951-B91A-B42D85307B78}" v="6" dt="2023-03-28T12:45:03.3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55" autoAdjust="0"/>
    <p:restoredTop sz="86028" autoAdjust="0"/>
  </p:normalViewPr>
  <p:slideViewPr>
    <p:cSldViewPr snapToGrid="0">
      <p:cViewPr varScale="1">
        <p:scale>
          <a:sx n="94" d="100"/>
          <a:sy n="94" d="100"/>
        </p:scale>
        <p:origin x="105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7" d="100"/>
          <a:sy n="77" d="100"/>
        </p:scale>
        <p:origin x="3996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FFUITE Anne" userId="14f679be-bf43-4151-bb4d-4b0e4e6d7ae7" providerId="ADAL" clId="{58A35296-9C76-4951-B91A-B42D85307B78}"/>
    <pc:docChg chg="undo custSel addSld delSld modSld sldOrd">
      <pc:chgData name="LAFFUITE Anne" userId="14f679be-bf43-4151-bb4d-4b0e4e6d7ae7" providerId="ADAL" clId="{58A35296-9C76-4951-B91A-B42D85307B78}" dt="2023-03-28T12:48:26.449" v="964" actId="47"/>
      <pc:docMkLst>
        <pc:docMk/>
      </pc:docMkLst>
      <pc:sldChg chg="modSp mod ord">
        <pc:chgData name="LAFFUITE Anne" userId="14f679be-bf43-4151-bb4d-4b0e4e6d7ae7" providerId="ADAL" clId="{58A35296-9C76-4951-B91A-B42D85307B78}" dt="2023-03-28T12:26:43.763" v="452"/>
        <pc:sldMkLst>
          <pc:docMk/>
          <pc:sldMk cId="2084940145" sldId="258"/>
        </pc:sldMkLst>
        <pc:spChg chg="mod">
          <ac:chgData name="LAFFUITE Anne" userId="14f679be-bf43-4151-bb4d-4b0e4e6d7ae7" providerId="ADAL" clId="{58A35296-9C76-4951-B91A-B42D85307B78}" dt="2023-03-28T08:41:12.852" v="336" actId="20577"/>
          <ac:spMkLst>
            <pc:docMk/>
            <pc:sldMk cId="2084940145" sldId="258"/>
            <ac:spMk id="10" creationId="{E7DAE9E9-4B25-41AA-851A-C12AF915D4D3}"/>
          </ac:spMkLst>
        </pc:spChg>
      </pc:sldChg>
      <pc:sldChg chg="addSp modSp mod">
        <pc:chgData name="LAFFUITE Anne" userId="14f679be-bf43-4151-bb4d-4b0e4e6d7ae7" providerId="ADAL" clId="{58A35296-9C76-4951-B91A-B42D85307B78}" dt="2023-03-28T12:42:34.001" v="956" actId="21"/>
        <pc:sldMkLst>
          <pc:docMk/>
          <pc:sldMk cId="3163178469" sldId="262"/>
        </pc:sldMkLst>
        <pc:spChg chg="add mod">
          <ac:chgData name="LAFFUITE Anne" userId="14f679be-bf43-4151-bb4d-4b0e4e6d7ae7" providerId="ADAL" clId="{58A35296-9C76-4951-B91A-B42D85307B78}" dt="2023-03-28T12:39:32.569" v="917" actId="20577"/>
          <ac:spMkLst>
            <pc:docMk/>
            <pc:sldMk cId="3163178469" sldId="262"/>
            <ac:spMk id="2" creationId="{3BF35657-E609-1F3E-600E-30FE93F3F5F3}"/>
          </ac:spMkLst>
        </pc:spChg>
        <pc:spChg chg="mod">
          <ac:chgData name="LAFFUITE Anne" userId="14f679be-bf43-4151-bb4d-4b0e4e6d7ae7" providerId="ADAL" clId="{58A35296-9C76-4951-B91A-B42D85307B78}" dt="2023-03-28T12:42:34.001" v="956" actId="21"/>
          <ac:spMkLst>
            <pc:docMk/>
            <pc:sldMk cId="3163178469" sldId="262"/>
            <ac:spMk id="7" creationId="{BD35F0DC-7BC5-4EF8-B10E-2759EF4B8BE7}"/>
          </ac:spMkLst>
        </pc:spChg>
        <pc:spChg chg="mod">
          <ac:chgData name="LAFFUITE Anne" userId="14f679be-bf43-4151-bb4d-4b0e4e6d7ae7" providerId="ADAL" clId="{58A35296-9C76-4951-B91A-B42D85307B78}" dt="2023-03-28T12:33:43.072" v="592" actId="20577"/>
          <ac:spMkLst>
            <pc:docMk/>
            <pc:sldMk cId="3163178469" sldId="262"/>
            <ac:spMk id="11" creationId="{955F44EF-4CB5-4D3E-A172-EB5B1CF14A06}"/>
          </ac:spMkLst>
        </pc:spChg>
        <pc:spChg chg="mod">
          <ac:chgData name="LAFFUITE Anne" userId="14f679be-bf43-4151-bb4d-4b0e4e6d7ae7" providerId="ADAL" clId="{58A35296-9C76-4951-B91A-B42D85307B78}" dt="2023-03-28T12:40:45.772" v="927" actId="1076"/>
          <ac:spMkLst>
            <pc:docMk/>
            <pc:sldMk cId="3163178469" sldId="262"/>
            <ac:spMk id="17" creationId="{B680A37E-3AA0-F210-AC23-6022F2B1A9D7}"/>
          </ac:spMkLst>
        </pc:spChg>
        <pc:picChg chg="mod">
          <ac:chgData name="LAFFUITE Anne" userId="14f679be-bf43-4151-bb4d-4b0e4e6d7ae7" providerId="ADAL" clId="{58A35296-9C76-4951-B91A-B42D85307B78}" dt="2023-03-28T12:27:07.278" v="454" actId="1076"/>
          <ac:picMkLst>
            <pc:docMk/>
            <pc:sldMk cId="3163178469" sldId="262"/>
            <ac:picMk id="18" creationId="{C198EE67-3DCE-F0FC-1B0F-C7AAED81BC18}"/>
          </ac:picMkLst>
        </pc:picChg>
      </pc:sldChg>
      <pc:sldChg chg="modSp mod">
        <pc:chgData name="LAFFUITE Anne" userId="14f679be-bf43-4151-bb4d-4b0e4e6d7ae7" providerId="ADAL" clId="{58A35296-9C76-4951-B91A-B42D85307B78}" dt="2023-03-28T12:42:05.613" v="955" actId="1076"/>
        <pc:sldMkLst>
          <pc:docMk/>
          <pc:sldMk cId="3086014894" sldId="274"/>
        </pc:sldMkLst>
        <pc:spChg chg="mod">
          <ac:chgData name="LAFFUITE Anne" userId="14f679be-bf43-4151-bb4d-4b0e4e6d7ae7" providerId="ADAL" clId="{58A35296-9C76-4951-B91A-B42D85307B78}" dt="2023-03-28T12:42:05.613" v="955" actId="1076"/>
          <ac:spMkLst>
            <pc:docMk/>
            <pc:sldMk cId="3086014894" sldId="274"/>
            <ac:spMk id="6" creationId="{823A5A77-BCA1-45B2-80B2-320A9A13DBED}"/>
          </ac:spMkLst>
        </pc:spChg>
      </pc:sldChg>
      <pc:sldChg chg="addSp modSp mod ord">
        <pc:chgData name="LAFFUITE Anne" userId="14f679be-bf43-4151-bb4d-4b0e4e6d7ae7" providerId="ADAL" clId="{58A35296-9C76-4951-B91A-B42D85307B78}" dt="2023-03-28T12:42:48.174" v="960" actId="20577"/>
        <pc:sldMkLst>
          <pc:docMk/>
          <pc:sldMk cId="4048170135" sldId="275"/>
        </pc:sldMkLst>
        <pc:spChg chg="mod">
          <ac:chgData name="LAFFUITE Anne" userId="14f679be-bf43-4151-bb4d-4b0e4e6d7ae7" providerId="ADAL" clId="{58A35296-9C76-4951-B91A-B42D85307B78}" dt="2023-03-28T12:38:01.149" v="850" actId="20577"/>
          <ac:spMkLst>
            <pc:docMk/>
            <pc:sldMk cId="4048170135" sldId="275"/>
            <ac:spMk id="2" creationId="{87837F37-F71E-4887-81E5-F71B5A1ED836}"/>
          </ac:spMkLst>
        </pc:spChg>
        <pc:spChg chg="add mod">
          <ac:chgData name="LAFFUITE Anne" userId="14f679be-bf43-4151-bb4d-4b0e4e6d7ae7" providerId="ADAL" clId="{58A35296-9C76-4951-B91A-B42D85307B78}" dt="2023-03-28T12:41:02.384" v="934" actId="1038"/>
          <ac:spMkLst>
            <pc:docMk/>
            <pc:sldMk cId="4048170135" sldId="275"/>
            <ac:spMk id="3" creationId="{A4E83B1C-7694-BF9C-A5C4-326F33054993}"/>
          </ac:spMkLst>
        </pc:spChg>
        <pc:spChg chg="mod">
          <ac:chgData name="LAFFUITE Anne" userId="14f679be-bf43-4151-bb4d-4b0e4e6d7ae7" providerId="ADAL" clId="{58A35296-9C76-4951-B91A-B42D85307B78}" dt="2023-03-28T12:42:48.174" v="960" actId="20577"/>
          <ac:spMkLst>
            <pc:docMk/>
            <pc:sldMk cId="4048170135" sldId="275"/>
            <ac:spMk id="10" creationId="{E7DAE9E9-4B25-41AA-851A-C12AF915D4D3}"/>
          </ac:spMkLst>
        </pc:spChg>
        <pc:picChg chg="mod">
          <ac:chgData name="LAFFUITE Anne" userId="14f679be-bf43-4151-bb4d-4b0e4e6d7ae7" providerId="ADAL" clId="{58A35296-9C76-4951-B91A-B42D85307B78}" dt="2023-03-28T12:16:23.939" v="413" actId="1076"/>
          <ac:picMkLst>
            <pc:docMk/>
            <pc:sldMk cId="4048170135" sldId="275"/>
            <ac:picMk id="8" creationId="{22DDA963-EB00-48C4-A2AE-820F12C0F130}"/>
          </ac:picMkLst>
        </pc:picChg>
      </pc:sldChg>
      <pc:sldChg chg="add del">
        <pc:chgData name="LAFFUITE Anne" userId="14f679be-bf43-4151-bb4d-4b0e4e6d7ae7" providerId="ADAL" clId="{58A35296-9C76-4951-B91A-B42D85307B78}" dt="2023-03-28T12:48:22.193" v="963" actId="47"/>
        <pc:sldMkLst>
          <pc:docMk/>
          <pc:sldMk cId="1324264089" sldId="277"/>
        </pc:sldMkLst>
      </pc:sldChg>
      <pc:sldChg chg="modSp add mod">
        <pc:chgData name="LAFFUITE Anne" userId="14f679be-bf43-4151-bb4d-4b0e4e6d7ae7" providerId="ADAL" clId="{58A35296-9C76-4951-B91A-B42D85307B78}" dt="2023-03-28T12:41:28.962" v="935" actId="20577"/>
        <pc:sldMkLst>
          <pc:docMk/>
          <pc:sldMk cId="2462161982" sldId="278"/>
        </pc:sldMkLst>
        <pc:spChg chg="mod">
          <ac:chgData name="LAFFUITE Anne" userId="14f679be-bf43-4151-bb4d-4b0e4e6d7ae7" providerId="ADAL" clId="{58A35296-9C76-4951-B91A-B42D85307B78}" dt="2023-03-28T12:41:28.962" v="935" actId="20577"/>
          <ac:spMkLst>
            <pc:docMk/>
            <pc:sldMk cId="2462161982" sldId="278"/>
            <ac:spMk id="7" creationId="{BD35F0DC-7BC5-4EF8-B10E-2759EF4B8BE7}"/>
          </ac:spMkLst>
        </pc:spChg>
        <pc:spChg chg="mod">
          <ac:chgData name="LAFFUITE Anne" userId="14f679be-bf43-4151-bb4d-4b0e4e6d7ae7" providerId="ADAL" clId="{58A35296-9C76-4951-B91A-B42D85307B78}" dt="2023-03-28T12:24:02.153" v="428" actId="20577"/>
          <ac:spMkLst>
            <pc:docMk/>
            <pc:sldMk cId="2462161982" sldId="278"/>
            <ac:spMk id="11" creationId="{955F44EF-4CB5-4D3E-A172-EB5B1CF14A06}"/>
          </ac:spMkLst>
        </pc:spChg>
      </pc:sldChg>
      <pc:sldChg chg="add del">
        <pc:chgData name="LAFFUITE Anne" userId="14f679be-bf43-4151-bb4d-4b0e4e6d7ae7" providerId="ADAL" clId="{58A35296-9C76-4951-B91A-B42D85307B78}" dt="2023-03-28T12:48:26.449" v="964" actId="47"/>
        <pc:sldMkLst>
          <pc:docMk/>
          <pc:sldMk cId="256305072" sldId="27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51162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418270-85C0-4938-9883-D8D0462AD91D}" type="datetimeFigureOut">
              <a:rPr lang="fr-FR" smtClean="0"/>
              <a:t>28/03/2023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1062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1038" y="4784725"/>
            <a:ext cx="5446712" cy="39131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42450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6038" y="9442450"/>
            <a:ext cx="2951162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E0C674-41C0-4123-A31D-7D805790CD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21091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E0C674-41C0-4123-A31D-7D805790CDEB}" type="slidenum">
              <a:rPr lang="fr-FR" smtClean="0"/>
              <a:t>1</a:t>
            </a:fld>
            <a:endParaRPr lang="fr-FR"/>
          </a:p>
        </p:txBody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3EEEF867-C151-4956-A5F0-7C14A37C443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983681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>
          <a:xfrm>
            <a:off x="423864" y="4784725"/>
            <a:ext cx="5961062" cy="5023154"/>
          </a:xfrm>
        </p:spPr>
        <p:txBody>
          <a:bodyPr/>
          <a:lstStyle/>
          <a:p>
            <a:endParaRPr lang="fr-FR" sz="105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E0C674-41C0-4123-A31D-7D805790CDEB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37494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>
          <a:xfrm>
            <a:off x="423863" y="4784725"/>
            <a:ext cx="5961062" cy="4960524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E0C674-41C0-4123-A31D-7D805790CDEB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74421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>
          <a:xfrm>
            <a:off x="423864" y="4784725"/>
            <a:ext cx="5961062" cy="5023154"/>
          </a:xfrm>
        </p:spPr>
        <p:txBody>
          <a:bodyPr/>
          <a:lstStyle/>
          <a:p>
            <a:endParaRPr lang="fr-FR" sz="105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E0C674-41C0-4123-A31D-7D805790CDEB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37494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>
          <a:xfrm>
            <a:off x="423863" y="4784725"/>
            <a:ext cx="5961062" cy="4960524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E0C674-41C0-4123-A31D-7D805790CDEB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92028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>
          <a:xfrm>
            <a:off x="423863" y="4784725"/>
            <a:ext cx="5961062" cy="4960524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E0C674-41C0-4123-A31D-7D805790CDEB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24256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AF362E5-860A-4179-84BA-4463122ECF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5E8751E-2B34-40F7-A954-D4F6FAE17F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78077C0-4565-44A9-A7CD-5680F75AC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A6C6B-EB68-4501-96B0-767259EB4F5F}" type="datetimeFigureOut">
              <a:rPr lang="fr-FR" smtClean="0"/>
              <a:t>28/03/2023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1994699-4397-4B64-BB1E-5AC04B835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A795F98-5E34-4C91-B5AD-972ABB7A7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055EE-A2CD-4AED-83C9-B9F2ECCD52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3189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697DA03-24C1-490D-9923-32B84C70F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DB23A72-B684-4B20-BDD2-5BEED32070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C43C466-4CF9-472C-AA4B-620A377DC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A6C6B-EB68-4501-96B0-767259EB4F5F}" type="datetimeFigureOut">
              <a:rPr lang="fr-FR" smtClean="0"/>
              <a:t>28/03/2023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D0C4366-772A-48E2-B2AA-3459D1382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D160545-7271-4590-9754-5E0D65A59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055EE-A2CD-4AED-83C9-B9F2ECCD52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3328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F90F1B3F-1901-449B-BD4D-14C2D5E086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93AAD26-EF93-423F-B611-6D920438E8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6655B6E-91DD-4ABE-9C02-935EE325E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A6C6B-EB68-4501-96B0-767259EB4F5F}" type="datetimeFigureOut">
              <a:rPr lang="fr-FR" smtClean="0"/>
              <a:t>28/03/2023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E84E7FA-D4E0-49A1-AFB0-9EE1A5355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5D7B20A-748E-4E56-BA52-8185CD187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055EE-A2CD-4AED-83C9-B9F2ECCD52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0033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94488E7-9581-420C-BAB4-085CC8A16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0C3EDB0-8FBD-46A1-BBD0-7F41381B56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7BAC5C2-4449-4734-A235-6D85287967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A6C6B-EB68-4501-96B0-767259EB4F5F}" type="datetimeFigureOut">
              <a:rPr lang="fr-FR" smtClean="0"/>
              <a:t>28/03/2023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E49C3E4-10ED-4504-A2CA-CF078D6F2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719E8A6-1EE3-4459-BDFB-A59187210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055EE-A2CD-4AED-83C9-B9F2ECCD52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3835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48D6101-8CCB-4EB5-B47E-8976E4D4AC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99931AC-F1D0-492A-BDCD-B7E598D844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B5B4156-307A-4358-8898-4F20C8C461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A6C6B-EB68-4501-96B0-767259EB4F5F}" type="datetimeFigureOut">
              <a:rPr lang="fr-FR" smtClean="0"/>
              <a:t>28/03/2023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A34B0A1-D198-42DE-B67B-03878E788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8ED59B5-6E32-445E-8DF0-E45752F28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055EE-A2CD-4AED-83C9-B9F2ECCD52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6641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247A20-A438-4509-A9D6-8B6B2E9EA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2085D4C-28BD-48FA-BCE3-B54102AEC5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E7BA846-022D-43ED-AF63-FCE1BDF879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47A43F7-A8AB-4D60-A275-4EC04C05AF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A6C6B-EB68-4501-96B0-767259EB4F5F}" type="datetimeFigureOut">
              <a:rPr lang="fr-FR" smtClean="0"/>
              <a:t>28/03/2023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B33759A-F194-4942-9536-9BCC137BA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3669B49-6ED6-4154-9A25-39FFFD124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055EE-A2CD-4AED-83C9-B9F2ECCD52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8476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5173B4F-7DBD-4454-BA7A-D797B5252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6592E4E-3019-4212-A665-803D709C07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0E7BC04-3EB4-488E-90E3-BEC2C83CF0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FDC9218-F707-4A0A-ADE2-C1E91A766F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2DDBEC6A-26B6-4967-9BB5-172C8CA00C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79193887-50BA-4C09-8994-E23076B84D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A6C6B-EB68-4501-96B0-767259EB4F5F}" type="datetimeFigureOut">
              <a:rPr lang="fr-FR" smtClean="0"/>
              <a:t>28/03/2023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E34EFC7E-5217-42BA-8692-45B979997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C2C008E5-B981-4FA9-91C9-21BF307CE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055EE-A2CD-4AED-83C9-B9F2ECCD52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9056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B87398E-F8B2-481B-8A2E-2AB32370A8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3C35FC4-9203-4821-9409-266F2B8C7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A6C6B-EB68-4501-96B0-767259EB4F5F}" type="datetimeFigureOut">
              <a:rPr lang="fr-FR" smtClean="0"/>
              <a:t>28/03/2023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693229B-4E56-4344-AFA9-80128CEA4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B7D6B20-8A10-442D-8B2C-84497A77E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055EE-A2CD-4AED-83C9-B9F2ECCD52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4908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4B06A30-9907-49D2-83B5-C89D37D89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A6C6B-EB68-4501-96B0-767259EB4F5F}" type="datetimeFigureOut">
              <a:rPr lang="fr-FR" smtClean="0"/>
              <a:t>28/03/2023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393081D-0E7C-4F4A-ACF1-B5E48DA6D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7DB31BC-7EA4-4D29-8150-56476E37A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055EE-A2CD-4AED-83C9-B9F2ECCD52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9298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21BB696-7E27-4698-B982-598A72FD11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945EE22-B1C6-44D0-8ED3-362CC21B22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73B9D8D-7398-409F-8838-63DA3A0CEE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15E920B-D49A-499F-A2F7-8DC44F382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A6C6B-EB68-4501-96B0-767259EB4F5F}" type="datetimeFigureOut">
              <a:rPr lang="fr-FR" smtClean="0"/>
              <a:t>28/03/2023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FE464A5-1A6A-4972-9141-14C7C3169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739DB95-14F2-4633-89AB-9916EDF04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055EE-A2CD-4AED-83C9-B9F2ECCD52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1612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40EE4AE-E04C-4D76-85C0-758D0E0D31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973AE6AC-2D74-4790-B573-88BBE1DAFB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1F7659D-4531-4390-A3C1-10F6ACF6EF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138CA93-604D-4F10-8DFE-672CAA363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A6C6B-EB68-4501-96B0-767259EB4F5F}" type="datetimeFigureOut">
              <a:rPr lang="fr-FR" smtClean="0"/>
              <a:t>28/03/2023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3710F15-4A5E-4FE3-A4C5-F5B8A5159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F6BCAE4-94F3-4264-9F39-3B8FBBB4A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055EE-A2CD-4AED-83C9-B9F2ECCD52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8610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000"/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rcRect/>
          <a:stretch>
            <a:fillRect t="-39000" b="-4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879C28E-BAEA-427D-A569-4315CFD92B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53EBB92-09EE-4739-9D06-70A840C90D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02A2620-0C6C-4F19-A6F4-4CAB205C0F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DA6C6B-EB68-4501-96B0-767259EB4F5F}" type="datetimeFigureOut">
              <a:rPr lang="fr-FR" smtClean="0"/>
              <a:t>28/03/2023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90A2225-6AC7-4DF5-87A7-5AB9C21926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EF4F69D-6CAA-4506-B7F0-0A90331284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055EE-A2CD-4AED-83C9-B9F2ECCD52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1460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8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10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sv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svg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sv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14623E44-1060-4C1F-B622-B05258595634}"/>
              </a:ext>
            </a:extLst>
          </p:cNvPr>
          <p:cNvSpPr/>
          <p:nvPr/>
        </p:nvSpPr>
        <p:spPr>
          <a:xfrm>
            <a:off x="-501955" y="-88349"/>
            <a:ext cx="12894197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8BB16012-D475-449F-9067-B215829DFBF3}"/>
              </a:ext>
            </a:extLst>
          </p:cNvPr>
          <p:cNvSpPr/>
          <p:nvPr/>
        </p:nvSpPr>
        <p:spPr>
          <a:xfrm>
            <a:off x="734291" y="1144331"/>
            <a:ext cx="4655126" cy="4591449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id="{B4FDA35D-87F4-4370-A927-4D365B992E46}"/>
              </a:ext>
            </a:extLst>
          </p:cNvPr>
          <p:cNvSpPr txBox="1">
            <a:spLocks/>
          </p:cNvSpPr>
          <p:nvPr/>
        </p:nvSpPr>
        <p:spPr>
          <a:xfrm>
            <a:off x="5589431" y="3256309"/>
            <a:ext cx="5560790" cy="74367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4000" b="1" cap="small" dirty="0">
                <a:solidFill>
                  <a:srgbClr val="00606F"/>
                </a:solidFill>
                <a:latin typeface="Gill Sans MT" panose="020B0502020104020203" pitchFamily="34" charset="0"/>
              </a:rPr>
              <a:t>BLACKJACK DES SERVICES </a:t>
            </a:r>
          </a:p>
          <a:p>
            <a:pPr algn="l"/>
            <a:endParaRPr lang="fr-FR" sz="3400" b="1" cap="small" dirty="0">
              <a:solidFill>
                <a:srgbClr val="00606F"/>
              </a:solidFill>
              <a:latin typeface="Gill Sans MT" panose="020B0502020104020203" pitchFamily="34" charset="0"/>
            </a:endParaRP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D8010720-D734-4A7A-A5BF-E8BA72D53A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30291" y="166879"/>
            <a:ext cx="2140766" cy="1063433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21B6359F-D921-4EBE-93AE-97DAFAD3DC1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96325" y="6283876"/>
            <a:ext cx="3495675" cy="485775"/>
          </a:xfrm>
          <a:prstGeom prst="rect">
            <a:avLst/>
          </a:prstGeom>
        </p:spPr>
      </p:pic>
      <p:pic>
        <p:nvPicPr>
          <p:cNvPr id="4" name="Graphique 3" descr="Cercles avec flèches avec un remplissage uni">
            <a:extLst>
              <a:ext uri="{FF2B5EF4-FFF2-40B4-BE49-F238E27FC236}">
                <a16:creationId xmlns:a16="http://schemas.microsoft.com/office/drawing/2014/main" id="{D13A6521-07DC-4537-B49E-8DBD9C70E8B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639453" y="2009750"/>
            <a:ext cx="2838499" cy="2838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4264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du contenu 4" descr="Épingler">
            <a:extLst>
              <a:ext uri="{FF2B5EF4-FFF2-40B4-BE49-F238E27FC236}">
                <a16:creationId xmlns:a16="http://schemas.microsoft.com/office/drawing/2014/main" id="{7CB29C40-F1E3-46A6-92B0-978889A2561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333821" y="2394030"/>
            <a:ext cx="2069939" cy="2069939"/>
          </a:xfr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BD35F0DC-7BC5-4EF8-B10E-2759EF4B8BE7}"/>
              </a:ext>
            </a:extLst>
          </p:cNvPr>
          <p:cNvSpPr txBox="1"/>
          <p:nvPr/>
        </p:nvSpPr>
        <p:spPr>
          <a:xfrm>
            <a:off x="4383174" y="1653267"/>
            <a:ext cx="5885628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û"/>
            </a:pPr>
            <a:r>
              <a:rPr lang="fr-FR" sz="2000" b="1" dirty="0">
                <a:latin typeface="Latha" panose="020B0502040204020203" pitchFamily="34" charset="0"/>
                <a:cs typeface="Latha" panose="020B0502040204020203" pitchFamily="34" charset="0"/>
                <a:sym typeface="Wingdings" panose="05000000000000000000" pitchFamily="2" charset="2"/>
              </a:rPr>
              <a:t>Répondre au </a:t>
            </a:r>
            <a:r>
              <a:rPr lang="fr-FR" sz="2000" b="1" dirty="0">
                <a:solidFill>
                  <a:srgbClr val="488A96"/>
                </a:solidFill>
                <a:latin typeface="Latha" panose="020B0502040204020203" pitchFamily="34" charset="0"/>
                <a:cs typeface="Latha" panose="020B0502040204020203" pitchFamily="34" charset="0"/>
                <a:sym typeface="Wingdings" panose="05000000000000000000" pitchFamily="2" charset="2"/>
              </a:rPr>
              <a:t>besoin interne de connaissance</a:t>
            </a:r>
            <a:r>
              <a:rPr lang="fr-FR" sz="2000" b="1" dirty="0">
                <a:latin typeface="Latha" panose="020B0502040204020203" pitchFamily="34" charset="0"/>
                <a:cs typeface="Latha" panose="020B0502040204020203" pitchFamily="34" charset="0"/>
                <a:sym typeface="Wingdings" panose="05000000000000000000" pitchFamily="2" charset="2"/>
              </a:rPr>
              <a:t> entre les services</a:t>
            </a:r>
          </a:p>
          <a:p>
            <a:endParaRPr lang="fr-FR" sz="2000" b="1" dirty="0">
              <a:latin typeface="Latha" panose="020B0502040204020203" pitchFamily="34" charset="0"/>
              <a:cs typeface="Latha" panose="020B0502040204020203" pitchFamily="34" charset="0"/>
              <a:sym typeface="Wingdings" panose="05000000000000000000" pitchFamily="2" charset="2"/>
            </a:endParaRPr>
          </a:p>
          <a:p>
            <a:pPr marL="342900" indent="-342900">
              <a:buFont typeface="Wingdings" panose="05000000000000000000" pitchFamily="2" charset="2"/>
              <a:buChar char="û"/>
            </a:pPr>
            <a:r>
              <a:rPr lang="fr-FR" sz="2000" b="1" dirty="0">
                <a:solidFill>
                  <a:srgbClr val="488A96"/>
                </a:solidFill>
                <a:latin typeface="Latha" panose="020B0502040204020203" pitchFamily="34" charset="0"/>
                <a:cs typeface="Latha" panose="020B0502040204020203" pitchFamily="34" charset="0"/>
                <a:sym typeface="Wingdings" panose="05000000000000000000" pitchFamily="2" charset="2"/>
              </a:rPr>
              <a:t>Valoriser</a:t>
            </a:r>
            <a:r>
              <a:rPr lang="fr-FR" sz="2000" b="1" dirty="0">
                <a:latin typeface="Latha" panose="020B0502040204020203" pitchFamily="34" charset="0"/>
                <a:cs typeface="Latha" panose="020B0502040204020203" pitchFamily="34" charset="0"/>
                <a:sym typeface="Wingdings" panose="05000000000000000000" pitchFamily="2" charset="2"/>
              </a:rPr>
              <a:t> les services, les métiers, les missions, les compétences</a:t>
            </a:r>
          </a:p>
          <a:p>
            <a:pPr marL="342900" indent="-342900">
              <a:buFont typeface="Wingdings" panose="05000000000000000000" pitchFamily="2" charset="2"/>
              <a:buChar char="û"/>
            </a:pPr>
            <a:endParaRPr lang="fr-FR" sz="2000" b="1" dirty="0">
              <a:latin typeface="Latha" panose="020B0502040204020203" pitchFamily="34" charset="0"/>
              <a:cs typeface="Latha" panose="020B0502040204020203" pitchFamily="34" charset="0"/>
              <a:sym typeface="Wingdings" panose="05000000000000000000" pitchFamily="2" charset="2"/>
            </a:endParaRPr>
          </a:p>
          <a:p>
            <a:pPr marL="342900" indent="-342900">
              <a:buFont typeface="Wingdings" panose="05000000000000000000" pitchFamily="2" charset="2"/>
              <a:buChar char="û"/>
            </a:pPr>
            <a:r>
              <a:rPr lang="fr-FR" sz="2000" b="1" dirty="0">
                <a:solidFill>
                  <a:srgbClr val="488A96"/>
                </a:solidFill>
                <a:latin typeface="Latha" panose="020B0502040204020203" pitchFamily="34" charset="0"/>
                <a:cs typeface="Latha" panose="020B0502040204020203" pitchFamily="34" charset="0"/>
                <a:sym typeface="Wingdings" panose="05000000000000000000" pitchFamily="2" charset="2"/>
              </a:rPr>
              <a:t>Construire collectivement </a:t>
            </a:r>
            <a:r>
              <a:rPr lang="fr-FR" sz="2000" b="1" dirty="0">
                <a:latin typeface="Latha" panose="020B0502040204020203" pitchFamily="34" charset="0"/>
                <a:cs typeface="Latha" panose="020B0502040204020203" pitchFamily="34" charset="0"/>
                <a:sym typeface="Wingdings" panose="05000000000000000000" pitchFamily="2" charset="2"/>
              </a:rPr>
              <a:t>un nouvel outil de connaissance interne </a:t>
            </a:r>
          </a:p>
          <a:p>
            <a:endParaRPr lang="fr-FR" sz="2000" b="1" dirty="0">
              <a:latin typeface="Latha" panose="020B0502040204020203" pitchFamily="34" charset="0"/>
              <a:cs typeface="Latha" panose="020B0502040204020203" pitchFamily="34" charset="0"/>
              <a:sym typeface="Wingdings" panose="05000000000000000000" pitchFamily="2" charset="2"/>
            </a:endParaRPr>
          </a:p>
          <a:p>
            <a:pPr marL="342900" indent="-342900">
              <a:buFont typeface="Wingdings" panose="05000000000000000000" pitchFamily="2" charset="2"/>
              <a:buChar char="û"/>
            </a:pPr>
            <a:r>
              <a:rPr lang="fr-FR" sz="2000" b="1" dirty="0">
                <a:latin typeface="Latha" panose="020B0502040204020203" pitchFamily="34" charset="0"/>
                <a:cs typeface="Latha" panose="020B0502040204020203" pitchFamily="34" charset="0"/>
                <a:sym typeface="Wingdings" panose="05000000000000000000" pitchFamily="2" charset="2"/>
              </a:rPr>
              <a:t>Renforcer la </a:t>
            </a:r>
            <a:r>
              <a:rPr lang="fr-FR" sz="2000" b="1" dirty="0">
                <a:solidFill>
                  <a:srgbClr val="488A96"/>
                </a:solidFill>
                <a:latin typeface="Latha" panose="020B0502040204020203" pitchFamily="34" charset="0"/>
                <a:cs typeface="Latha" panose="020B0502040204020203" pitchFamily="34" charset="0"/>
                <a:sym typeface="Wingdings" panose="05000000000000000000" pitchFamily="2" charset="2"/>
              </a:rPr>
              <a:t>cohésion</a:t>
            </a:r>
            <a:r>
              <a:rPr lang="fr-FR" sz="2000" b="1" dirty="0">
                <a:latin typeface="Latha" panose="020B0502040204020203" pitchFamily="34" charset="0"/>
                <a:cs typeface="Latha" panose="020B0502040204020203" pitchFamily="34" charset="0"/>
                <a:sym typeface="Wingdings" panose="05000000000000000000" pitchFamily="2" charset="2"/>
              </a:rPr>
              <a:t> et la </a:t>
            </a:r>
            <a:r>
              <a:rPr lang="fr-FR" sz="2000" b="1" dirty="0">
                <a:solidFill>
                  <a:srgbClr val="488A96"/>
                </a:solidFill>
                <a:latin typeface="Latha" panose="020B0502040204020203" pitchFamily="34" charset="0"/>
                <a:cs typeface="Latha" panose="020B0502040204020203" pitchFamily="34" charset="0"/>
                <a:sym typeface="Wingdings" panose="05000000000000000000" pitchFamily="2" charset="2"/>
              </a:rPr>
              <a:t>collaboration</a:t>
            </a:r>
            <a:r>
              <a:rPr lang="fr-FR" sz="2000" b="1" dirty="0">
                <a:latin typeface="Latha" panose="020B0502040204020203" pitchFamily="34" charset="0"/>
                <a:cs typeface="Latha" panose="020B0502040204020203" pitchFamily="34" charset="0"/>
                <a:sym typeface="Wingdings" panose="05000000000000000000" pitchFamily="2" charset="2"/>
              </a:rPr>
              <a:t> intra et inter services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0CAE8BAF-F188-45E5-8A6F-4CD7B155190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532962" y="6033867"/>
            <a:ext cx="1659038" cy="824133"/>
          </a:xfrm>
          <a:prstGeom prst="rect">
            <a:avLst/>
          </a:prstGeom>
        </p:spPr>
      </p:pic>
      <p:sp>
        <p:nvSpPr>
          <p:cNvPr id="11" name="Titre 1">
            <a:extLst>
              <a:ext uri="{FF2B5EF4-FFF2-40B4-BE49-F238E27FC236}">
                <a16:creationId xmlns:a16="http://schemas.microsoft.com/office/drawing/2014/main" id="{955F44EF-4CB5-4D3E-A172-EB5B1CF14A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r>
              <a:rPr lang="fr-FR" sz="2800" b="1" dirty="0">
                <a:solidFill>
                  <a:srgbClr val="00606F"/>
                </a:solidFill>
                <a:latin typeface="Gill Sans MT" panose="020B0502020104020203" pitchFamily="34" charset="0"/>
              </a:rPr>
              <a:t>OBJECTIFS</a:t>
            </a:r>
          </a:p>
        </p:txBody>
      </p:sp>
    </p:spTree>
    <p:extLst>
      <p:ext uri="{BB962C8B-B14F-4D97-AF65-F5344CB8AC3E}">
        <p14:creationId xmlns:p14="http://schemas.microsoft.com/office/powerpoint/2010/main" val="2462161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7837F37-F71E-4887-81E5-F71B5A1ED8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r>
              <a:rPr lang="fr-FR" sz="2800" b="1" dirty="0">
                <a:solidFill>
                  <a:srgbClr val="00606F"/>
                </a:solidFill>
                <a:latin typeface="Gill Sans MT" panose="020B0502020104020203" pitchFamily="34" charset="0"/>
              </a:rPr>
              <a:t>PLANNING </a:t>
            </a:r>
          </a:p>
        </p:txBody>
      </p:sp>
      <p:pic>
        <p:nvPicPr>
          <p:cNvPr id="9" name="Espace réservé du contenu 8" descr="Mille">
            <a:extLst>
              <a:ext uri="{FF2B5EF4-FFF2-40B4-BE49-F238E27FC236}">
                <a16:creationId xmlns:a16="http://schemas.microsoft.com/office/drawing/2014/main" id="{650294B3-1429-4A9E-800D-3364A0DA723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91343" y="2028048"/>
            <a:ext cx="3343892" cy="3343892"/>
          </a:xfr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8E73F0BA-BAB2-4E35-980D-DAC109F6EEB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532962" y="6033867"/>
            <a:ext cx="1659038" cy="824133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823A5A77-BCA1-45B2-80B2-320A9A13DBED}"/>
              </a:ext>
            </a:extLst>
          </p:cNvPr>
          <p:cNvSpPr txBox="1"/>
          <p:nvPr/>
        </p:nvSpPr>
        <p:spPr>
          <a:xfrm>
            <a:off x="4267717" y="1220648"/>
            <a:ext cx="723294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û"/>
            </a:pPr>
            <a:r>
              <a:rPr lang="fr-FR" sz="2000" dirty="0">
                <a:solidFill>
                  <a:srgbClr val="00606F"/>
                </a:solidFill>
                <a:latin typeface="Latha" panose="020B0502040204020203" pitchFamily="34" charset="0"/>
                <a:cs typeface="Latha" panose="020B0502040204020203" pitchFamily="34" charset="0"/>
                <a:sym typeface="Wingdings" panose="05000000000000000000" pitchFamily="2" charset="2"/>
              </a:rPr>
              <a:t>Février - mars 23 </a:t>
            </a:r>
            <a:r>
              <a:rPr lang="fr-FR" sz="2000" dirty="0">
                <a:latin typeface="Latha" panose="020B0502040204020203" pitchFamily="34" charset="0"/>
                <a:cs typeface="Latha" panose="020B0502040204020203" pitchFamily="34" charset="0"/>
                <a:sym typeface="Wingdings" panose="05000000000000000000" pitchFamily="2" charset="2"/>
              </a:rPr>
              <a:t>: sensibilisation et préparation des services, sélection des référents</a:t>
            </a:r>
          </a:p>
          <a:p>
            <a:endParaRPr lang="fr-FR" sz="2000" dirty="0">
              <a:latin typeface="Latha" panose="020B0502040204020203" pitchFamily="34" charset="0"/>
              <a:cs typeface="Latha" panose="020B0502040204020203" pitchFamily="34" charset="0"/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û"/>
            </a:pPr>
            <a:r>
              <a:rPr lang="fr-FR" sz="2000" dirty="0">
                <a:solidFill>
                  <a:srgbClr val="00606F"/>
                </a:solidFill>
                <a:latin typeface="Latha" panose="020B0502040204020203" pitchFamily="34" charset="0"/>
                <a:cs typeface="Latha" panose="020B0502040204020203" pitchFamily="34" charset="0"/>
                <a:sym typeface="Wingdings" panose="05000000000000000000" pitchFamily="2" charset="2"/>
              </a:rPr>
              <a:t>Fin mars 23 </a:t>
            </a:r>
            <a:r>
              <a:rPr lang="fr-FR" sz="2000" dirty="0">
                <a:latin typeface="Latha" panose="020B0502040204020203" pitchFamily="34" charset="0"/>
                <a:cs typeface="Latha" panose="020B0502040204020203" pitchFamily="34" charset="0"/>
                <a:sym typeface="Wingdings" panose="05000000000000000000" pitchFamily="2" charset="2"/>
              </a:rPr>
              <a:t>: réunion animée par Bizet </a:t>
            </a:r>
            <a:r>
              <a:rPr lang="fr-FR" sz="2000" dirty="0" err="1">
                <a:latin typeface="Latha" panose="020B0502040204020203" pitchFamily="34" charset="0"/>
                <a:cs typeface="Latha" panose="020B0502040204020203" pitchFamily="34" charset="0"/>
                <a:sym typeface="Wingdings" panose="05000000000000000000" pitchFamily="2" charset="2"/>
              </a:rPr>
              <a:t>connect</a:t>
            </a:r>
            <a:r>
              <a:rPr lang="fr-FR" sz="2000" dirty="0">
                <a:latin typeface="Latha" panose="020B0502040204020203" pitchFamily="34" charset="0"/>
                <a:cs typeface="Latha" panose="020B0502040204020203" pitchFamily="34" charset="0"/>
                <a:sym typeface="Wingdings" panose="05000000000000000000" pitchFamily="2" charset="2"/>
              </a:rPr>
              <a:t> avec chefs service + référents</a:t>
            </a:r>
          </a:p>
          <a:p>
            <a:endParaRPr lang="fr-FR" sz="2000" dirty="0">
              <a:latin typeface="Latha" panose="020B0502040204020203" pitchFamily="34" charset="0"/>
              <a:cs typeface="Latha" panose="020B0502040204020203" pitchFamily="34" charset="0"/>
              <a:sym typeface="Wingdings" panose="05000000000000000000" pitchFamily="2" charset="2"/>
            </a:endParaRPr>
          </a:p>
          <a:p>
            <a:pPr marL="342900" indent="-342900">
              <a:buFont typeface="Wingdings" panose="05000000000000000000" pitchFamily="2" charset="2"/>
              <a:buChar char="û"/>
            </a:pPr>
            <a:r>
              <a:rPr lang="fr-FR" sz="2000" dirty="0">
                <a:solidFill>
                  <a:srgbClr val="00606F"/>
                </a:solidFill>
                <a:latin typeface="Latha" panose="020B0502040204020203" pitchFamily="34" charset="0"/>
                <a:cs typeface="Latha" panose="020B0502040204020203" pitchFamily="34" charset="0"/>
                <a:sym typeface="Wingdings" panose="05000000000000000000" pitchFamily="2" charset="2"/>
              </a:rPr>
              <a:t>Avril - mi juin 23 </a:t>
            </a:r>
            <a:r>
              <a:rPr lang="fr-FR" sz="2000" dirty="0">
                <a:latin typeface="Latha" panose="020B0502040204020203" pitchFamily="34" charset="0"/>
                <a:cs typeface="Latha" panose="020B0502040204020203" pitchFamily="34" charset="0"/>
                <a:sym typeface="Wingdings" panose="05000000000000000000" pitchFamily="2" charset="2"/>
              </a:rPr>
              <a:t>: formalisation du contenu sous format questions/réponses + planning des rotations</a:t>
            </a:r>
          </a:p>
          <a:p>
            <a:endParaRPr lang="fr-FR" sz="2000" dirty="0">
              <a:latin typeface="Latha" panose="020B0502040204020203" pitchFamily="34" charset="0"/>
              <a:cs typeface="Latha" panose="020B0502040204020203" pitchFamily="34" charset="0"/>
              <a:sym typeface="Wingdings" panose="05000000000000000000" pitchFamily="2" charset="2"/>
            </a:endParaRPr>
          </a:p>
          <a:p>
            <a:pPr marL="342900" indent="-342900">
              <a:buFont typeface="Wingdings" panose="05000000000000000000" pitchFamily="2" charset="2"/>
              <a:buChar char="û"/>
            </a:pPr>
            <a:r>
              <a:rPr lang="fr-FR" sz="2000" dirty="0">
                <a:solidFill>
                  <a:srgbClr val="00606F"/>
                </a:solidFill>
                <a:latin typeface="Latha" panose="020B0502040204020203" pitchFamily="34" charset="0"/>
                <a:cs typeface="Latha" panose="020B0502040204020203" pitchFamily="34" charset="0"/>
                <a:sym typeface="Wingdings" panose="05000000000000000000" pitchFamily="2" charset="2"/>
              </a:rPr>
              <a:t>Septembre 23 - mars 24</a:t>
            </a:r>
            <a:r>
              <a:rPr lang="fr-FR" sz="2000" dirty="0">
                <a:latin typeface="Latha" panose="020B0502040204020203" pitchFamily="34" charset="0"/>
                <a:cs typeface="Latha" panose="020B0502040204020203" pitchFamily="34" charset="0"/>
                <a:sym typeface="Wingdings" panose="05000000000000000000" pitchFamily="2" charset="2"/>
              </a:rPr>
              <a:t> : tournée du BJ dans les services à raison de deux matinées par semaine</a:t>
            </a:r>
          </a:p>
          <a:p>
            <a:endParaRPr lang="fr-FR" sz="2000" dirty="0">
              <a:latin typeface="Latha" panose="020B0502040204020203" pitchFamily="34" charset="0"/>
              <a:cs typeface="Latha" panose="020B0502040204020203" pitchFamily="34" charset="0"/>
              <a:sym typeface="Wingdings" panose="05000000000000000000" pitchFamily="2" charset="2"/>
            </a:endParaRPr>
          </a:p>
          <a:p>
            <a:r>
              <a:rPr lang="fr-FR" sz="2000" dirty="0">
                <a:solidFill>
                  <a:srgbClr val="00606F"/>
                </a:solidFill>
                <a:latin typeface="Latha" panose="020B0502040204020203" pitchFamily="34" charset="0"/>
                <a:cs typeface="Latha" panose="020B0502040204020203" pitchFamily="34" charset="0"/>
                <a:sym typeface="Wingdings" panose="05000000000000000000" pitchFamily="2" charset="2"/>
              </a:rPr>
              <a:t> Fin mars 24 </a:t>
            </a:r>
            <a:r>
              <a:rPr lang="fr-FR" sz="2000" dirty="0">
                <a:latin typeface="Latha" panose="020B0502040204020203" pitchFamily="34" charset="0"/>
                <a:cs typeface="Latha" panose="020B0502040204020203" pitchFamily="34" charset="0"/>
                <a:sym typeface="Wingdings" panose="05000000000000000000" pitchFamily="2" charset="2"/>
              </a:rPr>
              <a:t>: clôture par la soirée du personnel festive sous format Casino avec retour d’expérience (vidéos, photos, etc.)</a:t>
            </a:r>
          </a:p>
        </p:txBody>
      </p:sp>
    </p:spTree>
    <p:extLst>
      <p:ext uri="{BB962C8B-B14F-4D97-AF65-F5344CB8AC3E}">
        <p14:creationId xmlns:p14="http://schemas.microsoft.com/office/powerpoint/2010/main" val="3086014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>
            <a:extLst>
              <a:ext uri="{FF2B5EF4-FFF2-40B4-BE49-F238E27FC236}">
                <a16:creationId xmlns:a16="http://schemas.microsoft.com/office/drawing/2014/main" id="{BD35F0DC-7BC5-4EF8-B10E-2759EF4B8BE7}"/>
              </a:ext>
            </a:extLst>
          </p:cNvPr>
          <p:cNvSpPr txBox="1"/>
          <p:nvPr/>
        </p:nvSpPr>
        <p:spPr>
          <a:xfrm>
            <a:off x="4864518" y="3644019"/>
            <a:ext cx="5885628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00606F"/>
                </a:solidFill>
                <a:latin typeface="Latha" panose="020B0604020202020204" pitchFamily="34" charset="0"/>
                <a:cs typeface="Latha" panose="020B0604020202020204" pitchFamily="34" charset="0"/>
                <a:sym typeface="Wingdings" panose="05000000000000000000" pitchFamily="2" charset="2"/>
              </a:rPr>
              <a:t>CONTENU </a:t>
            </a:r>
          </a:p>
          <a:p>
            <a:r>
              <a:rPr lang="fr-FR" dirty="0">
                <a:solidFill>
                  <a:srgbClr val="00606F"/>
                </a:solidFill>
                <a:latin typeface="Latha" panose="020B0604020202020204" pitchFamily="34" charset="0"/>
                <a:cs typeface="Latha" panose="020B0604020202020204" pitchFamily="34" charset="0"/>
                <a:sym typeface="Wingdings" panose="05000000000000000000" pitchFamily="2" charset="2"/>
              </a:rPr>
              <a:t> </a:t>
            </a:r>
            <a:r>
              <a:rPr lang="fr-FR" b="1" dirty="0">
                <a:solidFill>
                  <a:srgbClr val="00606F"/>
                </a:solidFill>
                <a:latin typeface="Latha" panose="020B0604020202020204" pitchFamily="34" charset="0"/>
                <a:cs typeface="Latha" panose="020B0604020202020204" pitchFamily="34" charset="0"/>
                <a:sym typeface="Wingdings" panose="05000000000000000000" pitchFamily="2" charset="2"/>
              </a:rPr>
              <a:t>Missions</a:t>
            </a:r>
            <a:r>
              <a:rPr lang="fr-FR" dirty="0">
                <a:latin typeface="Latha" panose="020B0604020202020204" pitchFamily="34" charset="0"/>
                <a:cs typeface="Latha" panose="020B0604020202020204" pitchFamily="34" charset="0"/>
                <a:sym typeface="Wingdings" panose="05000000000000000000" pitchFamily="2" charset="2"/>
              </a:rPr>
              <a:t> du service, </a:t>
            </a:r>
            <a:r>
              <a:rPr lang="fr-FR" b="1" dirty="0">
                <a:solidFill>
                  <a:srgbClr val="00606F"/>
                </a:solidFill>
                <a:latin typeface="Latha" panose="020B0604020202020204" pitchFamily="34" charset="0"/>
                <a:cs typeface="Latha" panose="020B0604020202020204" pitchFamily="34" charset="0"/>
                <a:sym typeface="Wingdings" panose="05000000000000000000" pitchFamily="2" charset="2"/>
              </a:rPr>
              <a:t>métiers</a:t>
            </a:r>
            <a:r>
              <a:rPr lang="fr-FR" dirty="0">
                <a:latin typeface="Latha" panose="020B0604020202020204" pitchFamily="34" charset="0"/>
                <a:cs typeface="Latha" panose="020B0604020202020204" pitchFamily="34" charset="0"/>
                <a:sym typeface="Wingdings" panose="05000000000000000000" pitchFamily="2" charset="2"/>
              </a:rPr>
              <a:t> exercés, vie et gestion du service, </a:t>
            </a:r>
            <a:r>
              <a:rPr lang="fr-FR" b="1" dirty="0">
                <a:solidFill>
                  <a:srgbClr val="00606F"/>
                </a:solidFill>
                <a:latin typeface="Latha" panose="020B0604020202020204" pitchFamily="34" charset="0"/>
                <a:cs typeface="Latha" panose="020B0604020202020204" pitchFamily="34" charset="0"/>
                <a:sym typeface="Wingdings" panose="05000000000000000000" pitchFamily="2" charset="2"/>
              </a:rPr>
              <a:t>anecdotes / spécificités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û"/>
            </a:pPr>
            <a:r>
              <a:rPr lang="fr-FR" b="1" dirty="0">
                <a:solidFill>
                  <a:srgbClr val="00606F"/>
                </a:solidFill>
                <a:latin typeface="Latha" panose="020B0604020202020204" pitchFamily="34" charset="0"/>
                <a:cs typeface="Latha" panose="020B0604020202020204" pitchFamily="34" charset="0"/>
                <a:sym typeface="Wingdings" panose="05000000000000000000" pitchFamily="2" charset="2"/>
              </a:rPr>
              <a:t>1 question / 3 réponses </a:t>
            </a:r>
            <a:r>
              <a:rPr lang="fr-FR" dirty="0">
                <a:latin typeface="Latha" panose="020B0604020202020204" pitchFamily="34" charset="0"/>
                <a:cs typeface="Latha" panose="020B0604020202020204" pitchFamily="34" charset="0"/>
                <a:sym typeface="Wingdings" panose="05000000000000000000" pitchFamily="2" charset="2"/>
              </a:rPr>
              <a:t>proposées sur lesquelles miser / 1 seule bonne réponse 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û"/>
            </a:pPr>
            <a:r>
              <a:rPr lang="fr-FR" b="1" dirty="0">
                <a:solidFill>
                  <a:srgbClr val="00606F"/>
                </a:solidFill>
                <a:latin typeface="Latha" panose="020B0604020202020204" pitchFamily="34" charset="0"/>
                <a:cs typeface="Latha" panose="020B0604020202020204" pitchFamily="34" charset="0"/>
                <a:sym typeface="Wingdings" panose="05000000000000000000" pitchFamily="2" charset="2"/>
              </a:rPr>
              <a:t>10 à 15 </a:t>
            </a:r>
            <a:r>
              <a:rPr lang="fr-FR" dirty="0">
                <a:latin typeface="Latha" panose="020B0604020202020204" pitchFamily="34" charset="0"/>
                <a:cs typeface="Latha" panose="020B0604020202020204" pitchFamily="34" charset="0"/>
                <a:sym typeface="Wingdings" panose="05000000000000000000" pitchFamily="2" charset="2"/>
              </a:rPr>
              <a:t>questions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0CAE8BAF-F188-45E5-8A6F-4CD7B15519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32962" y="6033867"/>
            <a:ext cx="1659038" cy="824133"/>
          </a:xfrm>
          <a:prstGeom prst="rect">
            <a:avLst/>
          </a:prstGeom>
        </p:spPr>
      </p:pic>
      <p:sp>
        <p:nvSpPr>
          <p:cNvPr id="11" name="Titre 1">
            <a:extLst>
              <a:ext uri="{FF2B5EF4-FFF2-40B4-BE49-F238E27FC236}">
                <a16:creationId xmlns:a16="http://schemas.microsoft.com/office/drawing/2014/main" id="{955F44EF-4CB5-4D3E-A172-EB5B1CF14A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r>
              <a:rPr lang="fr-FR" sz="2800" b="1" dirty="0">
                <a:solidFill>
                  <a:srgbClr val="00606F"/>
                </a:solidFill>
                <a:latin typeface="Gill Sans MT" panose="020B0502020104020203" pitchFamily="34" charset="0"/>
              </a:rPr>
              <a:t>JEU DE CARTES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B680A37E-3AA0-F210-AC23-6022F2B1A9D7}"/>
              </a:ext>
            </a:extLst>
          </p:cNvPr>
          <p:cNvSpPr txBox="1"/>
          <p:nvPr/>
        </p:nvSpPr>
        <p:spPr>
          <a:xfrm>
            <a:off x="4789544" y="1330069"/>
            <a:ext cx="5885628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fr-FR" b="1" dirty="0">
                <a:solidFill>
                  <a:srgbClr val="00606F"/>
                </a:solidFill>
                <a:latin typeface="Latha" panose="020B0604020202020204" pitchFamily="34" charset="0"/>
                <a:cs typeface="Latha" panose="020B0604020202020204" pitchFamily="34" charset="0"/>
                <a:sym typeface="Wingdings" panose="05000000000000000000" pitchFamily="2" charset="2"/>
              </a:rPr>
              <a:t>ELABORATION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û"/>
            </a:pPr>
            <a:r>
              <a:rPr lang="fr-FR" b="1" dirty="0">
                <a:solidFill>
                  <a:srgbClr val="00606F"/>
                </a:solidFill>
                <a:latin typeface="Latha" panose="020B0604020202020204" pitchFamily="34" charset="0"/>
                <a:cs typeface="Latha" panose="020B0604020202020204" pitchFamily="34" charset="0"/>
                <a:sym typeface="Wingdings" panose="05000000000000000000" pitchFamily="2" charset="2"/>
              </a:rPr>
              <a:t>Construction collective </a:t>
            </a:r>
            <a:r>
              <a:rPr lang="fr-FR" dirty="0">
                <a:latin typeface="Latha" panose="020B0604020202020204" pitchFamily="34" charset="0"/>
                <a:cs typeface="Latha" panose="020B0604020202020204" pitchFamily="34" charset="0"/>
                <a:sym typeface="Wingdings" panose="05000000000000000000" pitchFamily="2" charset="2"/>
              </a:rPr>
              <a:t>: documents communs, groupe teams 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û"/>
            </a:pPr>
            <a:r>
              <a:rPr lang="fr-FR" b="1" dirty="0">
                <a:solidFill>
                  <a:srgbClr val="00606F"/>
                </a:solidFill>
                <a:latin typeface="Latha" panose="020B0604020202020204" pitchFamily="34" charset="0"/>
                <a:cs typeface="Latha" panose="020B0604020202020204" pitchFamily="34" charset="0"/>
                <a:sym typeface="Wingdings" panose="05000000000000000000" pitchFamily="2" charset="2"/>
              </a:rPr>
              <a:t>Accompagnement</a:t>
            </a:r>
            <a:r>
              <a:rPr lang="fr-FR" dirty="0">
                <a:latin typeface="Latha" panose="020B0604020202020204" pitchFamily="34" charset="0"/>
                <a:cs typeface="Latha" panose="020B0604020202020204" pitchFamily="34" charset="0"/>
                <a:sym typeface="Wingdings" panose="05000000000000000000" pitchFamily="2" charset="2"/>
              </a:rPr>
              <a:t> de chaque service par Bizet </a:t>
            </a:r>
            <a:r>
              <a:rPr lang="fr-FR" dirty="0" err="1">
                <a:latin typeface="Latha" panose="020B0604020202020204" pitchFamily="34" charset="0"/>
                <a:cs typeface="Latha" panose="020B0604020202020204" pitchFamily="34" charset="0"/>
                <a:sym typeface="Wingdings" panose="05000000000000000000" pitchFamily="2" charset="2"/>
              </a:rPr>
              <a:t>Connect</a:t>
            </a:r>
            <a:r>
              <a:rPr lang="fr-FR" dirty="0">
                <a:latin typeface="Latha" panose="020B0604020202020204" pitchFamily="34" charset="0"/>
                <a:cs typeface="Latha" panose="020B0604020202020204" pitchFamily="34" charset="0"/>
                <a:sym typeface="Wingdings" panose="05000000000000000000" pitchFamily="2" charset="2"/>
              </a:rPr>
              <a:t> + cellule projet BJ (Audrey Laborie, Anne Laffuite, Marie </a:t>
            </a:r>
            <a:r>
              <a:rPr lang="fr-FR" dirty="0" err="1">
                <a:latin typeface="Latha" panose="020B0604020202020204" pitchFamily="34" charset="0"/>
                <a:cs typeface="Latha" panose="020B0604020202020204" pitchFamily="34" charset="0"/>
                <a:sym typeface="Wingdings" panose="05000000000000000000" pitchFamily="2" charset="2"/>
              </a:rPr>
              <a:t>Copolata</a:t>
            </a:r>
            <a:r>
              <a:rPr lang="fr-FR" dirty="0">
                <a:latin typeface="Latha" panose="020B0604020202020204" pitchFamily="34" charset="0"/>
                <a:cs typeface="Latha" panose="020B0604020202020204" pitchFamily="34" charset="0"/>
                <a:sym typeface="Wingdings" panose="05000000000000000000" pitchFamily="2" charset="2"/>
              </a:rPr>
              <a:t>)</a:t>
            </a:r>
          </a:p>
        </p:txBody>
      </p:sp>
      <p:pic>
        <p:nvPicPr>
          <p:cNvPr id="18" name="Graphique 17" descr="Groupe de personnes contour">
            <a:extLst>
              <a:ext uri="{FF2B5EF4-FFF2-40B4-BE49-F238E27FC236}">
                <a16:creationId xmlns:a16="http://schemas.microsoft.com/office/drawing/2014/main" id="{C198EE67-3DCE-F0FC-1B0F-C7AAED81BC1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282347" y="2316215"/>
            <a:ext cx="2262158" cy="2262158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3BF35657-E609-1F3E-600E-30FE93F3F5F3}"/>
              </a:ext>
            </a:extLst>
          </p:cNvPr>
          <p:cNvSpPr txBox="1"/>
          <p:nvPr/>
        </p:nvSpPr>
        <p:spPr>
          <a:xfrm>
            <a:off x="838200" y="906516"/>
            <a:ext cx="5885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fr-FR" b="1" dirty="0">
                <a:solidFill>
                  <a:srgbClr val="00606F"/>
                </a:solidFill>
                <a:latin typeface="Latha" panose="020B0604020202020204" pitchFamily="34" charset="0"/>
                <a:cs typeface="Latha" panose="020B0604020202020204" pitchFamily="34" charset="0"/>
                <a:sym typeface="Wingdings" panose="05000000000000000000" pitchFamily="2" charset="2"/>
              </a:rPr>
              <a:t>AVRIL - JUIN 2023</a:t>
            </a:r>
          </a:p>
        </p:txBody>
      </p:sp>
    </p:spTree>
    <p:extLst>
      <p:ext uri="{BB962C8B-B14F-4D97-AF65-F5344CB8AC3E}">
        <p14:creationId xmlns:p14="http://schemas.microsoft.com/office/powerpoint/2010/main" val="3163178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10">
            <a:extLst>
              <a:ext uri="{FF2B5EF4-FFF2-40B4-BE49-F238E27FC236}">
                <a16:creationId xmlns:a16="http://schemas.microsoft.com/office/drawing/2014/main" id="{8E73F0BA-BAB2-4E35-980D-DAC109F6EE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24281" y="6033867"/>
            <a:ext cx="1659038" cy="824133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87837F37-F71E-4887-81E5-F71B5A1ED8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r>
              <a:rPr lang="fr-FR" sz="2800" b="1" dirty="0">
                <a:solidFill>
                  <a:srgbClr val="00606F"/>
                </a:solidFill>
                <a:latin typeface="Gill Sans MT" panose="020B0502020104020203" pitchFamily="34" charset="0"/>
              </a:rPr>
              <a:t>TEMPS BLACK-JACK 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E7DAE9E9-4B25-41AA-851A-C12AF915D4D3}"/>
              </a:ext>
            </a:extLst>
          </p:cNvPr>
          <p:cNvSpPr txBox="1"/>
          <p:nvPr/>
        </p:nvSpPr>
        <p:spPr>
          <a:xfrm>
            <a:off x="4165138" y="1595465"/>
            <a:ext cx="7412642" cy="50321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û"/>
            </a:pPr>
            <a:r>
              <a:rPr lang="fr-FR" b="1" dirty="0">
                <a:solidFill>
                  <a:srgbClr val="00606F"/>
                </a:solidFill>
                <a:latin typeface="Latha" panose="020B0502040204020203" pitchFamily="34" charset="0"/>
                <a:cs typeface="Latha" panose="020B0502040204020203" pitchFamily="34" charset="0"/>
                <a:sym typeface="Wingdings" panose="05000000000000000000" pitchFamily="2" charset="2"/>
              </a:rPr>
              <a:t>2 temps </a:t>
            </a:r>
            <a:r>
              <a:rPr lang="fr-FR" dirty="0">
                <a:latin typeface="Latha" panose="020B0502040204020203" pitchFamily="34" charset="0"/>
                <a:cs typeface="Latha" panose="020B0502040204020203" pitchFamily="34" charset="0"/>
                <a:sym typeface="Wingdings" panose="05000000000000000000" pitchFamily="2" charset="2"/>
              </a:rPr>
              <a:t>pour chaque service / bloc-services entre septembre et mars :</a:t>
            </a:r>
          </a:p>
          <a:p>
            <a:pPr marL="742950" lvl="1" indent="-285750">
              <a:buFont typeface="Wingdings" panose="05000000000000000000" pitchFamily="2" charset="2"/>
              <a:buChar char="û"/>
            </a:pPr>
            <a:r>
              <a:rPr lang="fr-FR" dirty="0">
                <a:latin typeface="Latha" panose="020B0502040204020203" pitchFamily="34" charset="0"/>
                <a:cs typeface="Latha" panose="020B0502040204020203" pitchFamily="34" charset="0"/>
                <a:sym typeface="Wingdings" panose="05000000000000000000" pitchFamily="2" charset="2"/>
              </a:rPr>
              <a:t>Fonction de croupier assurée par Bizet </a:t>
            </a:r>
            <a:r>
              <a:rPr lang="fr-FR" dirty="0" err="1">
                <a:latin typeface="Latha" panose="020B0502040204020203" pitchFamily="34" charset="0"/>
                <a:cs typeface="Latha" panose="020B0502040204020203" pitchFamily="34" charset="0"/>
                <a:sym typeface="Wingdings" panose="05000000000000000000" pitchFamily="2" charset="2"/>
              </a:rPr>
              <a:t>Connect</a:t>
            </a:r>
            <a:r>
              <a:rPr lang="fr-FR" dirty="0">
                <a:latin typeface="Latha" panose="020B0502040204020203" pitchFamily="34" charset="0"/>
                <a:cs typeface="Latha" panose="020B0502040204020203" pitchFamily="34" charset="0"/>
                <a:sym typeface="Wingdings" panose="05000000000000000000" pitchFamily="2" charset="2"/>
              </a:rPr>
              <a:t> pour assurer le bon déroulement, l’animation et l’ambiance conviviale </a:t>
            </a:r>
          </a:p>
          <a:p>
            <a:pPr marL="742950" lvl="1" indent="-285750">
              <a:buFont typeface="Wingdings" panose="05000000000000000000" pitchFamily="2" charset="2"/>
              <a:buChar char="û"/>
            </a:pPr>
            <a:r>
              <a:rPr lang="fr-FR" dirty="0">
                <a:latin typeface="Latha" panose="020B0502040204020203" pitchFamily="34" charset="0"/>
                <a:cs typeface="Latha" panose="020B0502040204020203" pitchFamily="34" charset="0"/>
                <a:sym typeface="Wingdings" panose="05000000000000000000" pitchFamily="2" charset="2"/>
              </a:rPr>
              <a:t>Principe du vice-versa </a:t>
            </a:r>
          </a:p>
          <a:p>
            <a:pPr marL="742950" lvl="1" indent="-285750">
              <a:buFont typeface="Wingdings" panose="05000000000000000000" pitchFamily="2" charset="2"/>
              <a:buChar char="û"/>
            </a:pPr>
            <a:r>
              <a:rPr lang="fr-FR" dirty="0">
                <a:latin typeface="Latha" panose="020B0502040204020203" pitchFamily="34" charset="0"/>
                <a:cs typeface="Latha" panose="020B0502040204020203" pitchFamily="34" charset="0"/>
                <a:sym typeface="Wingdings" panose="05000000000000000000" pitchFamily="2" charset="2"/>
              </a:rPr>
              <a:t>Réponses, explications données par le service qui est l’objet de la partie</a:t>
            </a:r>
          </a:p>
          <a:p>
            <a:pPr marL="742950" lvl="1" indent="-285750">
              <a:buFont typeface="Wingdings" panose="05000000000000000000" pitchFamily="2" charset="2"/>
              <a:buChar char="û"/>
            </a:pPr>
            <a:r>
              <a:rPr lang="fr-FR" dirty="0">
                <a:latin typeface="Latha" panose="020B0604020202020204" pitchFamily="34" charset="0"/>
                <a:cs typeface="Latha" panose="020B0604020202020204" pitchFamily="34" charset="0"/>
                <a:sym typeface="Wingdings" panose="05000000000000000000" pitchFamily="2" charset="2"/>
              </a:rPr>
              <a:t>Possibilité de </a:t>
            </a:r>
            <a:r>
              <a:rPr lang="fr-FR" b="1" dirty="0">
                <a:solidFill>
                  <a:srgbClr val="00606F"/>
                </a:solidFill>
                <a:latin typeface="Latha" panose="020B0604020202020204" pitchFamily="34" charset="0"/>
                <a:cs typeface="Latha" panose="020B0604020202020204" pitchFamily="34" charset="0"/>
                <a:sym typeface="Wingdings" panose="05000000000000000000" pitchFamily="2" charset="2"/>
              </a:rPr>
              <a:t>quizz</a:t>
            </a:r>
            <a:r>
              <a:rPr lang="fr-FR" dirty="0">
                <a:latin typeface="Latha" panose="020B0604020202020204" pitchFamily="34" charset="0"/>
                <a:cs typeface="Latha" panose="020B0604020202020204" pitchFamily="34" charset="0"/>
                <a:sym typeface="Wingdings" panose="05000000000000000000" pitchFamily="2" charset="2"/>
              </a:rPr>
              <a:t> sur la collectivité et sur le territoire (éléments patrimoniaux par exemple) </a:t>
            </a:r>
            <a:endParaRPr lang="fr-FR" b="1" dirty="0">
              <a:solidFill>
                <a:srgbClr val="00606F"/>
              </a:solidFill>
              <a:latin typeface="Latha" panose="020B0502040204020203" pitchFamily="34" charset="0"/>
              <a:cs typeface="Latha" panose="020B0502040204020203" pitchFamily="34" charset="0"/>
              <a:sym typeface="Wingdings" panose="05000000000000000000" pitchFamily="2" charset="2"/>
            </a:endParaRPr>
          </a:p>
          <a:p>
            <a:pPr>
              <a:spcAft>
                <a:spcPts val="600"/>
              </a:spcAft>
            </a:pPr>
            <a:r>
              <a:rPr lang="fr-FR" dirty="0">
                <a:solidFill>
                  <a:srgbClr val="00606F"/>
                </a:solidFill>
                <a:latin typeface="Latha" panose="020B0502040204020203" pitchFamily="34" charset="0"/>
                <a:cs typeface="Latha" panose="020B0502040204020203" pitchFamily="34" charset="0"/>
                <a:sym typeface="Wingdings" panose="05000000000000000000" pitchFamily="2" charset="2"/>
              </a:rPr>
              <a:t> </a:t>
            </a:r>
            <a:r>
              <a:rPr lang="fr-FR" b="1" dirty="0">
                <a:solidFill>
                  <a:srgbClr val="00606F"/>
                </a:solidFill>
                <a:latin typeface="Latha" panose="020B0502040204020203" pitchFamily="34" charset="0"/>
                <a:cs typeface="Latha" panose="020B0502040204020203" pitchFamily="34" charset="0"/>
                <a:sym typeface="Wingdings" panose="05000000000000000000" pitchFamily="2" charset="2"/>
              </a:rPr>
              <a:t>Tirage au sort </a:t>
            </a:r>
            <a:r>
              <a:rPr lang="fr-FR" dirty="0">
                <a:latin typeface="Latha" panose="020B0502040204020203" pitchFamily="34" charset="0"/>
                <a:cs typeface="Latha" panose="020B0502040204020203" pitchFamily="34" charset="0"/>
                <a:sym typeface="Wingdings" panose="05000000000000000000" pitchFamily="2" charset="2"/>
              </a:rPr>
              <a:t>pour établir les dates de jeu (sous réserve de changements, ex : des services qui se côtoient régulièrement) / planning fixé en juin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û"/>
            </a:pPr>
            <a:r>
              <a:rPr lang="fr-FR" b="1" dirty="0">
                <a:solidFill>
                  <a:srgbClr val="00606F"/>
                </a:solidFill>
                <a:latin typeface="Latha" panose="020B0502040204020203" pitchFamily="34" charset="0"/>
                <a:cs typeface="Latha" panose="020B0502040204020203" pitchFamily="34" charset="0"/>
                <a:sym typeface="Wingdings" panose="05000000000000000000" pitchFamily="2" charset="2"/>
              </a:rPr>
              <a:t>2 matinées par semaine </a:t>
            </a:r>
            <a:r>
              <a:rPr lang="fr-FR" dirty="0">
                <a:latin typeface="Latha" panose="020B0502040204020203" pitchFamily="34" charset="0"/>
                <a:cs typeface="Latha" panose="020B0502040204020203" pitchFamily="34" charset="0"/>
                <a:sym typeface="Wingdings" panose="05000000000000000000" pitchFamily="2" charset="2"/>
              </a:rPr>
              <a:t>(mercredi / jeudi ?) sur 25 semaines de septembre à mars 2024 (hors vacances de noël) 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û"/>
            </a:pPr>
            <a:r>
              <a:rPr lang="fr-FR" dirty="0">
                <a:latin typeface="Latha" panose="020B0502040204020203" pitchFamily="34" charset="0"/>
                <a:cs typeface="Latha" panose="020B0502040204020203" pitchFamily="34" charset="0"/>
                <a:sym typeface="Wingdings" panose="05000000000000000000" pitchFamily="2" charset="2"/>
              </a:rPr>
              <a:t>Durant environ </a:t>
            </a:r>
            <a:r>
              <a:rPr lang="fr-FR" b="1" dirty="0">
                <a:solidFill>
                  <a:srgbClr val="00606F"/>
                </a:solidFill>
                <a:latin typeface="Latha" panose="020B0502040204020203" pitchFamily="34" charset="0"/>
                <a:cs typeface="Latha" panose="020B0502040204020203" pitchFamily="34" charset="0"/>
                <a:sym typeface="Wingdings" panose="05000000000000000000" pitchFamily="2" charset="2"/>
              </a:rPr>
              <a:t>2 heures </a:t>
            </a:r>
            <a:r>
              <a:rPr lang="fr-FR" dirty="0">
                <a:latin typeface="Latha" panose="020B0502040204020203" pitchFamily="34" charset="0"/>
                <a:cs typeface="Latha" panose="020B0502040204020203" pitchFamily="34" charset="0"/>
                <a:sym typeface="Wingdings" panose="05000000000000000000" pitchFamily="2" charset="2"/>
              </a:rPr>
              <a:t>: </a:t>
            </a:r>
            <a:r>
              <a:rPr lang="fr-FR" dirty="0" err="1">
                <a:latin typeface="Latha" panose="020B0502040204020203" pitchFamily="34" charset="0"/>
                <a:cs typeface="Latha" panose="020B0502040204020203" pitchFamily="34" charset="0"/>
                <a:sym typeface="Wingdings" panose="05000000000000000000" pitchFamily="2" charset="2"/>
              </a:rPr>
              <a:t>petit-dejeuner</a:t>
            </a:r>
            <a:r>
              <a:rPr lang="fr-FR" dirty="0">
                <a:latin typeface="Latha" panose="020B0502040204020203" pitchFamily="34" charset="0"/>
                <a:cs typeface="Latha" panose="020B0502040204020203" pitchFamily="34" charset="0"/>
                <a:sym typeface="Wingdings" panose="05000000000000000000" pitchFamily="2" charset="2"/>
              </a:rPr>
              <a:t> offert + temps des parties</a:t>
            </a:r>
          </a:p>
          <a:p>
            <a:pPr>
              <a:spcAft>
                <a:spcPts val="600"/>
              </a:spcAft>
            </a:pPr>
            <a:r>
              <a:rPr lang="fr-FR" dirty="0">
                <a:solidFill>
                  <a:srgbClr val="00606F"/>
                </a:solidFill>
                <a:latin typeface="Latha" panose="020B0502040204020203" pitchFamily="34" charset="0"/>
                <a:cs typeface="Latha" panose="020B0502040204020203" pitchFamily="34" charset="0"/>
                <a:sym typeface="Wingdings" panose="05000000000000000000" pitchFamily="2" charset="2"/>
              </a:rPr>
              <a:t> </a:t>
            </a:r>
            <a:r>
              <a:rPr lang="fr-FR" b="1" dirty="0">
                <a:solidFill>
                  <a:srgbClr val="00606F"/>
                </a:solidFill>
                <a:latin typeface="Latha" panose="020B0502040204020203" pitchFamily="34" charset="0"/>
                <a:cs typeface="Latha" panose="020B0502040204020203" pitchFamily="34" charset="0"/>
                <a:sym typeface="Wingdings" panose="05000000000000000000" pitchFamily="2" charset="2"/>
              </a:rPr>
              <a:t>Lieux spécifiques </a:t>
            </a:r>
            <a:r>
              <a:rPr lang="fr-FR" dirty="0">
                <a:latin typeface="Latha" panose="020B0502040204020203" pitchFamily="34" charset="0"/>
                <a:cs typeface="Latha" panose="020B0502040204020203" pitchFamily="34" charset="0"/>
                <a:sym typeface="Wingdings" panose="05000000000000000000" pitchFamily="2" charset="2"/>
              </a:rPr>
              <a:t>de déroulement du BJ pour les services accueillant du public </a:t>
            </a:r>
          </a:p>
        </p:txBody>
      </p:sp>
      <p:pic>
        <p:nvPicPr>
          <p:cNvPr id="8" name="Graphique 7" descr="Poteau indicateur">
            <a:extLst>
              <a:ext uri="{FF2B5EF4-FFF2-40B4-BE49-F238E27FC236}">
                <a16:creationId xmlns:a16="http://schemas.microsoft.com/office/drawing/2014/main" id="{22DDA963-EB00-48C4-A2AE-820F12C0F13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56920" y="1953459"/>
            <a:ext cx="3408218" cy="3408218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A4E83B1C-7694-BF9C-A5C4-326F33054993}"/>
              </a:ext>
            </a:extLst>
          </p:cNvPr>
          <p:cNvSpPr txBox="1"/>
          <p:nvPr/>
        </p:nvSpPr>
        <p:spPr>
          <a:xfrm>
            <a:off x="909320" y="906516"/>
            <a:ext cx="5885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fr-FR" b="1" dirty="0">
                <a:solidFill>
                  <a:srgbClr val="00606F"/>
                </a:solidFill>
                <a:latin typeface="Latha" panose="020B0604020202020204" pitchFamily="34" charset="0"/>
                <a:cs typeface="Latha" panose="020B0604020202020204" pitchFamily="34" charset="0"/>
                <a:sym typeface="Wingdings" panose="05000000000000000000" pitchFamily="2" charset="2"/>
              </a:rPr>
              <a:t>SEPTEMBRE 2023 - MARS 2024</a:t>
            </a:r>
          </a:p>
        </p:txBody>
      </p:sp>
    </p:spTree>
    <p:extLst>
      <p:ext uri="{BB962C8B-B14F-4D97-AF65-F5344CB8AC3E}">
        <p14:creationId xmlns:p14="http://schemas.microsoft.com/office/powerpoint/2010/main" val="40481701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7837F37-F71E-4887-81E5-F71B5A1ED8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4729"/>
            <a:ext cx="10515600" cy="1325563"/>
          </a:xfrm>
        </p:spPr>
        <p:txBody>
          <a:bodyPr>
            <a:normAutofit/>
          </a:bodyPr>
          <a:lstStyle/>
          <a:p>
            <a:r>
              <a:rPr lang="fr-FR" sz="2800" b="1" dirty="0">
                <a:solidFill>
                  <a:srgbClr val="00606F"/>
                </a:solidFill>
                <a:latin typeface="Gill Sans MT" panose="020B0502020104020203" pitchFamily="34" charset="0"/>
              </a:rPr>
              <a:t>DÉCOUPAGE DES SERVICES 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E7DAE9E9-4B25-41AA-851A-C12AF915D4D3}"/>
              </a:ext>
            </a:extLst>
          </p:cNvPr>
          <p:cNvSpPr txBox="1"/>
          <p:nvPr/>
        </p:nvSpPr>
        <p:spPr>
          <a:xfrm>
            <a:off x="838200" y="998880"/>
            <a:ext cx="623134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rgbClr val="00606F"/>
                </a:solidFill>
                <a:latin typeface="Latha" panose="020B0502040204020203" pitchFamily="34" charset="0"/>
                <a:cs typeface="Latha" panose="020B0502040204020203" pitchFamily="34" charset="0"/>
                <a:sym typeface="Wingdings" panose="05000000000000000000" pitchFamily="2" charset="2"/>
              </a:rPr>
              <a:t>34 SERVICES/BLOCS IDENTIFIÉS – VILLE + CCAS</a:t>
            </a:r>
            <a:endParaRPr lang="fr-FR" sz="2000" b="1" dirty="0">
              <a:solidFill>
                <a:srgbClr val="00606F"/>
              </a:solidFill>
              <a:latin typeface="Latha" panose="020B0502040204020203" pitchFamily="34" charset="0"/>
              <a:cs typeface="Latha" panose="020B0502040204020203" pitchFamily="34" charset="0"/>
            </a:endParaRPr>
          </a:p>
          <a:p>
            <a:r>
              <a:rPr lang="fr-FR" sz="2000" dirty="0">
                <a:latin typeface="Latha" panose="020B0502040204020203" pitchFamily="34" charset="0"/>
                <a:cs typeface="Latha" panose="020B0502040204020203" pitchFamily="34" charset="0"/>
                <a:sym typeface="Wingdings" panose="05000000000000000000" pitchFamily="2" charset="2"/>
              </a:rPr>
              <a:t>Favoriser prioritairement la cohésion d’équipe/service </a:t>
            </a:r>
            <a:endParaRPr lang="fr-FR" sz="1100" dirty="0">
              <a:latin typeface="Latha" panose="020B0502040204020203" pitchFamily="34" charset="0"/>
              <a:cs typeface="Latha" panose="020B0502040204020203" pitchFamily="34" charset="0"/>
              <a:sym typeface="Wingdings" panose="05000000000000000000" pitchFamily="2" charset="2"/>
            </a:endParaRPr>
          </a:p>
          <a:p>
            <a:endParaRPr lang="fr-FR" sz="2000" dirty="0">
              <a:solidFill>
                <a:srgbClr val="00606F"/>
              </a:solidFill>
              <a:latin typeface="Latha" panose="020B0502040204020203" pitchFamily="34" charset="0"/>
              <a:cs typeface="Latha" panose="020B0502040204020203" pitchFamily="34" charset="0"/>
              <a:sym typeface="Wingdings" panose="05000000000000000000" pitchFamily="2" charset="2"/>
            </a:endParaRPr>
          </a:p>
          <a:p>
            <a:pPr marL="171450" indent="-171450">
              <a:buFont typeface="Wingdings" panose="05000000000000000000" pitchFamily="2" charset="2"/>
              <a:buChar char="û"/>
            </a:pPr>
            <a:r>
              <a:rPr lang="fr-FR" sz="1700" dirty="0">
                <a:latin typeface="Latha" panose="020B0502040204020203" pitchFamily="34" charset="0"/>
                <a:cs typeface="Latha" panose="020B0502040204020203" pitchFamily="34" charset="0"/>
                <a:sym typeface="Wingdings" panose="05000000000000000000" pitchFamily="2" charset="2"/>
              </a:rPr>
              <a:t>Dôme-MDS</a:t>
            </a:r>
          </a:p>
          <a:p>
            <a:pPr marL="171450" indent="-171450">
              <a:buFont typeface="Wingdings" panose="05000000000000000000" pitchFamily="2" charset="2"/>
              <a:buChar char="û"/>
            </a:pPr>
            <a:r>
              <a:rPr lang="fr-FR" sz="1700" dirty="0">
                <a:latin typeface="Latha" panose="020B0502040204020203" pitchFamily="34" charset="0"/>
                <a:cs typeface="Latha" panose="020B0502040204020203" pitchFamily="34" charset="0"/>
                <a:sym typeface="Wingdings" panose="05000000000000000000" pitchFamily="2" charset="2"/>
              </a:rPr>
              <a:t>Vie des seniors</a:t>
            </a:r>
          </a:p>
          <a:p>
            <a:pPr marL="171450" indent="-171450">
              <a:buFont typeface="Wingdings" panose="05000000000000000000" pitchFamily="2" charset="2"/>
              <a:buChar char="û"/>
            </a:pPr>
            <a:r>
              <a:rPr lang="fr-FR" sz="1700" dirty="0">
                <a:latin typeface="Latha" panose="020B0502040204020203" pitchFamily="34" charset="0"/>
                <a:cs typeface="Latha" panose="020B0502040204020203" pitchFamily="34" charset="0"/>
                <a:sym typeface="Wingdings" panose="05000000000000000000" pitchFamily="2" charset="2"/>
              </a:rPr>
              <a:t>Education</a:t>
            </a:r>
          </a:p>
          <a:p>
            <a:pPr marL="171450" indent="-171450">
              <a:buFont typeface="Wingdings" panose="05000000000000000000" pitchFamily="2" charset="2"/>
              <a:buChar char="û"/>
            </a:pPr>
            <a:r>
              <a:rPr lang="fr-FR" sz="1700" dirty="0">
                <a:latin typeface="Latha" panose="020B0502040204020203" pitchFamily="34" charset="0"/>
                <a:cs typeface="Latha" panose="020B0502040204020203" pitchFamily="34" charset="0"/>
                <a:sym typeface="Wingdings" panose="05000000000000000000" pitchFamily="2" charset="2"/>
              </a:rPr>
              <a:t>Entretien bâtiments - AEEBC</a:t>
            </a:r>
          </a:p>
          <a:p>
            <a:pPr marL="171450" indent="-171450">
              <a:buFont typeface="Wingdings" panose="05000000000000000000" pitchFamily="2" charset="2"/>
              <a:buChar char="û"/>
            </a:pPr>
            <a:r>
              <a:rPr lang="fr-FR" sz="1700" dirty="0">
                <a:latin typeface="Latha" panose="020B0502040204020203" pitchFamily="34" charset="0"/>
                <a:cs typeface="Latha" panose="020B0502040204020203" pitchFamily="34" charset="0"/>
                <a:sym typeface="Wingdings" panose="05000000000000000000" pitchFamily="2" charset="2"/>
              </a:rPr>
              <a:t>Elémentaires – maternelles – périscolaire - AEEBC</a:t>
            </a:r>
          </a:p>
          <a:p>
            <a:r>
              <a:rPr lang="fr-FR" sz="1700" i="1" dirty="0">
                <a:latin typeface="Latha" panose="020B0502040204020203" pitchFamily="34" charset="0"/>
                <a:cs typeface="Latha" panose="020B0502040204020203" pitchFamily="34" charset="0"/>
                <a:sym typeface="Wingdings" panose="05000000000000000000" pitchFamily="2" charset="2"/>
              </a:rPr>
              <a:t>(3 équipes)</a:t>
            </a:r>
          </a:p>
          <a:p>
            <a:pPr marL="171450" indent="-171450">
              <a:buFont typeface="Wingdings" panose="05000000000000000000" pitchFamily="2" charset="2"/>
              <a:buChar char="û"/>
            </a:pPr>
            <a:r>
              <a:rPr lang="fr-FR" sz="1700" dirty="0">
                <a:latin typeface="Latha" panose="020B0502040204020203" pitchFamily="34" charset="0"/>
                <a:cs typeface="Latha" panose="020B0502040204020203" pitchFamily="34" charset="0"/>
                <a:sym typeface="Wingdings" panose="05000000000000000000" pitchFamily="2" charset="2"/>
              </a:rPr>
              <a:t>Petite enfance</a:t>
            </a:r>
          </a:p>
          <a:p>
            <a:r>
              <a:rPr lang="fr-FR" sz="1700" i="1" dirty="0">
                <a:latin typeface="Latha" panose="020B0502040204020203" pitchFamily="34" charset="0"/>
                <a:cs typeface="Latha" panose="020B0502040204020203" pitchFamily="34" charset="0"/>
                <a:sym typeface="Wingdings" panose="05000000000000000000" pitchFamily="2" charset="2"/>
              </a:rPr>
              <a:t>(plusieurs  équipes)</a:t>
            </a:r>
          </a:p>
          <a:p>
            <a:pPr marL="171450" indent="-171450">
              <a:buFont typeface="Wingdings" panose="05000000000000000000" pitchFamily="2" charset="2"/>
              <a:buChar char="û"/>
            </a:pPr>
            <a:r>
              <a:rPr lang="fr-FR" sz="1700" dirty="0">
                <a:latin typeface="Latha" panose="020B0502040204020203" pitchFamily="34" charset="0"/>
                <a:cs typeface="Latha" panose="020B0502040204020203" pitchFamily="34" charset="0"/>
                <a:sym typeface="Wingdings" panose="05000000000000000000" pitchFamily="2" charset="2"/>
              </a:rPr>
              <a:t>Cuisines </a:t>
            </a:r>
          </a:p>
          <a:p>
            <a:pPr marL="171450" indent="-171450">
              <a:buFont typeface="Wingdings" panose="05000000000000000000" pitchFamily="2" charset="2"/>
              <a:buChar char="û"/>
            </a:pPr>
            <a:r>
              <a:rPr lang="fr-FR" sz="1700" dirty="0">
                <a:latin typeface="Latha" panose="020B0502040204020203" pitchFamily="34" charset="0"/>
                <a:cs typeface="Latha" panose="020B0502040204020203" pitchFamily="34" charset="0"/>
                <a:sym typeface="Wingdings" panose="05000000000000000000" pitchFamily="2" charset="2"/>
              </a:rPr>
              <a:t>Citoyenneté</a:t>
            </a:r>
          </a:p>
          <a:p>
            <a:pPr marL="171450" indent="-171450">
              <a:buFont typeface="Wingdings" panose="05000000000000000000" pitchFamily="2" charset="2"/>
              <a:buChar char="û"/>
            </a:pPr>
            <a:r>
              <a:rPr lang="fr-FR" sz="1700" dirty="0">
                <a:latin typeface="Latha" panose="020B0502040204020203" pitchFamily="34" charset="0"/>
                <a:cs typeface="Latha" panose="020B0502040204020203" pitchFamily="34" charset="0"/>
                <a:sym typeface="Wingdings" panose="05000000000000000000" pitchFamily="2" charset="2"/>
              </a:rPr>
              <a:t>Accueil proximité</a:t>
            </a:r>
          </a:p>
          <a:p>
            <a:pPr marL="171450" indent="-171450">
              <a:buFont typeface="Wingdings" panose="05000000000000000000" pitchFamily="2" charset="2"/>
              <a:buChar char="û"/>
            </a:pPr>
            <a:r>
              <a:rPr lang="fr-FR" sz="1700" dirty="0">
                <a:latin typeface="Latha" panose="020B0502040204020203" pitchFamily="34" charset="0"/>
                <a:cs typeface="Latha" panose="020B0502040204020203" pitchFamily="34" charset="0"/>
                <a:sym typeface="Wingdings" panose="05000000000000000000" pitchFamily="2" charset="2"/>
              </a:rPr>
              <a:t>Communication - Marketing – Participation citoyenne</a:t>
            </a:r>
          </a:p>
          <a:p>
            <a:pPr marL="171450" indent="-171450">
              <a:buFont typeface="Wingdings" panose="05000000000000000000" pitchFamily="2" charset="2"/>
              <a:buChar char="û"/>
            </a:pPr>
            <a:r>
              <a:rPr lang="fr-FR" sz="1700" dirty="0">
                <a:latin typeface="Latha" panose="020B0502040204020203" pitchFamily="34" charset="0"/>
                <a:cs typeface="Latha" panose="020B0502040204020203" pitchFamily="34" charset="0"/>
                <a:sym typeface="Wingdings" panose="05000000000000000000" pitchFamily="2" charset="2"/>
              </a:rPr>
              <a:t>Finances – achats marchés - Régie</a:t>
            </a:r>
          </a:p>
          <a:p>
            <a:pPr marL="171450" indent="-171450">
              <a:buFont typeface="Wingdings" panose="05000000000000000000" pitchFamily="2" charset="2"/>
              <a:buChar char="û"/>
            </a:pPr>
            <a:r>
              <a:rPr lang="fr-FR" sz="1700" dirty="0">
                <a:latin typeface="Latha" panose="020B0502040204020203" pitchFamily="34" charset="0"/>
                <a:cs typeface="Latha" panose="020B0502040204020203" pitchFamily="34" charset="0"/>
                <a:sym typeface="Wingdings" panose="05000000000000000000" pitchFamily="2" charset="2"/>
              </a:rPr>
              <a:t>Ressources humaines</a:t>
            </a:r>
          </a:p>
          <a:p>
            <a:pPr marL="171450" indent="-171450">
              <a:buFont typeface="Wingdings" panose="05000000000000000000" pitchFamily="2" charset="2"/>
              <a:buChar char="û"/>
            </a:pPr>
            <a:r>
              <a:rPr lang="fr-FR" sz="1700" dirty="0">
                <a:latin typeface="Latha" panose="020B0502040204020203" pitchFamily="34" charset="0"/>
                <a:cs typeface="Latha" panose="020B0502040204020203" pitchFamily="34" charset="0"/>
                <a:sym typeface="Wingdings" panose="05000000000000000000" pitchFamily="2" charset="2"/>
              </a:rPr>
              <a:t>Prévention</a:t>
            </a:r>
          </a:p>
          <a:p>
            <a:pPr marL="171450" indent="-171450">
              <a:buFont typeface="Wingdings" panose="05000000000000000000" pitchFamily="2" charset="2"/>
              <a:buChar char="û"/>
            </a:pPr>
            <a:r>
              <a:rPr lang="fr-FR" sz="1700" dirty="0">
                <a:latin typeface="Latha" panose="020B0502040204020203" pitchFamily="34" charset="0"/>
                <a:cs typeface="Latha" panose="020B0502040204020203" pitchFamily="34" charset="0"/>
                <a:sym typeface="Wingdings" panose="05000000000000000000" pitchFamily="2" charset="2"/>
              </a:rPr>
              <a:t>Administration générale</a:t>
            </a:r>
          </a:p>
          <a:p>
            <a:pPr marL="171450" indent="-171450">
              <a:buFont typeface="Wingdings" panose="05000000000000000000" pitchFamily="2" charset="2"/>
              <a:buChar char="û"/>
            </a:pPr>
            <a:r>
              <a:rPr lang="fr-FR" sz="1700" dirty="0">
                <a:latin typeface="Latha" panose="020B0502040204020203" pitchFamily="34" charset="0"/>
                <a:cs typeface="Latha" panose="020B0502040204020203" pitchFamily="34" charset="0"/>
                <a:sym typeface="Wingdings" panose="05000000000000000000" pitchFamily="2" charset="2"/>
              </a:rPr>
              <a:t>Développement économique</a:t>
            </a:r>
          </a:p>
          <a:p>
            <a:endParaRPr lang="fr-FR" sz="1100" dirty="0">
              <a:latin typeface="Latha" panose="020B0502040204020203" pitchFamily="34" charset="0"/>
              <a:cs typeface="Latha" panose="020B0502040204020203" pitchFamily="34" charset="0"/>
            </a:endParaRP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8E73F0BA-BAB2-4E35-980D-DAC109F6EE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32962" y="6033867"/>
            <a:ext cx="1659038" cy="824133"/>
          </a:xfrm>
          <a:prstGeom prst="rect">
            <a:avLst/>
          </a:prstGeom>
        </p:spPr>
      </p:pic>
      <p:pic>
        <p:nvPicPr>
          <p:cNvPr id="6" name="Espace réservé du contenu 5" descr="Recherches">
            <a:extLst>
              <a:ext uri="{FF2B5EF4-FFF2-40B4-BE49-F238E27FC236}">
                <a16:creationId xmlns:a16="http://schemas.microsoft.com/office/drawing/2014/main" id="{F0FE7EFB-0C82-4AE5-8209-1A3BDA02AC2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928197" y="561109"/>
            <a:ext cx="1956259" cy="1956259"/>
          </a:xfr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B44FFBA3-C8DD-4333-B387-3A3206C29076}"/>
              </a:ext>
            </a:extLst>
          </p:cNvPr>
          <p:cNvSpPr txBox="1"/>
          <p:nvPr/>
        </p:nvSpPr>
        <p:spPr>
          <a:xfrm>
            <a:off x="6475822" y="1742023"/>
            <a:ext cx="5085337" cy="58015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û"/>
            </a:pPr>
            <a:r>
              <a:rPr lang="fr-FR" sz="1700" dirty="0">
                <a:latin typeface="Latha" panose="020B0502040204020203" pitchFamily="34" charset="0"/>
                <a:cs typeface="Latha" panose="020B0502040204020203" pitchFamily="34" charset="0"/>
                <a:sym typeface="Wingdings" panose="05000000000000000000" pitchFamily="2" charset="2"/>
              </a:rPr>
              <a:t>Agir Initier Responsabiliser </a:t>
            </a:r>
          </a:p>
          <a:p>
            <a:pPr marL="171450" indent="-171450">
              <a:buFont typeface="Wingdings" panose="05000000000000000000" pitchFamily="2" charset="2"/>
              <a:buChar char="û"/>
            </a:pPr>
            <a:r>
              <a:rPr lang="fr-FR" sz="1700" dirty="0">
                <a:latin typeface="Latha" panose="020B0502040204020203" pitchFamily="34" charset="0"/>
                <a:cs typeface="Latha" panose="020B0502040204020203" pitchFamily="34" charset="0"/>
                <a:sym typeface="Wingdings" panose="05000000000000000000" pitchFamily="2" charset="2"/>
              </a:rPr>
              <a:t>Service culturel – Forum des Arts</a:t>
            </a:r>
          </a:p>
          <a:p>
            <a:pPr marL="171450" indent="-171450">
              <a:buFont typeface="Wingdings" panose="05000000000000000000" pitchFamily="2" charset="2"/>
              <a:buChar char="û"/>
            </a:pPr>
            <a:r>
              <a:rPr lang="fr-FR" sz="1700" dirty="0">
                <a:latin typeface="Latha" panose="020B0502040204020203" pitchFamily="34" charset="0"/>
                <a:cs typeface="Latha" panose="020B0502040204020203" pitchFamily="34" charset="0"/>
                <a:sym typeface="Wingdings" panose="05000000000000000000" pitchFamily="2" charset="2"/>
              </a:rPr>
              <a:t>EMMD</a:t>
            </a:r>
          </a:p>
          <a:p>
            <a:pPr marL="171450" indent="-171450">
              <a:buFont typeface="Wingdings" panose="05000000000000000000" pitchFamily="2" charset="2"/>
              <a:buChar char="û"/>
            </a:pPr>
            <a:r>
              <a:rPr lang="fr-FR" sz="1700" dirty="0">
                <a:latin typeface="Latha" panose="020B0502040204020203" pitchFamily="34" charset="0"/>
                <a:cs typeface="Latha" panose="020B0502040204020203" pitchFamily="34" charset="0"/>
                <a:sym typeface="Wingdings" panose="05000000000000000000" pitchFamily="2" charset="2"/>
              </a:rPr>
              <a:t>Médiathèques</a:t>
            </a:r>
          </a:p>
          <a:p>
            <a:pPr marL="171450" indent="-171450">
              <a:buFont typeface="Wingdings" panose="05000000000000000000" pitchFamily="2" charset="2"/>
              <a:buChar char="û"/>
            </a:pPr>
            <a:r>
              <a:rPr lang="fr-FR" sz="1700" dirty="0">
                <a:latin typeface="Latha" panose="020B0502040204020203" pitchFamily="34" charset="0"/>
                <a:cs typeface="Latha" panose="020B0502040204020203" pitchFamily="34" charset="0"/>
                <a:sym typeface="Wingdings" panose="05000000000000000000" pitchFamily="2" charset="2"/>
              </a:rPr>
              <a:t>Jeunesse et vie étudiante – animation sportive</a:t>
            </a:r>
          </a:p>
          <a:p>
            <a:pPr marL="171450" indent="-171450">
              <a:buFont typeface="Wingdings" panose="05000000000000000000" pitchFamily="2" charset="2"/>
              <a:buChar char="û"/>
            </a:pPr>
            <a:r>
              <a:rPr lang="fr-FR" sz="1700" dirty="0">
                <a:latin typeface="Latha" panose="020B0502040204020203" pitchFamily="34" charset="0"/>
                <a:cs typeface="Latha" panose="020B0502040204020203" pitchFamily="34" charset="0"/>
                <a:sym typeface="Wingdings" panose="05000000000000000000" pitchFamily="2" charset="2"/>
              </a:rPr>
              <a:t>Stade – salles de sports </a:t>
            </a:r>
          </a:p>
          <a:p>
            <a:pPr marL="171450" indent="-171450">
              <a:buFont typeface="Wingdings" panose="05000000000000000000" pitchFamily="2" charset="2"/>
              <a:buChar char="û"/>
            </a:pPr>
            <a:r>
              <a:rPr lang="fr-FR" sz="1700" dirty="0">
                <a:latin typeface="Latha" panose="020B0502040204020203" pitchFamily="34" charset="0"/>
                <a:cs typeface="Latha" panose="020B0502040204020203" pitchFamily="34" charset="0"/>
                <a:sym typeface="Wingdings" panose="05000000000000000000" pitchFamily="2" charset="2"/>
              </a:rPr>
              <a:t>Stade nautique </a:t>
            </a:r>
          </a:p>
          <a:p>
            <a:pPr marL="171450" indent="-171450">
              <a:buFont typeface="Wingdings" panose="05000000000000000000" pitchFamily="2" charset="2"/>
              <a:buChar char="û"/>
            </a:pPr>
            <a:r>
              <a:rPr lang="fr-FR" sz="1700" dirty="0">
                <a:latin typeface="Latha" panose="020B0502040204020203" pitchFamily="34" charset="0"/>
                <a:cs typeface="Latha" panose="020B0502040204020203" pitchFamily="34" charset="0"/>
                <a:sym typeface="Wingdings" panose="05000000000000000000" pitchFamily="2" charset="2"/>
              </a:rPr>
              <a:t>Bâtiments communaux/transition énergétique - régie des transports – voirie, mobilité et domaine public</a:t>
            </a:r>
          </a:p>
          <a:p>
            <a:pPr marL="171450" indent="-171450">
              <a:buFont typeface="Wingdings" panose="05000000000000000000" pitchFamily="2" charset="2"/>
              <a:buChar char="û"/>
            </a:pPr>
            <a:r>
              <a:rPr lang="fr-FR" sz="1700" dirty="0">
                <a:latin typeface="Latha" panose="020B0502040204020203" pitchFamily="34" charset="0"/>
                <a:cs typeface="Latha" panose="020B0502040204020203" pitchFamily="34" charset="0"/>
                <a:sym typeface="Wingdings" panose="05000000000000000000" pitchFamily="2" charset="2"/>
              </a:rPr>
              <a:t>Espaces verts </a:t>
            </a:r>
          </a:p>
          <a:p>
            <a:pPr marL="171450" indent="-171450">
              <a:buFont typeface="Wingdings" panose="05000000000000000000" pitchFamily="2" charset="2"/>
              <a:buChar char="û"/>
            </a:pPr>
            <a:r>
              <a:rPr lang="fr-FR" sz="1700" dirty="0">
                <a:latin typeface="Latha" panose="020B0502040204020203" pitchFamily="34" charset="0"/>
                <a:cs typeface="Latha" panose="020B0502040204020203" pitchFamily="34" charset="0"/>
                <a:sym typeface="Wingdings" panose="05000000000000000000" pitchFamily="2" charset="2"/>
              </a:rPr>
              <a:t>CTM (3 équipes)</a:t>
            </a:r>
          </a:p>
          <a:p>
            <a:pPr marL="171450" indent="-171450">
              <a:buFont typeface="Wingdings" panose="05000000000000000000" pitchFamily="2" charset="2"/>
              <a:buChar char="û"/>
            </a:pPr>
            <a:r>
              <a:rPr lang="fr-FR" sz="1700" dirty="0">
                <a:latin typeface="Latha" panose="020B0502040204020203" pitchFamily="34" charset="0"/>
                <a:cs typeface="Latha" panose="020B0502040204020203" pitchFamily="34" charset="0"/>
                <a:sym typeface="Wingdings" panose="05000000000000000000" pitchFamily="2" charset="2"/>
              </a:rPr>
              <a:t>Urbanisme et patrimoine</a:t>
            </a:r>
          </a:p>
          <a:p>
            <a:pPr marL="171450" indent="-171450">
              <a:buFont typeface="Wingdings" panose="05000000000000000000" pitchFamily="2" charset="2"/>
              <a:buChar char="û"/>
            </a:pPr>
            <a:r>
              <a:rPr lang="fr-FR" sz="1700" dirty="0">
                <a:latin typeface="Latha" panose="020B0502040204020203" pitchFamily="34" charset="0"/>
                <a:cs typeface="Latha" panose="020B0502040204020203" pitchFamily="34" charset="0"/>
                <a:sym typeface="Wingdings" panose="05000000000000000000" pitchFamily="2" charset="2"/>
              </a:rPr>
              <a:t>Sécurité et tranquillité publique</a:t>
            </a:r>
          </a:p>
          <a:p>
            <a:pPr marL="171450" indent="-171450">
              <a:buFont typeface="Wingdings" panose="05000000000000000000" pitchFamily="2" charset="2"/>
              <a:buChar char="û"/>
            </a:pPr>
            <a:r>
              <a:rPr lang="fr-FR" sz="1700" dirty="0">
                <a:latin typeface="Latha" panose="020B0502040204020203" pitchFamily="34" charset="0"/>
                <a:cs typeface="Latha" panose="020B0502040204020203" pitchFamily="34" charset="0"/>
                <a:sym typeface="Wingdings" panose="05000000000000000000" pitchFamily="2" charset="2"/>
              </a:rPr>
              <a:t>Coordination projet – Mission mairie exemplaire</a:t>
            </a:r>
          </a:p>
          <a:p>
            <a:pPr marL="171450" indent="-171450">
              <a:buFont typeface="Wingdings" panose="05000000000000000000" pitchFamily="2" charset="2"/>
              <a:buChar char="û"/>
            </a:pPr>
            <a:r>
              <a:rPr lang="fr-FR" sz="1700" dirty="0">
                <a:latin typeface="Latha" panose="020B0502040204020203" pitchFamily="34" charset="0"/>
                <a:cs typeface="Latha" panose="020B0502040204020203" pitchFamily="34" charset="0"/>
                <a:sym typeface="Wingdings" panose="05000000000000000000" pitchFamily="2" charset="2"/>
              </a:rPr>
              <a:t>Cabinet</a:t>
            </a:r>
          </a:p>
          <a:p>
            <a:pPr marL="171450" indent="-171450">
              <a:buFont typeface="Wingdings" panose="05000000000000000000" pitchFamily="2" charset="2"/>
              <a:buChar char="û"/>
            </a:pPr>
            <a:r>
              <a:rPr lang="fr-FR" sz="1700" dirty="0">
                <a:latin typeface="Latha" panose="020B0502040204020203" pitchFamily="34" charset="0"/>
                <a:cs typeface="Latha" panose="020B0502040204020203" pitchFamily="34" charset="0"/>
                <a:sym typeface="Wingdings" panose="05000000000000000000" pitchFamily="2" charset="2"/>
              </a:rPr>
              <a:t>ASOI (CCAS)</a:t>
            </a:r>
          </a:p>
          <a:p>
            <a:pPr marL="171450" indent="-171450">
              <a:buFont typeface="Wingdings" panose="05000000000000000000" pitchFamily="2" charset="2"/>
              <a:buChar char="û"/>
            </a:pPr>
            <a:r>
              <a:rPr lang="fr-FR" sz="1700" dirty="0">
                <a:latin typeface="Latha" panose="020B0502040204020203" pitchFamily="34" charset="0"/>
                <a:cs typeface="Latha" panose="020B0502040204020203" pitchFamily="34" charset="0"/>
                <a:sym typeface="Wingdings" panose="05000000000000000000" pitchFamily="2" charset="2"/>
              </a:rPr>
              <a:t>SAAD (CCAS)</a:t>
            </a:r>
          </a:p>
          <a:p>
            <a:pPr marL="171450" indent="-171450">
              <a:buFont typeface="Wingdings" panose="05000000000000000000" pitchFamily="2" charset="2"/>
              <a:buChar char="û"/>
            </a:pPr>
            <a:r>
              <a:rPr lang="fr-FR" sz="1700" dirty="0">
                <a:latin typeface="Latha" panose="020B0502040204020203" pitchFamily="34" charset="0"/>
                <a:cs typeface="Latha" panose="020B0502040204020203" pitchFamily="34" charset="0"/>
                <a:sym typeface="Wingdings" panose="05000000000000000000" pitchFamily="2" charset="2"/>
              </a:rPr>
              <a:t>Administration générale CCAS</a:t>
            </a:r>
          </a:p>
          <a:p>
            <a:pPr marL="171450" indent="-171450">
              <a:buFont typeface="Wingdings" panose="05000000000000000000" pitchFamily="2" charset="2"/>
              <a:buChar char="û"/>
            </a:pPr>
            <a:endParaRPr lang="fr-FR" sz="1200" dirty="0">
              <a:solidFill>
                <a:srgbClr val="00606F"/>
              </a:solidFill>
              <a:latin typeface="Latha" panose="020B0502040204020203" pitchFamily="34" charset="0"/>
              <a:cs typeface="Latha" panose="020B0502040204020203" pitchFamily="34" charset="0"/>
              <a:sym typeface="Wingdings" panose="05000000000000000000" pitchFamily="2" charset="2"/>
            </a:endParaRPr>
          </a:p>
          <a:p>
            <a:endParaRPr lang="fr-FR" sz="1200" dirty="0">
              <a:solidFill>
                <a:srgbClr val="00606F"/>
              </a:solidFill>
              <a:latin typeface="Latha" panose="020B0502040204020203" pitchFamily="34" charset="0"/>
              <a:cs typeface="Latha" panose="020B0502040204020203" pitchFamily="34" charset="0"/>
              <a:sym typeface="Wingdings" panose="05000000000000000000" pitchFamily="2" charset="2"/>
            </a:endParaRPr>
          </a:p>
          <a:p>
            <a:endParaRPr lang="fr-FR" sz="1200" dirty="0">
              <a:solidFill>
                <a:srgbClr val="00606F"/>
              </a:solidFill>
              <a:latin typeface="Latha" panose="020B0502040204020203" pitchFamily="34" charset="0"/>
              <a:cs typeface="Latha" panose="020B0502040204020203" pitchFamily="34" charset="0"/>
              <a:sym typeface="Wingdings" panose="05000000000000000000" pitchFamily="2" charset="2"/>
            </a:endParaRPr>
          </a:p>
          <a:p>
            <a:endParaRPr lang="fr-FR" sz="1200" dirty="0">
              <a:latin typeface="Latha" panose="020B0502040204020203" pitchFamily="34" charset="0"/>
              <a:cs typeface="Latha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494014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6667</TotalTime>
  <Words>499</Words>
  <Application>Microsoft Office PowerPoint</Application>
  <PresentationFormat>Grand écran</PresentationFormat>
  <Paragraphs>85</Paragraphs>
  <Slides>6</Slides>
  <Notes>6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Gill Sans MT</vt:lpstr>
      <vt:lpstr>Latha</vt:lpstr>
      <vt:lpstr>Wingdings</vt:lpstr>
      <vt:lpstr>Thème Office</vt:lpstr>
      <vt:lpstr>Présentation PowerPoint</vt:lpstr>
      <vt:lpstr>OBJECTIFS</vt:lpstr>
      <vt:lpstr>PLANNING </vt:lpstr>
      <vt:lpstr>JEU DE CARTES</vt:lpstr>
      <vt:lpstr>TEMPS BLACK-JACK </vt:lpstr>
      <vt:lpstr>DÉCOUPAGE DES SERVICES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  TERRITORIAL</dc:title>
  <dc:creator>LAFFUITE Anne</dc:creator>
  <cp:lastModifiedBy>LAFFUITE Anne</cp:lastModifiedBy>
  <cp:revision>34</cp:revision>
  <cp:lastPrinted>2022-11-30T14:30:19Z</cp:lastPrinted>
  <dcterms:created xsi:type="dcterms:W3CDTF">2021-04-28T13:51:02Z</dcterms:created>
  <dcterms:modified xsi:type="dcterms:W3CDTF">2023-03-28T12:48:32Z</dcterms:modified>
</cp:coreProperties>
</file>