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450" r:id="rId3"/>
    <p:sldId id="574" r:id="rId4"/>
    <p:sldId id="589" r:id="rId5"/>
    <p:sldId id="576" r:id="rId6"/>
    <p:sldId id="577" r:id="rId7"/>
    <p:sldId id="564" r:id="rId8"/>
    <p:sldId id="578" r:id="rId9"/>
    <p:sldId id="590" r:id="rId10"/>
    <p:sldId id="579" r:id="rId11"/>
    <p:sldId id="580" r:id="rId12"/>
    <p:sldId id="581" r:id="rId13"/>
    <p:sldId id="582" r:id="rId14"/>
    <p:sldId id="588" r:id="rId15"/>
  </p:sldIdLst>
  <p:sldSz cx="9144000" cy="5143500" type="screen16x9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BFF"/>
    <a:srgbClr val="008EB0"/>
    <a:srgbClr val="2FD7FF"/>
    <a:srgbClr val="00A0C8"/>
    <a:srgbClr val="004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8912" autoAdjust="0"/>
  </p:normalViewPr>
  <p:slideViewPr>
    <p:cSldViewPr>
      <p:cViewPr varScale="1">
        <p:scale>
          <a:sx n="152" d="100"/>
          <a:sy n="152" d="100"/>
        </p:scale>
        <p:origin x="10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3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FD02E3D-0492-406B-8165-26BA3CED0D17}" type="datetime1">
              <a:rPr lang="fr-FR" altLang="fr-FR"/>
              <a:pPr/>
              <a:t>23/09/2024</a:t>
            </a:fld>
            <a:endParaRPr lang="fr-FR" alt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BA87B33-2073-4C83-86C9-0028ABAAA9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7611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2" charset="0"/>
              </a:defRPr>
            </a:lvl1pPr>
          </a:lstStyle>
          <a:p>
            <a:fld id="{962A33ED-A411-4B39-ACB5-0300D7A01724}" type="datetime1">
              <a:rPr lang="fr-FR" altLang="fr-FR"/>
              <a:pPr/>
              <a:t>23/09/2024</a:t>
            </a:fld>
            <a:endParaRPr lang="fr-FR" alt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2" charset="0"/>
              </a:defRPr>
            </a:lvl1pPr>
          </a:lstStyle>
          <a:p>
            <a:fld id="{98F24BB5-B636-495B-9BC3-8F16AC36AB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9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69993" indent="-296151" eaLnBrk="0" hangingPunct="0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84605" indent="-236921" eaLnBrk="0" hangingPunct="0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58447" indent="-236921" eaLnBrk="0" hangingPunct="0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132289" indent="-236921" eaLnBrk="0" hangingPunct="0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8CF0235-B118-4FA3-A7B0-25ACE030A33E}" type="slidenum">
              <a:rPr lang="fr-FR" altLang="fr-FR" sz="1200">
                <a:latin typeface="Times" pitchFamily="2" charset="0"/>
              </a:rPr>
              <a:pPr/>
              <a:t>1</a:t>
            </a:fld>
            <a:endParaRPr lang="fr-FR" altLang="fr-FR" sz="1200">
              <a:latin typeface="Times" pitchFamily="2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800101"/>
            <a:ext cx="8229600" cy="469106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14500"/>
            <a:ext cx="8229600" cy="2628900"/>
          </a:xfrm>
        </p:spPr>
        <p:txBody>
          <a:bodyPr/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06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00"/>
            <a:ext cx="8362950" cy="3771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6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0287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4724400" y="10287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21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28700"/>
            <a:ext cx="82296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29100"/>
            <a:ext cx="8229600" cy="571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53200" cy="2857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0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7150"/>
            <a:ext cx="6553200" cy="2857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1" y="1028700"/>
            <a:ext cx="4105275" cy="1828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4876" y="1028700"/>
            <a:ext cx="4105275" cy="1828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1" y="2971800"/>
            <a:ext cx="4105275" cy="1828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4876" y="2971800"/>
            <a:ext cx="4105275" cy="1828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5C90CD-4D56-42BD-A0B5-DCB38E7B7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621C1151-DEC9-4226-8825-6183C6C66A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390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457200" y="1028700"/>
            <a:ext cx="83629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57150"/>
            <a:ext cx="6553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du chapitre</a:t>
            </a:r>
          </a:p>
        </p:txBody>
      </p:sp>
      <p:sp>
        <p:nvSpPr>
          <p:cNvPr id="1029" name="ZoneTexte 1"/>
          <p:cNvSpPr txBox="1">
            <a:spLocks noChangeArrowheads="1"/>
          </p:cNvSpPr>
          <p:nvPr/>
        </p:nvSpPr>
        <p:spPr bwMode="auto">
          <a:xfrm>
            <a:off x="7451725" y="4902202"/>
            <a:ext cx="1441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ECB23884-B911-4ADE-88A3-9FD44005B6A0}" type="slidenum">
              <a:rPr lang="fr-FR" altLang="fr-FR" sz="1400">
                <a:solidFill>
                  <a:srgbClr val="00A0C8"/>
                </a:solidFill>
              </a:rPr>
              <a:pPr algn="r"/>
              <a:t>‹N°›</a:t>
            </a:fld>
            <a:r>
              <a:rPr lang="fr-FR" altLang="fr-FR" sz="1400" dirty="0">
                <a:solidFill>
                  <a:srgbClr val="00A0C8"/>
                </a:solidFill>
              </a:rPr>
              <a:t>/14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1pPr>
      <a:lvl2pPr marL="288925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2200" b="1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2pPr>
      <a:lvl3pPr marL="708025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3pPr>
      <a:lvl4pPr marL="1127125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4pPr>
      <a:lvl5pPr marL="15462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5pPr>
      <a:lvl6pPr marL="20034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6pPr>
      <a:lvl7pPr marL="24606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7pPr>
      <a:lvl8pPr marL="29178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8pPr>
      <a:lvl9pPr marL="33750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ophees.idealco.fr/projet-2024/audits-de-securite-routiere-en-agglomeration/?_hsenc=p2ANqtz--zqFHOidpqrE0R8uB-HGRk1Sdno0mpIEug1HunTo01FSkm3zi8v5ilyv-MX29QhdON81fR7orkxpDC7KSCKahJbUolKA&amp;_hsmi=9327568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Cgl00006\jdata02\PPI-02-SECURITE\28-Communication%20S&#233;curit&#233;%20routi&#232;re\2024-05-16-%20webconf&#233;rence%20idealCo\CONVENTION%20AUDIT%20SECU%20HUETRE%20SIGNEE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Cgl00006\jdata02\PPI-02-SECURITE\28-Communication%20S&#233;curit&#233;%20routi&#232;re\2024-05-16-%20webconf&#233;rence%20idealCo\Diagnostic%20Boisseaux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file:///\\Cgl00006\jdata02\PPI-02-SECURITE\28-Communication%20S&#233;curit&#233;%20routi&#232;re\2024-09-17-%20webconf&#233;rence%20idealCo\Propositions-Boisseaux-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B76A85-F1DC-499F-A2F1-A2123695E61B}"/>
              </a:ext>
            </a:extLst>
          </p:cNvPr>
          <p:cNvSpPr/>
          <p:nvPr/>
        </p:nvSpPr>
        <p:spPr>
          <a:xfrm>
            <a:off x="1399125" y="1203598"/>
            <a:ext cx="63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L’audit des aménagements de sécurité en agglomération : 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une démarche initiée par le Département du Loiret </a:t>
            </a:r>
            <a:endParaRPr lang="fr-FR" dirty="0"/>
          </a:p>
        </p:txBody>
      </p:sp>
      <p:sp>
        <p:nvSpPr>
          <p:cNvPr id="10" name="Sous-titre 4">
            <a:extLst>
              <a:ext uri="{FF2B5EF4-FFF2-40B4-BE49-F238E27FC236}">
                <a16:creationId xmlns:a16="http://schemas.microsoft.com/office/drawing/2014/main" id="{637B735A-0A2B-4B3E-B9FA-065A1796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900" y="3003798"/>
            <a:ext cx="6218635" cy="4798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altLang="fr-FR" sz="1650" dirty="0">
                <a:ea typeface="ＭＳ Ｐゴシック" panose="020B0600070205080204" pitchFamily="34" charset="-128"/>
              </a:rPr>
              <a:t>Web conférence Idéal Co – 17 septembre 2024</a:t>
            </a:r>
          </a:p>
          <a:p>
            <a:pPr>
              <a:lnSpc>
                <a:spcPct val="80000"/>
              </a:lnSpc>
            </a:pPr>
            <a:endParaRPr lang="fr-FR" altLang="fr-FR" sz="135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1">
            <a:extLst>
              <a:ext uri="{FF2B5EF4-FFF2-40B4-BE49-F238E27FC236}">
                <a16:creationId xmlns:a16="http://schemas.microsoft.com/office/drawing/2014/main" id="{FCD11C78-2F16-4EB1-9445-5EAC7A0EEE66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36FB6F64-4EA7-4415-B393-9A17B942106C}" type="slidenum">
              <a:rPr lang="fr-FR" altLang="fr-FR" sz="675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10</a:t>
            </a:fld>
            <a:endParaRPr lang="fr-FR" altLang="fr-FR" sz="675">
              <a:solidFill>
                <a:schemeClr val="bg2"/>
              </a:solidFill>
            </a:endParaRPr>
          </a:p>
        </p:txBody>
      </p:sp>
      <p:sp>
        <p:nvSpPr>
          <p:cNvPr id="32771" name="Titre 1">
            <a:extLst>
              <a:ext uri="{FF2B5EF4-FFF2-40B4-BE49-F238E27FC236}">
                <a16:creationId xmlns:a16="http://schemas.microsoft.com/office/drawing/2014/main" id="{E4E740BA-9838-4E9D-A8A1-F125726833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60" y="260672"/>
            <a:ext cx="6426993" cy="216694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L’élaboration d’un guide de préconisations des aménagements de sécurité</a:t>
            </a:r>
            <a:r>
              <a:rPr lang="fr-FR" altLang="fr-FR" sz="105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05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05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05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050" i="1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Objectifs du guide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08043ECB-E2A0-4A88-8333-C537C892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59582"/>
            <a:ext cx="388858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050" dirty="0">
                <a:solidFill>
                  <a:srgbClr val="00A0C8"/>
                </a:solidFill>
              </a:rPr>
              <a:t> Mise à profit des enseignements issus des études réalisées dans le Loiret à travers les audits de sécurité</a:t>
            </a:r>
          </a:p>
          <a:p>
            <a:pPr>
              <a:buFontTx/>
              <a:buChar char="-"/>
            </a:pPr>
            <a:endParaRPr lang="fr-FR" altLang="fr-FR" sz="105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675" dirty="0"/>
              <a:t>  </a:t>
            </a:r>
            <a:r>
              <a:rPr lang="fr-FR" altLang="fr-FR" sz="1050" dirty="0">
                <a:solidFill>
                  <a:srgbClr val="00A0C8"/>
                </a:solidFill>
              </a:rPr>
              <a:t>Conseils sur la méthodologie à suivre pour aménager une traversée de bourg (diagnostic préalable nécessaire)</a:t>
            </a:r>
          </a:p>
          <a:p>
            <a:pPr>
              <a:buFontTx/>
              <a:buChar char="-"/>
            </a:pPr>
            <a:endParaRPr lang="fr-FR" altLang="fr-FR" sz="105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050" dirty="0">
                <a:solidFill>
                  <a:srgbClr val="00A0C8"/>
                </a:solidFill>
              </a:rPr>
              <a:t> Propositions d’aménagement chiffrées conformes à la règlementation routière</a:t>
            </a:r>
          </a:p>
          <a:p>
            <a:pPr>
              <a:buFontTx/>
              <a:buChar char="-"/>
            </a:pPr>
            <a:endParaRPr lang="fr-FR" altLang="fr-FR" sz="105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050" dirty="0">
                <a:solidFill>
                  <a:srgbClr val="00A0C8"/>
                </a:solidFill>
              </a:rPr>
              <a:t> Outil d’aide à la décision à l’attention des élus locaux (diffusion à l’ensemble des Maires en janvier 2017)</a:t>
            </a:r>
          </a:p>
          <a:p>
            <a:pPr>
              <a:buFontTx/>
              <a:buChar char="-"/>
            </a:pPr>
            <a:endParaRPr lang="fr-FR" altLang="fr-FR" sz="105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050" dirty="0">
                <a:solidFill>
                  <a:srgbClr val="00A0C8"/>
                </a:solidFill>
              </a:rPr>
              <a:t> Outil d’information sur les aides techniques proposées par le Département</a:t>
            </a:r>
          </a:p>
          <a:p>
            <a:pPr>
              <a:buFontTx/>
              <a:buChar char="-"/>
            </a:pPr>
            <a:endParaRPr lang="fr-FR" altLang="fr-FR" sz="105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050" dirty="0">
                <a:solidFill>
                  <a:srgbClr val="00A0C8"/>
                </a:solidFill>
              </a:rPr>
              <a:t> Guide à remettre à jour en prenant en compte les enjeux de mobilités douces</a:t>
            </a:r>
          </a:p>
        </p:txBody>
      </p:sp>
      <p:graphicFrame>
        <p:nvGraphicFramePr>
          <p:cNvPr id="32773" name="Objet 1">
            <a:extLst>
              <a:ext uri="{FF2B5EF4-FFF2-40B4-BE49-F238E27FC236}">
                <a16:creationId xmlns:a16="http://schemas.microsoft.com/office/drawing/2014/main" id="{15713336-D028-45DC-849B-44BF17B0F2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3550" y="897731"/>
          <a:ext cx="215384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5667347" imgH="8019903" progId="AcroExch.Document.11">
                  <p:embed/>
                </p:oleObj>
              </mc:Choice>
              <mc:Fallback>
                <p:oleObj name="Acrobat Document" r:id="rId3" imgW="5667347" imgH="8019903" progId="AcroExch.Document.11">
                  <p:embed/>
                  <p:pic>
                    <p:nvPicPr>
                      <p:cNvPr id="32773" name="Objet 1">
                        <a:extLst>
                          <a:ext uri="{FF2B5EF4-FFF2-40B4-BE49-F238E27FC236}">
                            <a16:creationId xmlns:a16="http://schemas.microsoft.com/office/drawing/2014/main" id="{15713336-D028-45DC-849B-44BF17B0F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897731"/>
                        <a:ext cx="215384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1">
            <a:extLst>
              <a:ext uri="{FF2B5EF4-FFF2-40B4-BE49-F238E27FC236}">
                <a16:creationId xmlns:a16="http://schemas.microsoft.com/office/drawing/2014/main" id="{B642BD8D-1A57-47B3-A339-551E777A1420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38D6277F-870D-45CA-9DC8-A79E5D03A313}" type="slidenum">
              <a:rPr lang="fr-FR" altLang="fr-FR" sz="675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11</a:t>
            </a:fld>
            <a:endParaRPr lang="fr-FR" altLang="fr-FR" sz="675">
              <a:solidFill>
                <a:schemeClr val="bg2"/>
              </a:solidFill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7BDDB49F-C4E4-435A-8E0E-AEEAF25F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47" y="1"/>
            <a:ext cx="4566047" cy="36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F7D419A6-3AB3-453D-97AA-515A46B9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3277791"/>
            <a:ext cx="4314825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1">
            <a:extLst>
              <a:ext uri="{FF2B5EF4-FFF2-40B4-BE49-F238E27FC236}">
                <a16:creationId xmlns:a16="http://schemas.microsoft.com/office/drawing/2014/main" id="{B1DBDD48-F6E5-49D1-BA94-71B079305D95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58D52586-53C6-46E5-995F-13B87F77ABD1}" type="slidenum">
              <a:rPr lang="fr-FR" altLang="fr-FR" sz="675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12</a:t>
            </a:fld>
            <a:endParaRPr lang="fr-FR" altLang="fr-FR" sz="675">
              <a:solidFill>
                <a:schemeClr val="bg2"/>
              </a:solidFill>
            </a:endParaRPr>
          </a:p>
        </p:txBody>
      </p:sp>
      <p:sp>
        <p:nvSpPr>
          <p:cNvPr id="34819" name="Titre 1">
            <a:extLst>
              <a:ext uri="{FF2B5EF4-FFF2-40B4-BE49-F238E27FC236}">
                <a16:creationId xmlns:a16="http://schemas.microsoft.com/office/drawing/2014/main" id="{248C9E11-3256-4267-B3EC-0950EE8F82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195263"/>
            <a:ext cx="6210300" cy="432197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sz="120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20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fr-FR" altLang="fr-FR" sz="1050" i="1">
                <a:solidFill>
                  <a:srgbClr val="00A0C8"/>
                </a:solidFill>
                <a:ea typeface="ＭＳ Ｐゴシック" panose="020B0600070205080204" pitchFamily="34" charset="-128"/>
              </a:rPr>
              <a:t>Exemples d’illustrations intégrées dans le document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D4F69D1C-3368-45CD-B6BA-AFEB2794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28" y="2895600"/>
            <a:ext cx="3842147" cy="17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7D7133E6-6D63-4991-9522-03BC3209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81038"/>
            <a:ext cx="3492104" cy="29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1">
            <a:extLst>
              <a:ext uri="{FF2B5EF4-FFF2-40B4-BE49-F238E27FC236}">
                <a16:creationId xmlns:a16="http://schemas.microsoft.com/office/drawing/2014/main" id="{92D6D9DD-F2DC-49E2-B23F-AAEB3C53B271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C5F1083B-F1F5-4AA7-9DC0-ACEFCD85A02D}" type="slidenum">
              <a:rPr lang="fr-FR" altLang="fr-FR" sz="675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13</a:t>
            </a:fld>
            <a:endParaRPr lang="fr-FR" altLang="fr-FR" sz="675">
              <a:solidFill>
                <a:schemeClr val="bg2"/>
              </a:solidFill>
            </a:endParaRPr>
          </a:p>
        </p:txBody>
      </p:sp>
      <p:sp>
        <p:nvSpPr>
          <p:cNvPr id="35843" name="Titre 1">
            <a:extLst>
              <a:ext uri="{FF2B5EF4-FFF2-40B4-BE49-F238E27FC236}">
                <a16:creationId xmlns:a16="http://schemas.microsoft.com/office/drawing/2014/main" id="{3FC33A72-6B62-4B04-B156-220F4B1323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195263"/>
            <a:ext cx="6210300" cy="432197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sz="120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20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fr-FR" altLang="fr-FR" sz="1050" i="1">
                <a:solidFill>
                  <a:srgbClr val="00A0C8"/>
                </a:solidFill>
                <a:ea typeface="ＭＳ Ｐゴシック" panose="020B0600070205080204" pitchFamily="34" charset="-128"/>
              </a:rPr>
              <a:t>Exemples d’illustrations intégrées dans le document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7882C465-F199-466F-AD2C-3BB55307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3882"/>
            <a:ext cx="3780235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23ED53DB-974B-4B6A-808A-E8C8ED9A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9" y="3327798"/>
            <a:ext cx="3800475" cy="17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E4510701-8270-468E-AF77-849FA63F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4" y="925117"/>
            <a:ext cx="3202781" cy="15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1">
            <a:extLst>
              <a:ext uri="{FF2B5EF4-FFF2-40B4-BE49-F238E27FC236}">
                <a16:creationId xmlns:a16="http://schemas.microsoft.com/office/drawing/2014/main" id="{3C89EBB1-0B91-437E-BEA2-9B07BC436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ABF2FD7-6302-44AC-8F8A-D04117D67CEA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6867" name="Titre 1">
            <a:extLst>
              <a:ext uri="{FF2B5EF4-FFF2-40B4-BE49-F238E27FC236}">
                <a16:creationId xmlns:a16="http://schemas.microsoft.com/office/drawing/2014/main" id="{CBB369E3-2A20-4C51-BE23-DA3586397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933" y="531426"/>
            <a:ext cx="5968603" cy="1883861"/>
          </a:xfrm>
          <a:solidFill>
            <a:schemeClr val="tx1"/>
          </a:solidFill>
        </p:spPr>
        <p:txBody>
          <a:bodyPr anchor="t"/>
          <a:lstStyle/>
          <a:p>
            <a:pPr algn="ctr"/>
            <a:r>
              <a:rPr lang="fr-FR" altLang="fr-FR" sz="135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35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fr-FR" altLang="fr-FR" sz="2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C’est à vous de prendre la parole : posez nous vos questions…</a:t>
            </a:r>
            <a:br>
              <a:rPr lang="fr-FR" altLang="fr-FR" sz="24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2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et n’oubliez pas de voter pour nous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1EB66-D139-4212-9DD7-EEB926CC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2499742"/>
            <a:ext cx="3376822" cy="13191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83D337-02D0-48AA-91FD-A90F51C0903B}"/>
              </a:ext>
            </a:extLst>
          </p:cNvPr>
          <p:cNvSpPr txBox="1"/>
          <p:nvPr/>
        </p:nvSpPr>
        <p:spPr>
          <a:xfrm>
            <a:off x="1115616" y="401191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https://trophees.idealco.fr/projet-2024/audits-de-securite-routiere-en-agglomeration/?_hsenc=p2ANqtz--zqFHOidpqrE0R8uB-HGRk1Sdno0mpIEug1HunTo01FSkm3zi8v5ilyv-MX29QhdON81fR7orkxpDC7KSCKahJbUolKA&amp;_hsmi=93275683</a:t>
            </a:r>
            <a:endParaRPr lang="fr-FR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1">
            <a:extLst>
              <a:ext uri="{FF2B5EF4-FFF2-40B4-BE49-F238E27FC236}">
                <a16:creationId xmlns:a16="http://schemas.microsoft.com/office/drawing/2014/main" id="{BC765977-CFCA-4260-9A22-ACAE6B21C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9435B33-13DA-49CA-A152-E08C407D55C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0483" name="Titre 1">
            <a:extLst>
              <a:ext uri="{FF2B5EF4-FFF2-40B4-BE49-F238E27FC236}">
                <a16:creationId xmlns:a16="http://schemas.microsoft.com/office/drawing/2014/main" id="{6005173A-E8CC-4901-9FC0-9AF7CD9B1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600" y="1347614"/>
            <a:ext cx="7272808" cy="2016224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sz="135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35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fr-FR" altLang="fr-FR" sz="1400" dirty="0">
                <a:solidFill>
                  <a:srgbClr val="00A0C8"/>
                </a:solidFill>
              </a:rPr>
              <a:t>Objectifs des audits</a:t>
            </a:r>
            <a:br>
              <a:rPr lang="fr-FR" altLang="fr-FR" sz="1400" dirty="0">
                <a:solidFill>
                  <a:srgbClr val="00A0C8"/>
                </a:solidFill>
              </a:rPr>
            </a:br>
            <a:r>
              <a:rPr lang="fr-FR" altLang="fr-FR" sz="1400" dirty="0">
                <a:solidFill>
                  <a:srgbClr val="00A0C8"/>
                </a:solidFill>
              </a:rPr>
              <a:t>Présentation de la démarche</a:t>
            </a:r>
            <a:br>
              <a:rPr lang="fr-FR" altLang="fr-FR" sz="1400" dirty="0">
                <a:solidFill>
                  <a:srgbClr val="00A0C8"/>
                </a:solidFill>
              </a:rPr>
            </a:br>
            <a: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 séquençage cohérent des audits</a:t>
            </a:r>
            <a:b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Une démarche à la confluence des intérêts</a:t>
            </a:r>
            <a:b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Bilan de la démarche d’audit des aménagements de sécurité en agglomération (2009-2023)</a:t>
            </a:r>
            <a:b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 exemple d’audit de sécurité (Boisseaux)</a:t>
            </a:r>
            <a:b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4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L’élaboration d’un guide de préconisations des aménagements de sécurité</a:t>
            </a:r>
            <a:r>
              <a:rPr lang="fr-FR" altLang="fr-FR" sz="1400" dirty="0">
                <a:solidFill>
                  <a:srgbClr val="00A0C8"/>
                </a:solidFill>
              </a:rPr>
              <a:t/>
            </a:r>
            <a:br>
              <a:rPr lang="fr-FR" altLang="fr-FR" sz="1400" dirty="0">
                <a:solidFill>
                  <a:srgbClr val="00A0C8"/>
                </a:solidFill>
              </a:rPr>
            </a:br>
            <a:endParaRPr lang="fr-FR" altLang="fr-FR" sz="1350" dirty="0">
              <a:solidFill>
                <a:srgbClr val="00A0C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4" name="Titre 30">
            <a:extLst>
              <a:ext uri="{FF2B5EF4-FFF2-40B4-BE49-F238E27FC236}">
                <a16:creationId xmlns:a16="http://schemas.microsoft.com/office/drawing/2014/main" id="{707937B3-758A-4FF9-9FEC-2C1B8E798AD6}"/>
              </a:ext>
            </a:extLst>
          </p:cNvPr>
          <p:cNvSpPr>
            <a:spLocks/>
          </p:cNvSpPr>
          <p:nvPr/>
        </p:nvSpPr>
        <p:spPr bwMode="white">
          <a:xfrm>
            <a:off x="971600" y="411510"/>
            <a:ext cx="4914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400" b="1" dirty="0">
                <a:solidFill>
                  <a:srgbClr val="00A0C8"/>
                </a:solidFill>
              </a:rPr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0">
            <a:extLst>
              <a:ext uri="{FF2B5EF4-FFF2-40B4-BE49-F238E27FC236}">
                <a16:creationId xmlns:a16="http://schemas.microsoft.com/office/drawing/2014/main" id="{CB0EB841-148E-4E19-9F89-C52426D30103}"/>
              </a:ext>
            </a:extLst>
          </p:cNvPr>
          <p:cNvSpPr txBox="1">
            <a:spLocks/>
          </p:cNvSpPr>
          <p:nvPr/>
        </p:nvSpPr>
        <p:spPr bwMode="white">
          <a:xfrm>
            <a:off x="683568" y="297656"/>
            <a:ext cx="4914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00" b="1" dirty="0">
                <a:solidFill>
                  <a:srgbClr val="00A0C8"/>
                </a:solidFill>
              </a:rPr>
              <a:t>Objectifs des audits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A8C9D6E9-5273-4E7C-BD83-13B45D5456C6}"/>
              </a:ext>
            </a:extLst>
          </p:cNvPr>
          <p:cNvSpPr>
            <a:spLocks/>
          </p:cNvSpPr>
          <p:nvPr/>
        </p:nvSpPr>
        <p:spPr bwMode="white">
          <a:xfrm>
            <a:off x="899592" y="1839791"/>
            <a:ext cx="7560840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fr-FR" altLang="fr-FR" sz="1200" b="1" dirty="0">
              <a:solidFill>
                <a:schemeClr val="tx1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Mise en place d’une démarche de partenariat entre les communes et le Département pour traiter les problématiques de sécurité routière rencontrées en agglomération sur le réseau routier départemental.</a:t>
            </a: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Établir un diagnostic préalable sur un tronçon routier en agglomération à la demande des communes.</a:t>
            </a: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-  Apporter des réponses adaptées et partagées par la Commune et le Département aux dysfonctionnements  constatés.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A64431C-64B3-4F1A-BAEC-15A104CEFFF6}"/>
              </a:ext>
            </a:extLst>
          </p:cNvPr>
          <p:cNvSpPr>
            <a:spLocks/>
          </p:cNvSpPr>
          <p:nvPr/>
        </p:nvSpPr>
        <p:spPr bwMode="white">
          <a:xfrm>
            <a:off x="899592" y="699542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fr-FR" altLang="fr-FR" sz="1200" b="1" dirty="0">
              <a:solidFill>
                <a:schemeClr val="tx1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En zone agglomérée, les aménagements de sécurité relèvent de la compétence communale même si la voie concernée est une route départementale.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27D861F-0418-428E-8967-F5256F9F5717}"/>
              </a:ext>
            </a:extLst>
          </p:cNvPr>
          <p:cNvSpPr>
            <a:spLocks/>
          </p:cNvSpPr>
          <p:nvPr/>
        </p:nvSpPr>
        <p:spPr bwMode="white">
          <a:xfrm>
            <a:off x="899592" y="1263727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fr-FR" altLang="fr-FR" sz="1200" b="1" dirty="0">
              <a:solidFill>
                <a:schemeClr val="tx1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Il n’existe pas d’aménagement « miracle » duplicable à l’infini et susceptible de répondre à l’ensemble des problématiques de sécurité rencontrées.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30">
            <a:extLst>
              <a:ext uri="{FF2B5EF4-FFF2-40B4-BE49-F238E27FC236}">
                <a16:creationId xmlns:a16="http://schemas.microsoft.com/office/drawing/2014/main" id="{97246927-9A74-4BA6-909A-44BD80759DBF}"/>
              </a:ext>
            </a:extLst>
          </p:cNvPr>
          <p:cNvSpPr txBox="1">
            <a:spLocks/>
          </p:cNvSpPr>
          <p:nvPr/>
        </p:nvSpPr>
        <p:spPr bwMode="white">
          <a:xfrm>
            <a:off x="611560" y="296875"/>
            <a:ext cx="4914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00" b="1" dirty="0">
                <a:solidFill>
                  <a:srgbClr val="00A0C8"/>
                </a:solidFill>
              </a:rPr>
              <a:t>Présentation de la démarche</a:t>
            </a:r>
          </a:p>
        </p:txBody>
      </p:sp>
      <p:sp>
        <p:nvSpPr>
          <p:cNvPr id="24579" name="Sous-titre 2">
            <a:extLst>
              <a:ext uri="{FF2B5EF4-FFF2-40B4-BE49-F238E27FC236}">
                <a16:creationId xmlns:a16="http://schemas.microsoft.com/office/drawing/2014/main" id="{ACAE1DDE-D4DE-4914-99E9-B1C9C3CC8C5A}"/>
              </a:ext>
            </a:extLst>
          </p:cNvPr>
          <p:cNvSpPr txBox="1">
            <a:spLocks/>
          </p:cNvSpPr>
          <p:nvPr/>
        </p:nvSpPr>
        <p:spPr bwMode="white">
          <a:xfrm>
            <a:off x="1516856" y="735806"/>
            <a:ext cx="6172200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230A6AA0-BC1F-486C-A6A9-2F8C81835638}"/>
              </a:ext>
            </a:extLst>
          </p:cNvPr>
          <p:cNvSpPr>
            <a:spLocks/>
          </p:cNvSpPr>
          <p:nvPr/>
        </p:nvSpPr>
        <p:spPr bwMode="white">
          <a:xfrm>
            <a:off x="755576" y="843558"/>
            <a:ext cx="7632848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fr-FR" altLang="fr-FR" sz="1200" b="1" dirty="0">
              <a:solidFill>
                <a:schemeClr val="tx1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Marché spécifique à bon de commandes, sous maîtrise d’ouvrage Départemental, auprès d’un bureau d’études spécialisé pour la réalisation des études.</a:t>
            </a: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Cofinancement des études 50%/50% par voie de convention Commune - Département. </a:t>
            </a:r>
            <a:r>
              <a:rPr lang="fr-FR" altLang="fr-FR" sz="1200" dirty="0">
                <a:solidFill>
                  <a:srgbClr val="00A0C8"/>
                </a:solidFill>
                <a:hlinkClick r:id="rId2" action="ppaction://hlinkfile"/>
              </a:rPr>
              <a:t>exemple de convention</a:t>
            </a:r>
            <a:endParaRPr lang="fr-FR" altLang="fr-FR" sz="1200" dirty="0">
              <a:solidFill>
                <a:srgbClr val="00A0C8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Montant d’une étude pour 500 ml : 9 000 € HT soit 4 500 € à la charge la commune. Paiement intégral par le CD45 et demande de remboursement auprès de la commune (titre de recette).</a:t>
            </a: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Les propositions d’aménagements sont chiffrées au stade d’avant projet : esquisses non côtés sur photographie aériennes et photos 3D </a:t>
            </a:r>
          </a:p>
          <a:p>
            <a:pPr marL="214313" indent="-214313" algn="just">
              <a:lnSpc>
                <a:spcPct val="90000"/>
              </a:lnSpc>
              <a:buFontTx/>
              <a:buChar char="-"/>
              <a:defRPr/>
            </a:pPr>
            <a:endParaRPr lang="fr-FR" altLang="fr-FR" sz="1200" dirty="0">
              <a:solidFill>
                <a:srgbClr val="00A0C8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fr-FR" sz="1200" dirty="0">
                <a:solidFill>
                  <a:srgbClr val="00A0C8"/>
                </a:solidFill>
              </a:rPr>
              <a:t>-  Pour la réalisation des travaux, les communes reprennent la main : choix des zones à aménager, choix du maître d’œuvre pour le projet détaillé et le suivi des travaux.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30">
            <a:extLst>
              <a:ext uri="{FF2B5EF4-FFF2-40B4-BE49-F238E27FC236}">
                <a16:creationId xmlns:a16="http://schemas.microsoft.com/office/drawing/2014/main" id="{A85C22CD-36A8-4324-B2EE-D25CB69AD9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0256" y="116139"/>
            <a:ext cx="6262688" cy="285750"/>
          </a:xfrm>
        </p:spPr>
        <p:txBody>
          <a:bodyPr/>
          <a:lstStyle/>
          <a:p>
            <a:pPr eaLnBrk="1" hangingPunct="1"/>
            <a:r>
              <a:rPr lang="fr-FR" altLang="fr-FR" sz="135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 séquençage cohérent des audits</a:t>
            </a:r>
          </a:p>
        </p:txBody>
      </p:sp>
      <p:sp>
        <p:nvSpPr>
          <p:cNvPr id="26627" name="Rectangle 25">
            <a:extLst>
              <a:ext uri="{FF2B5EF4-FFF2-40B4-BE49-F238E27FC236}">
                <a16:creationId xmlns:a16="http://schemas.microsoft.com/office/drawing/2014/main" id="{B58701DB-09EE-404D-AC36-CE727F6A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5" y="-132728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altLang="fr-FR" sz="1125">
              <a:solidFill>
                <a:schemeClr val="tx1"/>
              </a:solidFill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id="{612544A6-3D6A-4579-9EDD-C4621554D0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3145" y="646770"/>
            <a:ext cx="6437710" cy="4333875"/>
            <a:chOff x="567" y="1011"/>
            <a:chExt cx="15480" cy="10418"/>
          </a:xfrm>
        </p:grpSpPr>
        <p:sp>
          <p:nvSpPr>
            <p:cNvPr id="26630" name="AutoShape 24">
              <a:extLst>
                <a:ext uri="{FF2B5EF4-FFF2-40B4-BE49-F238E27FC236}">
                  <a16:creationId xmlns:a16="http://schemas.microsoft.com/office/drawing/2014/main" id="{08BF3B42-2444-4F49-AAFB-784D2016E0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7" y="1011"/>
              <a:ext cx="15480" cy="1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31" name="Text Box 23">
              <a:extLst>
                <a:ext uri="{FF2B5EF4-FFF2-40B4-BE49-F238E27FC236}">
                  <a16:creationId xmlns:a16="http://schemas.microsoft.com/office/drawing/2014/main" id="{CABDA798-06A9-4097-8356-C03867F9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011"/>
              <a:ext cx="6233" cy="1464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tabLst>
                  <a:tab pos="266700" algn="l"/>
                </a:tabLst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tabLst>
                  <a:tab pos="266700" algn="l"/>
                </a:tabLst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tabLst>
                  <a:tab pos="266700" algn="l"/>
                </a:tabLst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tabLst>
                  <a:tab pos="266700" algn="l"/>
                </a:tabLst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tabLst>
                  <a:tab pos="266700" algn="l"/>
                </a:tabLst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tabLst>
                  <a:tab pos="266700" algn="l"/>
                </a:tabLst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tabLst>
                  <a:tab pos="266700" algn="l"/>
                </a:tabLst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tabLst>
                  <a:tab pos="266700" algn="l"/>
                </a:tabLst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tabLst>
                  <a:tab pos="266700" algn="l"/>
                </a:tabLst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>
                  <a:solidFill>
                    <a:srgbClr val="FFFFFF"/>
                  </a:solidFill>
                </a:rPr>
                <a:t>Décision de lancement de l’Audit</a:t>
              </a:r>
              <a:endParaRPr lang="fr-FR" altLang="fr-FR" sz="9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fr-FR" altLang="fr-FR" sz="825">
                  <a:solidFill>
                    <a:srgbClr val="FFFFFF"/>
                  </a:solidFill>
                </a:rPr>
                <a:t>Lancement de la procédure</a:t>
              </a:r>
              <a:endParaRPr lang="fr-FR" altLang="fr-FR" sz="825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fr-FR" altLang="fr-FR" sz="825">
                  <a:solidFill>
                    <a:srgbClr val="FFFFFF"/>
                  </a:solidFill>
                </a:rPr>
                <a:t>Organisation de la 1</a:t>
              </a:r>
              <a:r>
                <a:rPr lang="fr-FR" altLang="fr-FR" sz="825" baseline="30000">
                  <a:solidFill>
                    <a:srgbClr val="FFFFFF"/>
                  </a:solidFill>
                </a:rPr>
                <a:t>ère</a:t>
              </a:r>
              <a:r>
                <a:rPr lang="fr-FR" altLang="fr-FR" sz="825">
                  <a:solidFill>
                    <a:srgbClr val="FFFFFF"/>
                  </a:solidFill>
                </a:rPr>
                <a:t> phase</a:t>
              </a:r>
              <a:endParaRPr lang="fr-FR" altLang="fr-FR" sz="825">
                <a:solidFill>
                  <a:schemeClr val="tx1"/>
                </a:solidFill>
              </a:endParaRPr>
            </a:p>
          </p:txBody>
        </p:sp>
        <p:sp>
          <p:nvSpPr>
            <p:cNvPr id="26632" name="Text Box 22">
              <a:extLst>
                <a:ext uri="{FF2B5EF4-FFF2-40B4-BE49-F238E27FC236}">
                  <a16:creationId xmlns:a16="http://schemas.microsoft.com/office/drawing/2014/main" id="{5DC7FEE6-86E4-49C8-B847-331A058AD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7" y="3735"/>
              <a:ext cx="7020" cy="234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>
                  <a:solidFill>
                    <a:srgbClr val="FFFFFF"/>
                  </a:solidFill>
                </a:rPr>
                <a:t>Phase Diagnostic</a:t>
              </a:r>
              <a:endParaRPr lang="fr-FR" altLang="fr-FR" sz="9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900">
                  <a:solidFill>
                    <a:srgbClr val="FFFFFF"/>
                  </a:solidFill>
                </a:rPr>
                <a:t>2. l’étude de diagnostic</a:t>
              </a:r>
            </a:p>
            <a:p>
              <a:pPr algn="ctr">
                <a:spcBef>
                  <a:spcPct val="50000"/>
                </a:spcBef>
              </a:pPr>
              <a:endParaRPr lang="fr-FR" altLang="fr-FR" sz="300">
                <a:solidFill>
                  <a:srgbClr val="FFFFFF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 u="sng">
                  <a:solidFill>
                    <a:srgbClr val="FFFFFF"/>
                  </a:solidFill>
                </a:rPr>
                <a:t>Objectif</a:t>
              </a:r>
              <a:endParaRPr lang="fr-FR" altLang="fr-FR" sz="825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>
                  <a:solidFill>
                    <a:srgbClr val="FFFFFF"/>
                  </a:solidFill>
                </a:rPr>
                <a:t>Validation générale de la synthèse des problématiques de sécurité du site audité</a:t>
              </a:r>
              <a:endParaRPr lang="fr-FR" altLang="fr-FR" sz="825">
                <a:solidFill>
                  <a:schemeClr val="tx1"/>
                </a:solidFill>
              </a:endParaRPr>
            </a:p>
          </p:txBody>
        </p:sp>
        <p:sp>
          <p:nvSpPr>
            <p:cNvPr id="26633" name="Text Box 21">
              <a:extLst>
                <a:ext uri="{FF2B5EF4-FFF2-40B4-BE49-F238E27FC236}">
                  <a16:creationId xmlns:a16="http://schemas.microsoft.com/office/drawing/2014/main" id="{19686F31-D096-4EC9-875E-81C4C2616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7" y="6795"/>
              <a:ext cx="6120" cy="25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>
                  <a:solidFill>
                    <a:srgbClr val="FFFFFF"/>
                  </a:solidFill>
                </a:rPr>
                <a:t>Phase proposition</a:t>
              </a:r>
            </a:p>
            <a:p>
              <a:pPr algn="ctr">
                <a:spcBef>
                  <a:spcPct val="50000"/>
                </a:spcBef>
              </a:pPr>
              <a:endParaRPr lang="fr-FR" altLang="fr-FR" sz="3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 u="sng">
                  <a:solidFill>
                    <a:srgbClr val="FFFFFF"/>
                  </a:solidFill>
                </a:rPr>
                <a:t>Objectif</a:t>
              </a:r>
              <a:endParaRPr lang="fr-FR" altLang="fr-FR" sz="825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>
                  <a:solidFill>
                    <a:srgbClr val="FFFFFF"/>
                  </a:solidFill>
                </a:rPr>
                <a:t>Elaboration et validation de propositions d'aménagements en adéquation avec les problématiques de sécurité et la capacité budgétaire de la commune</a:t>
              </a:r>
              <a:endParaRPr lang="fr-FR" altLang="fr-FR" sz="825">
                <a:solidFill>
                  <a:schemeClr val="tx1"/>
                </a:solidFill>
              </a:endParaRPr>
            </a:p>
          </p:txBody>
        </p:sp>
        <p:sp>
          <p:nvSpPr>
            <p:cNvPr id="26634" name="Text Box 20">
              <a:extLst>
                <a:ext uri="{FF2B5EF4-FFF2-40B4-BE49-F238E27FC236}">
                  <a16:creationId xmlns:a16="http://schemas.microsoft.com/office/drawing/2014/main" id="{9CB8F86D-CF91-44E1-A41C-B9CF06F93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7" y="9871"/>
              <a:ext cx="7020" cy="142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050" b="1">
                  <a:solidFill>
                    <a:srgbClr val="FFFFFF"/>
                  </a:solidFill>
                </a:rPr>
                <a:t>Clôture d’opération</a:t>
              </a:r>
            </a:p>
            <a:p>
              <a:pPr algn="ctr">
                <a:spcBef>
                  <a:spcPct val="50000"/>
                </a:spcBef>
              </a:pPr>
              <a:endParaRPr lang="fr-FR" altLang="fr-FR" sz="3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>
                  <a:solidFill>
                    <a:srgbClr val="FFFFFF"/>
                  </a:solidFill>
                </a:rPr>
                <a:t>Démarches administratives de fin d'opération et accompagnement </a:t>
              </a:r>
              <a:endParaRPr lang="fr-FR" altLang="fr-FR" sz="825">
                <a:solidFill>
                  <a:schemeClr val="tx1"/>
                </a:solidFill>
              </a:endParaRPr>
            </a:p>
          </p:txBody>
        </p:sp>
        <p:sp>
          <p:nvSpPr>
            <p:cNvPr id="1043" name="Text Box 19">
              <a:extLst>
                <a:ext uri="{FF2B5EF4-FFF2-40B4-BE49-F238E27FC236}">
                  <a16:creationId xmlns:a16="http://schemas.microsoft.com/office/drawing/2014/main" id="{0CCEB561-F1C9-42F6-BA8C-3964FD58C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7" y="3195"/>
              <a:ext cx="5580" cy="239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FR" sz="900" b="1" dirty="0">
                  <a:solidFill>
                    <a:srgbClr val="FFFFFF"/>
                  </a:solidFill>
                </a:rPr>
                <a:t>Phase Diagnostic </a:t>
              </a:r>
              <a:endParaRPr lang="fr-FR" sz="900" dirty="0"/>
            </a:p>
            <a:p>
              <a:pPr marL="171450" indent="-171450">
                <a:buFontTx/>
                <a:buAutoNum type="arabicPeriod"/>
                <a:defRPr/>
              </a:pPr>
              <a:r>
                <a:rPr lang="fr-FR" sz="900" dirty="0">
                  <a:solidFill>
                    <a:srgbClr val="FFFFFF"/>
                  </a:solidFill>
                </a:rPr>
                <a:t>Le recueil de données</a:t>
              </a:r>
            </a:p>
            <a:p>
              <a:pPr marL="171450" indent="-171450">
                <a:buFontTx/>
                <a:buAutoNum type="arabicPeriod"/>
                <a:defRPr/>
              </a:pPr>
              <a:endParaRPr lang="fr-FR" sz="300" dirty="0"/>
            </a:p>
            <a:p>
              <a:pPr>
                <a:defRPr/>
              </a:pPr>
              <a:r>
                <a:rPr lang="fr-FR" sz="825" u="sng" dirty="0">
                  <a:solidFill>
                    <a:srgbClr val="FFFFFF"/>
                  </a:solidFill>
                </a:rPr>
                <a:t>Objectif </a:t>
              </a:r>
              <a:endParaRPr lang="fr-FR" sz="825" dirty="0"/>
            </a:p>
            <a:p>
              <a:pPr>
                <a:defRPr/>
              </a:pPr>
              <a:r>
                <a:rPr lang="fr-FR" sz="825" dirty="0">
                  <a:solidFill>
                    <a:srgbClr val="FFFFFF"/>
                  </a:solidFill>
                </a:rPr>
                <a:t>Constitution d'une base de travail exhaustive</a:t>
              </a:r>
              <a:endParaRPr lang="fr-FR" sz="825" dirty="0"/>
            </a:p>
          </p:txBody>
        </p:sp>
        <p:sp>
          <p:nvSpPr>
            <p:cNvPr id="26636" name="Text Box 18">
              <a:extLst>
                <a:ext uri="{FF2B5EF4-FFF2-40B4-BE49-F238E27FC236}">
                  <a16:creationId xmlns:a16="http://schemas.microsoft.com/office/drawing/2014/main" id="{C026D6C2-226E-403D-AA9C-635384448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7" y="7012"/>
              <a:ext cx="5940" cy="259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>
                  <a:solidFill>
                    <a:srgbClr val="FFFFFF"/>
                  </a:solidFill>
                </a:rPr>
                <a:t>Phase proposition complémentaire (si nécessaire)</a:t>
              </a:r>
            </a:p>
            <a:p>
              <a:pPr algn="ctr">
                <a:spcBef>
                  <a:spcPct val="50000"/>
                </a:spcBef>
              </a:pPr>
              <a:endParaRPr lang="fr-FR" altLang="fr-FR" sz="30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 u="sng">
                  <a:solidFill>
                    <a:srgbClr val="FFFFFF"/>
                  </a:solidFill>
                </a:rPr>
                <a:t>Objectif</a:t>
              </a:r>
              <a:endParaRPr lang="fr-FR" altLang="fr-FR" sz="825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825">
                  <a:solidFill>
                    <a:srgbClr val="FFFFFF"/>
                  </a:solidFill>
                </a:rPr>
                <a:t>Ré-adapter les propositions d'aménagements avec des contraintes communales réévaluées</a:t>
              </a:r>
              <a:endParaRPr lang="fr-FR" altLang="fr-FR" sz="825">
                <a:solidFill>
                  <a:schemeClr val="tx1"/>
                </a:solidFill>
              </a:endParaRPr>
            </a:p>
          </p:txBody>
        </p:sp>
        <p:sp>
          <p:nvSpPr>
            <p:cNvPr id="26637" name="AutoShape 17">
              <a:extLst>
                <a:ext uri="{FF2B5EF4-FFF2-40B4-BE49-F238E27FC236}">
                  <a16:creationId xmlns:a16="http://schemas.microsoft.com/office/drawing/2014/main" id="{DE2785F4-9C45-4340-AE14-50264DEBD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6255"/>
              <a:ext cx="13320" cy="34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fr-FR" altLang="fr-FR" sz="1125">
                <a:solidFill>
                  <a:schemeClr val="tx1"/>
                </a:solidFill>
              </a:endParaRPr>
            </a:p>
          </p:txBody>
        </p:sp>
        <p:sp>
          <p:nvSpPr>
            <p:cNvPr id="26638" name="AutoShape 16">
              <a:extLst>
                <a:ext uri="{FF2B5EF4-FFF2-40B4-BE49-F238E27FC236}">
                  <a16:creationId xmlns:a16="http://schemas.microsoft.com/office/drawing/2014/main" id="{1B3C591F-7041-4828-8E97-B0AE5F68D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655"/>
              <a:ext cx="13680" cy="34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fr-FR" altLang="fr-FR" sz="1125">
                <a:solidFill>
                  <a:schemeClr val="tx1"/>
                </a:solidFill>
              </a:endParaRPr>
            </a:p>
          </p:txBody>
        </p:sp>
        <p:sp>
          <p:nvSpPr>
            <p:cNvPr id="26639" name="Line 15">
              <a:extLst>
                <a:ext uri="{FF2B5EF4-FFF2-40B4-BE49-F238E27FC236}">
                  <a16:creationId xmlns:a16="http://schemas.microsoft.com/office/drawing/2014/main" id="{F1977F7D-C9ED-4954-B621-DB6D214B4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2475"/>
              <a:ext cx="0" cy="108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0" name="Line 14">
              <a:extLst>
                <a:ext uri="{FF2B5EF4-FFF2-40B4-BE49-F238E27FC236}">
                  <a16:creationId xmlns:a16="http://schemas.microsoft.com/office/drawing/2014/main" id="{EF6AFD98-DF08-4CDF-8726-8F9CE4073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3555"/>
              <a:ext cx="1080" cy="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1" name="Line 13">
              <a:extLst>
                <a:ext uri="{FF2B5EF4-FFF2-40B4-BE49-F238E27FC236}">
                  <a16:creationId xmlns:a16="http://schemas.microsoft.com/office/drawing/2014/main" id="{97AFF4CC-CA16-4671-AE86-E120646DE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" y="9675"/>
              <a:ext cx="1" cy="9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2" name="Line 12">
              <a:extLst>
                <a:ext uri="{FF2B5EF4-FFF2-40B4-BE49-F238E27FC236}">
                  <a16:creationId xmlns:a16="http://schemas.microsoft.com/office/drawing/2014/main" id="{DC95096C-B7D2-47D1-A4C5-BA2E982A5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" y="10575"/>
              <a:ext cx="306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3" name="Line 11">
              <a:extLst>
                <a:ext uri="{FF2B5EF4-FFF2-40B4-BE49-F238E27FC236}">
                  <a16:creationId xmlns:a16="http://schemas.microsoft.com/office/drawing/2014/main" id="{61DF4AA8-6572-4B9B-949F-B25E17950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7" y="8415"/>
              <a:ext cx="540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4" name="Text Box 10">
              <a:extLst>
                <a:ext uri="{FF2B5EF4-FFF2-40B4-BE49-F238E27FC236}">
                  <a16:creationId xmlns:a16="http://schemas.microsoft.com/office/drawing/2014/main" id="{FB182E29-3EAF-40DB-8B5C-C5C273A1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" y="2655"/>
              <a:ext cx="5194" cy="487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 dirty="0">
                  <a:solidFill>
                    <a:srgbClr val="FFFFFF"/>
                  </a:solidFill>
                </a:rPr>
                <a:t>Phase Diagnostic : 9 semaines</a:t>
              </a:r>
              <a:endParaRPr lang="fr-FR" alt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26645" name="Line 9">
              <a:extLst>
                <a:ext uri="{FF2B5EF4-FFF2-40B4-BE49-F238E27FC236}">
                  <a16:creationId xmlns:a16="http://schemas.microsoft.com/office/drawing/2014/main" id="{B0DA6E1D-0903-4320-A000-9E9296B60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7" y="4455"/>
              <a:ext cx="54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6" name="Line 8">
              <a:extLst>
                <a:ext uri="{FF2B5EF4-FFF2-40B4-BE49-F238E27FC236}">
                  <a16:creationId xmlns:a16="http://schemas.microsoft.com/office/drawing/2014/main" id="{1A01E172-8EF9-4A8F-8505-1D2D41C5F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7" y="6075"/>
              <a:ext cx="1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7" name="Line 7">
              <a:extLst>
                <a:ext uri="{FF2B5EF4-FFF2-40B4-BE49-F238E27FC236}">
                  <a16:creationId xmlns:a16="http://schemas.microsoft.com/office/drawing/2014/main" id="{3E521F23-5DCC-408A-B295-0C812A7CF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7" y="7155"/>
              <a:ext cx="90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6648" name="Text Box 6">
              <a:extLst>
                <a:ext uri="{FF2B5EF4-FFF2-40B4-BE49-F238E27FC236}">
                  <a16:creationId xmlns:a16="http://schemas.microsoft.com/office/drawing/2014/main" id="{FD2780E0-3501-49B4-A76F-F4A94E658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0" y="6264"/>
              <a:ext cx="5324" cy="49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&gt;"/>
                <a:defRPr sz="2200" b="1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hlink"/>
                </a:buClr>
                <a:buChar char="–"/>
                <a:defRPr sz="2000"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l">
                <a:spcBef>
                  <a:spcPct val="20000"/>
                </a:spcBef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accent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900" b="1">
                  <a:solidFill>
                    <a:srgbClr val="FFFFFF"/>
                  </a:solidFill>
                </a:rPr>
                <a:t>Phase Proposition : 6 semaines</a:t>
              </a:r>
              <a:endParaRPr lang="fr-FR" altLang="fr-FR" sz="9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806D4A87-1962-460A-B6AD-17BCD9715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6334"/>
            <a:ext cx="6318647" cy="469106"/>
          </a:xfrm>
        </p:spPr>
        <p:txBody>
          <a:bodyPr/>
          <a:lstStyle/>
          <a:p>
            <a:r>
              <a:rPr lang="fr-FR" altLang="fr-FR" sz="15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Une démarche à la confluence des intérêts</a:t>
            </a:r>
          </a:p>
        </p:txBody>
      </p:sp>
      <p:sp>
        <p:nvSpPr>
          <p:cNvPr id="27651" name="Sous-titre 2">
            <a:extLst>
              <a:ext uri="{FF2B5EF4-FFF2-40B4-BE49-F238E27FC236}">
                <a16:creationId xmlns:a16="http://schemas.microsoft.com/office/drawing/2014/main" id="{6CF65F21-6511-4BDA-829E-9AC79E87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917" y="3507854"/>
            <a:ext cx="6172200" cy="701279"/>
          </a:xfrm>
        </p:spPr>
        <p:txBody>
          <a:bodyPr/>
          <a:lstStyle/>
          <a:p>
            <a:r>
              <a:rPr lang="fr-FR" altLang="fr-FR" sz="1200" b="1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Pour le Conseil Départemental et les communes </a:t>
            </a:r>
          </a:p>
          <a:p>
            <a:endParaRPr lang="fr-FR" altLang="fr-FR" sz="1200" b="1" dirty="0">
              <a:solidFill>
                <a:srgbClr val="00A0C8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 pertinence des propositions par rapport à un état des lieux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 mise en place d’un partenariat tout au long de la démarche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20F71C2-27A8-47A7-8475-F03FF11890BE}"/>
              </a:ext>
            </a:extLst>
          </p:cNvPr>
          <p:cNvSpPr txBox="1">
            <a:spLocks/>
          </p:cNvSpPr>
          <p:nvPr/>
        </p:nvSpPr>
        <p:spPr bwMode="white">
          <a:xfrm>
            <a:off x="1691680" y="2112764"/>
            <a:ext cx="6172200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fr-FR" sz="1200" b="1" dirty="0">
                <a:solidFill>
                  <a:srgbClr val="00A0C8"/>
                </a:solidFill>
              </a:rPr>
              <a:t>Pour le Conseil Départemental </a:t>
            </a:r>
          </a:p>
          <a:p>
            <a:pPr algn="l">
              <a:defRPr/>
            </a:pPr>
            <a:endParaRPr lang="fr-FR" sz="1200" dirty="0">
              <a:solidFill>
                <a:srgbClr val="00A0C8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00A0C8"/>
                </a:solidFill>
              </a:rPr>
              <a:t> maîtrise des aménagements réalisés sur le domaine départemental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00A0C8"/>
                </a:solidFill>
              </a:rPr>
              <a:t> coordination des projets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00A0C8"/>
                </a:solidFill>
              </a:rPr>
              <a:t>facilitation pour l’instruction des demandes de subvention de travaux  </a:t>
            </a:r>
          </a:p>
          <a:p>
            <a:pPr>
              <a:spcBef>
                <a:spcPct val="20000"/>
              </a:spcBef>
              <a:defRPr/>
            </a:pPr>
            <a:endParaRPr lang="fr-FR" sz="3000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3" name="Sous-titre 2">
            <a:extLst>
              <a:ext uri="{FF2B5EF4-FFF2-40B4-BE49-F238E27FC236}">
                <a16:creationId xmlns:a16="http://schemas.microsoft.com/office/drawing/2014/main" id="{24C6DD63-3177-4D92-A261-FC80F3D07320}"/>
              </a:ext>
            </a:extLst>
          </p:cNvPr>
          <p:cNvSpPr txBox="1">
            <a:spLocks/>
          </p:cNvSpPr>
          <p:nvPr/>
        </p:nvSpPr>
        <p:spPr bwMode="white">
          <a:xfrm>
            <a:off x="598335" y="844154"/>
            <a:ext cx="617220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>
                <a:solidFill>
                  <a:srgbClr val="00A0C8"/>
                </a:solidFill>
              </a:rPr>
              <a:t>Pour les Communes</a:t>
            </a:r>
            <a:endParaRPr lang="fr-FR" altLang="fr-FR" sz="1200" dirty="0">
              <a:solidFill>
                <a:srgbClr val="00A0C8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00A0C8"/>
                </a:solidFill>
              </a:rPr>
              <a:t> expertise et assistance technique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00A0C8"/>
                </a:solidFill>
              </a:rPr>
              <a:t> première réponse politique : communication auprès des administrés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00A0C8"/>
                </a:solidFill>
              </a:rPr>
              <a:t> prise en charge pour moitié du coût de l’audit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1">
            <a:extLst>
              <a:ext uri="{FF2B5EF4-FFF2-40B4-BE49-F238E27FC236}">
                <a16:creationId xmlns:a16="http://schemas.microsoft.com/office/drawing/2014/main" id="{2084175D-444B-442D-837E-F3C673591D18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715BF72-4F88-4944-BB33-F7E1083DC05E}" type="slidenum">
              <a:rPr lang="fr-FR" altLang="fr-FR" sz="675"/>
              <a:pPr algn="r"/>
              <a:t>7</a:t>
            </a:fld>
            <a:endParaRPr lang="fr-FR" altLang="fr-FR" sz="675"/>
          </a:p>
        </p:txBody>
      </p:sp>
      <p:sp>
        <p:nvSpPr>
          <p:cNvPr id="28675" name="Titre 1">
            <a:extLst>
              <a:ext uri="{FF2B5EF4-FFF2-40B4-BE49-F238E27FC236}">
                <a16:creationId xmlns:a16="http://schemas.microsoft.com/office/drawing/2014/main" id="{F960CA0C-690D-4B61-8602-1A18A8B5BD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195486"/>
            <a:ext cx="6210300" cy="594122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Bilan de la démarche d’audit des aménagements de sécurité en agglomération (2009-2023)</a:t>
            </a:r>
            <a:r>
              <a:rPr lang="fr-FR" altLang="fr-FR" sz="1200" u="sng" dirty="0">
                <a:solidFill>
                  <a:srgbClr val="00A0C8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200" u="sng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endParaRPr lang="fr-FR" altLang="fr-FR" sz="1050" i="1" dirty="0">
              <a:solidFill>
                <a:srgbClr val="00A0C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9DC3EA7-057C-428A-9FB9-A7B73775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89608"/>
            <a:ext cx="7992888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200" dirty="0">
              <a:solidFill>
                <a:srgbClr val="00A0C8"/>
              </a:solidFill>
            </a:endParaRPr>
          </a:p>
          <a:p>
            <a:endParaRPr lang="fr-FR" altLang="fr-FR" sz="120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sz="1200" dirty="0">
                <a:solidFill>
                  <a:srgbClr val="00A0C8"/>
                </a:solidFill>
              </a:rPr>
              <a:t> Au total, </a:t>
            </a:r>
            <a:r>
              <a:rPr lang="fr-FR" sz="1200" b="1" dirty="0">
                <a:solidFill>
                  <a:srgbClr val="00A0C8"/>
                </a:solidFill>
              </a:rPr>
              <a:t>1/3 des communes </a:t>
            </a:r>
            <a:r>
              <a:rPr lang="fr-FR" sz="1200" dirty="0">
                <a:solidFill>
                  <a:srgbClr val="00A0C8"/>
                </a:solidFill>
              </a:rPr>
              <a:t>du Loiret ont bénéficié du dispositif, soit en chiffres 104 études réalisées depuis la création du dispositif </a:t>
            </a:r>
            <a:r>
              <a:rPr lang="fr-FR" altLang="fr-FR" sz="1200" dirty="0">
                <a:solidFill>
                  <a:srgbClr val="00A0C8"/>
                </a:solidFill>
              </a:rPr>
              <a:t>pour environ </a:t>
            </a:r>
            <a:r>
              <a:rPr lang="fr-FR" altLang="fr-FR" sz="1200" b="1" dirty="0">
                <a:solidFill>
                  <a:srgbClr val="00A0C8"/>
                </a:solidFill>
              </a:rPr>
              <a:t>1 000 000 € TTC </a:t>
            </a:r>
            <a:r>
              <a:rPr lang="fr-FR" altLang="fr-FR" sz="1200" dirty="0">
                <a:solidFill>
                  <a:srgbClr val="00A0C8"/>
                </a:solidFill>
              </a:rPr>
              <a:t>(coût supporté pour moitié par les communes).</a:t>
            </a:r>
            <a:endParaRPr 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r>
              <a:rPr lang="fr-FR" altLang="fr-FR" sz="1200" dirty="0">
                <a:solidFill>
                  <a:srgbClr val="00A0C8"/>
                </a:solidFill>
              </a:rPr>
              <a:t> </a:t>
            </a:r>
            <a:r>
              <a:rPr lang="fr-FR" altLang="fr-FR" sz="1200" b="1" dirty="0">
                <a:solidFill>
                  <a:srgbClr val="00A0C8"/>
                </a:solidFill>
              </a:rPr>
              <a:t>60 % des communes </a:t>
            </a:r>
            <a:r>
              <a:rPr lang="fr-FR" altLang="fr-FR" sz="1200" dirty="0">
                <a:solidFill>
                  <a:srgbClr val="00A0C8"/>
                </a:solidFill>
              </a:rPr>
              <a:t>ayant réalisées un audit de sécurité ont réalisées des travaux à la suite ou travaillent sur un projet de sécurisation avec un MOE.</a:t>
            </a:r>
          </a:p>
          <a:p>
            <a:pPr algn="l">
              <a:buFontTx/>
              <a:buChar char="-"/>
            </a:pPr>
            <a:endParaRPr lang="fr-FR" altLang="fr-FR" sz="1200" dirty="0">
              <a:solidFill>
                <a:srgbClr val="00A0C8"/>
              </a:solidFill>
            </a:endParaRPr>
          </a:p>
          <a:p>
            <a:pPr>
              <a:buFontTx/>
              <a:buChar char="-"/>
            </a:pPr>
            <a:r>
              <a:rPr lang="fr-FR" altLang="fr-FR" sz="1200" dirty="0">
                <a:solidFill>
                  <a:srgbClr val="00A0C8"/>
                </a:solidFill>
              </a:rPr>
              <a:t> </a:t>
            </a:r>
            <a:r>
              <a:rPr lang="fr-FR" sz="1200" dirty="0">
                <a:solidFill>
                  <a:srgbClr val="00A0C8"/>
                </a:solidFill>
              </a:rPr>
              <a:t>A noter également que ces études sont à l’origine d’un montant de travaux communaux global de </a:t>
            </a:r>
            <a:r>
              <a:rPr lang="fr-FR" sz="1200" b="1" dirty="0">
                <a:solidFill>
                  <a:srgbClr val="00A0C8"/>
                </a:solidFill>
              </a:rPr>
              <a:t>10 578 645 € TTC</a:t>
            </a:r>
            <a:r>
              <a:rPr lang="fr-FR" sz="1200" dirty="0">
                <a:solidFill>
                  <a:srgbClr val="00A0C8"/>
                </a:solidFill>
              </a:rPr>
              <a:t>, effectués par les acteurs locaux, participant ainsi à la croissance économique locale.</a:t>
            </a:r>
            <a:endParaRPr lang="fr-FR" altLang="fr-FR" sz="1200" dirty="0">
              <a:solidFill>
                <a:srgbClr val="00A0C8"/>
              </a:solidFill>
            </a:endParaRPr>
          </a:p>
          <a:p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sz="1200" dirty="0">
                <a:solidFill>
                  <a:srgbClr val="00A0C8"/>
                </a:solidFill>
              </a:rPr>
              <a:t> Ces études ont participé à la </a:t>
            </a:r>
            <a:r>
              <a:rPr lang="fr-FR" sz="1200" b="1" dirty="0">
                <a:solidFill>
                  <a:srgbClr val="00A0C8"/>
                </a:solidFill>
              </a:rPr>
              <a:t>réduction des accidents </a:t>
            </a:r>
            <a:r>
              <a:rPr lang="fr-FR" sz="1200" dirty="0">
                <a:solidFill>
                  <a:srgbClr val="00A0C8"/>
                </a:solidFill>
              </a:rPr>
              <a:t>sur le territoire (66% de baisse du nb de tués en 15 ans sur réseau routier départemental).</a:t>
            </a:r>
            <a:endParaRPr lang="fr-FR" altLang="fr-FR" sz="1200" dirty="0">
              <a:solidFill>
                <a:srgbClr val="00A0C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E37ABEB-8CE5-4B4A-84E8-3E5AC1CF9F1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fr-FR" altLang="fr-FR" sz="1200" b="0">
                <a:ea typeface="ＭＳ Ｐゴシック" panose="020B0600070205080204" pitchFamily="34" charset="-128"/>
                <a:sym typeface="Wingdings 3" panose="05040102010807070707" pitchFamily="18" charset="2"/>
              </a:rPr>
              <a:t/>
            </a:r>
            <a:br>
              <a:rPr lang="fr-FR" altLang="fr-FR" sz="1200" b="0">
                <a:ea typeface="ＭＳ Ｐゴシック" panose="020B0600070205080204" pitchFamily="34" charset="-128"/>
                <a:sym typeface="Wingdings 3" panose="05040102010807070707" pitchFamily="18" charset="2"/>
              </a:rPr>
            </a:br>
            <a:endParaRPr lang="fr-FR" altLang="fr-FR" sz="1200" b="0">
              <a:ea typeface="ＭＳ Ｐゴシック" panose="020B0600070205080204" pitchFamily="34" charset="-128"/>
              <a:sym typeface="Wingdings 3" panose="05040102010807070707" pitchFamily="18" charset="2"/>
            </a:endParaRPr>
          </a:p>
        </p:txBody>
      </p:sp>
      <p:sp>
        <p:nvSpPr>
          <p:cNvPr id="29699" name="Espace réservé du numéro de diapositive 5">
            <a:extLst>
              <a:ext uri="{FF2B5EF4-FFF2-40B4-BE49-F238E27FC236}">
                <a16:creationId xmlns:a16="http://schemas.microsoft.com/office/drawing/2014/main" id="{321A3C20-119D-4517-B77E-FCB373922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algn="ctr" eaLnBrk="0" fontAlgn="base" hangingPunct="0">
              <a:spcBef>
                <a:spcPct val="50000"/>
              </a:spcBef>
              <a:spcAft>
                <a:spcPct val="0"/>
              </a:spcAft>
              <a:defRPr sz="675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EE64B53-A731-478F-83F6-6D7DD63600DA}" type="slidenum">
              <a:rPr lang="fr-FR" altLang="fr-FR" sz="1050">
                <a:solidFill>
                  <a:srgbClr val="00A0C8"/>
                </a:solidFill>
              </a:rPr>
              <a:pPr/>
              <a:t>8</a:t>
            </a:fld>
            <a:endParaRPr lang="fr-FR" altLang="fr-FR" sz="1050">
              <a:solidFill>
                <a:srgbClr val="00A0C8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B6E777-EAA1-4943-996F-691013188836}"/>
              </a:ext>
            </a:extLst>
          </p:cNvPr>
          <p:cNvSpPr txBox="1"/>
          <p:nvPr/>
        </p:nvSpPr>
        <p:spPr>
          <a:xfrm>
            <a:off x="7325916" y="152400"/>
            <a:ext cx="323850" cy="21358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788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CE49B7-1267-401B-812D-758F7FF66977}"/>
              </a:ext>
            </a:extLst>
          </p:cNvPr>
          <p:cNvSpPr txBox="1"/>
          <p:nvPr/>
        </p:nvSpPr>
        <p:spPr>
          <a:xfrm>
            <a:off x="7325916" y="247650"/>
            <a:ext cx="432197" cy="21358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788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C503E3-41B0-499F-8396-E0A2A7A2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2990"/>
            <a:ext cx="7126696" cy="48975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1">
            <a:extLst>
              <a:ext uri="{FF2B5EF4-FFF2-40B4-BE49-F238E27FC236}">
                <a16:creationId xmlns:a16="http://schemas.microsoft.com/office/drawing/2014/main" id="{2084175D-444B-442D-837E-F3C673591D18}"/>
              </a:ext>
            </a:extLst>
          </p:cNvPr>
          <p:cNvSpPr txBox="1">
            <a:spLocks noGrp="1"/>
          </p:cNvSpPr>
          <p:nvPr/>
        </p:nvSpPr>
        <p:spPr bwMode="auto">
          <a:xfrm>
            <a:off x="6374606" y="4893469"/>
            <a:ext cx="160020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715BF72-4F88-4944-BB33-F7E1083DC05E}" type="slidenum">
              <a:rPr lang="fr-FR" altLang="fr-FR" sz="675"/>
              <a:pPr algn="r"/>
              <a:t>9</a:t>
            </a:fld>
            <a:endParaRPr lang="fr-FR" altLang="fr-FR" sz="675"/>
          </a:p>
        </p:txBody>
      </p:sp>
      <p:sp>
        <p:nvSpPr>
          <p:cNvPr id="28675" name="Titre 1">
            <a:extLst>
              <a:ext uri="{FF2B5EF4-FFF2-40B4-BE49-F238E27FC236}">
                <a16:creationId xmlns:a16="http://schemas.microsoft.com/office/drawing/2014/main" id="{F960CA0C-690D-4B61-8602-1A18A8B5BD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195486"/>
            <a:ext cx="6210300" cy="594122"/>
          </a:xfrm>
          <a:solidFill>
            <a:schemeClr val="tx1"/>
          </a:solidFill>
        </p:spPr>
        <p:txBody>
          <a:bodyPr anchor="t"/>
          <a:lstStyle/>
          <a:p>
            <a:r>
              <a:rPr lang="fr-FR" altLang="fr-FR" sz="1200" u="sng" dirty="0">
                <a:solidFill>
                  <a:srgbClr val="00A0C8"/>
                </a:solidFill>
                <a:ea typeface="ＭＳ Ｐゴシック" panose="020B0600070205080204" pitchFamily="34" charset="-128"/>
              </a:rPr>
              <a:t>Un exemple d’audit de sécurité</a:t>
            </a:r>
            <a:br>
              <a:rPr lang="fr-FR" altLang="fr-FR" sz="1200" u="sng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  <a:t/>
            </a:r>
            <a:br>
              <a:rPr lang="fr-FR" altLang="fr-FR" sz="1200" dirty="0">
                <a:solidFill>
                  <a:srgbClr val="00A0C8"/>
                </a:solidFill>
                <a:ea typeface="ＭＳ Ｐゴシック" panose="020B0600070205080204" pitchFamily="34" charset="-128"/>
              </a:rPr>
            </a:br>
            <a:endParaRPr lang="fr-FR" altLang="fr-FR" sz="1050" i="1" dirty="0">
              <a:solidFill>
                <a:srgbClr val="00A0C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9DC3EA7-057C-428A-9FB9-A7B73775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58928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r>
              <a:rPr lang="fr-FR" altLang="fr-FR" sz="1200" dirty="0">
                <a:solidFill>
                  <a:srgbClr val="00A0C8"/>
                </a:solidFill>
              </a:rPr>
              <a:t> Boisseaux (508 habitants).</a:t>
            </a:r>
          </a:p>
          <a:p>
            <a:pPr algn="l">
              <a:buFontTx/>
              <a:buChar char="-"/>
            </a:pPr>
            <a:endParaRPr lang="fr-FR" altLang="fr-FR" sz="1200" dirty="0">
              <a:solidFill>
                <a:srgbClr val="00A0C8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9ECE64-46C4-43B2-B628-0CBA1DC65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7904" y="339502"/>
            <a:ext cx="3728459" cy="2100639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157D68A5-196E-4EFF-8CE0-CE7E704D971D}"/>
              </a:ext>
            </a:extLst>
          </p:cNvPr>
          <p:cNvSpPr>
            <a:spLocks/>
          </p:cNvSpPr>
          <p:nvPr/>
        </p:nvSpPr>
        <p:spPr>
          <a:xfrm>
            <a:off x="4283968" y="632445"/>
            <a:ext cx="1177290" cy="314325"/>
          </a:xfrm>
          <a:prstGeom prst="wedgeRoundRectCallout">
            <a:avLst>
              <a:gd name="adj1" fmla="val 24194"/>
              <a:gd name="adj2" fmla="val 1821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400"/>
              </a:spcBef>
              <a:spcAft>
                <a:spcPts val="600"/>
              </a:spcAft>
            </a:pPr>
            <a:r>
              <a:rPr lang="fr-FR" sz="110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BOISSEAUX</a:t>
            </a:r>
            <a:endParaRPr lang="fr-FR" sz="110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6A44057-CCF3-45EB-AD61-EBC9EEC2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8" y="2591057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r>
              <a:rPr lang="fr-FR" altLang="fr-FR" sz="1200" dirty="0">
                <a:solidFill>
                  <a:srgbClr val="00A0C8"/>
                </a:solidFill>
              </a:rPr>
              <a:t> Rapport de diagnostic </a:t>
            </a:r>
            <a:r>
              <a:rPr lang="fr-FR" altLang="fr-FR" sz="1200" dirty="0">
                <a:solidFill>
                  <a:srgbClr val="00A0C8"/>
                </a:solidFill>
                <a:hlinkClick r:id="rId3" action="ppaction://hlinkfile"/>
              </a:rPr>
              <a:t>Diag</a:t>
            </a:r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endParaRPr lang="fr-FR" altLang="fr-FR" sz="1200" dirty="0">
              <a:solidFill>
                <a:srgbClr val="00A0C8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0BE0481-066E-474C-80D6-B209F099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8" y="3343639"/>
            <a:ext cx="60739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bg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r>
              <a:rPr lang="fr-FR" altLang="fr-FR" sz="1200" dirty="0">
                <a:solidFill>
                  <a:srgbClr val="00A0C8"/>
                </a:solidFill>
              </a:rPr>
              <a:t> Présentation des propositions lors de l’échange en mairie </a:t>
            </a:r>
            <a:r>
              <a:rPr lang="fr-FR" altLang="fr-FR" sz="1200" dirty="0">
                <a:solidFill>
                  <a:srgbClr val="00A0C8"/>
                </a:solidFill>
                <a:hlinkClick r:id="rId4" action="ppaction://hlinkfile"/>
              </a:rPr>
              <a:t>Propositions</a:t>
            </a:r>
            <a:endParaRPr lang="fr-FR" altLang="fr-FR" sz="1200" dirty="0">
              <a:solidFill>
                <a:srgbClr val="00A0C8"/>
              </a:solidFill>
            </a:endParaRPr>
          </a:p>
          <a:p>
            <a:pPr algn="l">
              <a:buFontTx/>
              <a:buChar char="-"/>
            </a:pPr>
            <a:endParaRPr lang="fr-FR" altLang="fr-FR" sz="1200" dirty="0">
              <a:solidFill>
                <a:srgbClr val="00A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25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standard-loiret">
  <a:themeElements>
    <a:clrScheme name="CG45 1">
      <a:dk1>
        <a:srgbClr val="000000"/>
      </a:dk1>
      <a:lt1>
        <a:srgbClr val="FFFFFF"/>
      </a:lt1>
      <a:dk2>
        <a:srgbClr val="C0C0C0"/>
      </a:dk2>
      <a:lt2>
        <a:srgbClr val="FF9900"/>
      </a:lt2>
      <a:accent1>
        <a:srgbClr val="0A55A0"/>
      </a:accent1>
      <a:accent2>
        <a:srgbClr val="0A3C91"/>
      </a:accent2>
      <a:accent3>
        <a:srgbClr val="DCDCDC"/>
      </a:accent3>
      <a:accent4>
        <a:srgbClr val="DADADA"/>
      </a:accent4>
      <a:accent5>
        <a:srgbClr val="AAB4CD"/>
      </a:accent5>
      <a:accent6>
        <a:srgbClr val="083583"/>
      </a:accent6>
      <a:hlink>
        <a:srgbClr val="00A0C8"/>
      </a:hlink>
      <a:folHlink>
        <a:srgbClr val="132581"/>
      </a:folHlink>
    </a:clrScheme>
    <a:fontScheme name="CG4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CG45 1">
        <a:dk1>
          <a:srgbClr val="000000"/>
        </a:dk1>
        <a:lt1>
          <a:srgbClr val="FFFFFF"/>
        </a:lt1>
        <a:dk2>
          <a:srgbClr val="C0C0C0"/>
        </a:dk2>
        <a:lt2>
          <a:srgbClr val="FF9900"/>
        </a:lt2>
        <a:accent1>
          <a:srgbClr val="0A55A0"/>
        </a:accent1>
        <a:accent2>
          <a:srgbClr val="0A3C91"/>
        </a:accent2>
        <a:accent3>
          <a:srgbClr val="DCDCDC"/>
        </a:accent3>
        <a:accent4>
          <a:srgbClr val="DADADA"/>
        </a:accent4>
        <a:accent5>
          <a:srgbClr val="AAB4CD"/>
        </a:accent5>
        <a:accent6>
          <a:srgbClr val="083583"/>
        </a:accent6>
        <a:hlink>
          <a:srgbClr val="00A0C8"/>
        </a:hlink>
        <a:folHlink>
          <a:srgbClr val="13258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powerpoint-standard-loiret</Template>
  <TotalTime>4273</TotalTime>
  <Words>719</Words>
  <Application>Microsoft Office PowerPoint</Application>
  <PresentationFormat>Affichage à l'écran (16:9)</PresentationFormat>
  <Paragraphs>113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Calibri</vt:lpstr>
      <vt:lpstr>Times</vt:lpstr>
      <vt:lpstr>Verdana</vt:lpstr>
      <vt:lpstr>Wingdings</vt:lpstr>
      <vt:lpstr>Wingdings 3</vt:lpstr>
      <vt:lpstr>powerpoint-standard-loiret</vt:lpstr>
      <vt:lpstr>Acrobat Document</vt:lpstr>
      <vt:lpstr>Présentation PowerPoint</vt:lpstr>
      <vt:lpstr> Objectifs des audits Présentation de la démarche Un séquençage cohérent des audits Une démarche à la confluence des intérêts Bilan de la démarche d’audit des aménagements de sécurité en agglomération (2009-2023) Un exemple d’audit de sécurité (Boisseaux) L’élaboration d’un guide de préconisations des aménagements de sécurité </vt:lpstr>
      <vt:lpstr>Présentation PowerPoint</vt:lpstr>
      <vt:lpstr>Présentation PowerPoint</vt:lpstr>
      <vt:lpstr>Un séquençage cohérent des audits</vt:lpstr>
      <vt:lpstr>Une démarche à la confluence des intérêts</vt:lpstr>
      <vt:lpstr>Bilan de la démarche d’audit des aménagements de sécurité en agglomération (2009-2023)  </vt:lpstr>
      <vt:lpstr> </vt:lpstr>
      <vt:lpstr>Un exemple d’audit de sécurité  </vt:lpstr>
      <vt:lpstr>L’élaboration d’un guide de préconisations des aménagements de sécurité  Objectifs du guide</vt:lpstr>
      <vt:lpstr>Présentation PowerPoint</vt:lpstr>
      <vt:lpstr> Exemples d’illustrations intégrées dans le document</vt:lpstr>
      <vt:lpstr> Exemples d’illustrations intégrées dans le document</vt:lpstr>
      <vt:lpstr> C’est à vous de prendre la parole : posez nous vos questions… et n’oubliez pas de voter pour nous !</vt:lpstr>
    </vt:vector>
  </TitlesOfParts>
  <Company>CG45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coordination du XX mars 2018</dc:title>
  <dc:creator>DESIR-SOLVAR Florence</dc:creator>
  <cp:lastModifiedBy>ideal</cp:lastModifiedBy>
  <cp:revision>292</cp:revision>
  <cp:lastPrinted>2022-06-01T20:52:31Z</cp:lastPrinted>
  <dcterms:created xsi:type="dcterms:W3CDTF">2018-02-07T13:04:29Z</dcterms:created>
  <dcterms:modified xsi:type="dcterms:W3CDTF">2024-09-23T16:44:03Z</dcterms:modified>
</cp:coreProperties>
</file>