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70" r:id="rId3"/>
    <p:sldId id="371" r:id="rId4"/>
    <p:sldId id="372" r:id="rId5"/>
    <p:sldId id="374" r:id="rId6"/>
    <p:sldId id="353" r:id="rId7"/>
    <p:sldId id="376" r:id="rId8"/>
    <p:sldId id="368" r:id="rId9"/>
    <p:sldId id="280" r:id="rId10"/>
    <p:sldId id="260" r:id="rId11"/>
    <p:sldId id="287" r:id="rId12"/>
    <p:sldId id="268" r:id="rId13"/>
    <p:sldId id="286" r:id="rId14"/>
    <p:sldId id="369" r:id="rId15"/>
    <p:sldId id="375" r:id="rId16"/>
    <p:sldId id="381" r:id="rId17"/>
    <p:sldId id="367" r:id="rId18"/>
    <p:sldId id="382" r:id="rId19"/>
    <p:sldId id="379" r:id="rId20"/>
    <p:sldId id="383" r:id="rId21"/>
    <p:sldId id="290" r:id="rId2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4688">
          <p15:clr>
            <a:srgbClr val="A4A3A4"/>
          </p15:clr>
        </p15:guide>
        <p15:guide id="3" pos="5556">
          <p15:clr>
            <a:srgbClr val="A4A3A4"/>
          </p15:clr>
        </p15:guide>
        <p15:guide id="4" orient="horz" pos="3239">
          <p15:clr>
            <a:srgbClr val="A4A3A4"/>
          </p15:clr>
        </p15:guide>
        <p15:guide id="5" pos="5511">
          <p15:clr>
            <a:srgbClr val="A4A3A4"/>
          </p15:clr>
        </p15:guide>
        <p15:guide id="6" pos="44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DOUX Nathalie" initials="SN" lastIdx="4" clrIdx="0">
    <p:extLst>
      <p:ext uri="{19B8F6BF-5375-455C-9EA6-DF929625EA0E}">
        <p15:presenceInfo xmlns:p15="http://schemas.microsoft.com/office/powerpoint/2012/main" userId="S::nathalie.saidoux@laregion.fr::3945b070-b3f4-48a0-9aa7-fc5c09142f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04"/>
    <a:srgbClr val="A8C575"/>
    <a:srgbClr val="97B659"/>
    <a:srgbClr val="BBD193"/>
    <a:srgbClr val="DBE5C3"/>
    <a:srgbClr val="F8E7EF"/>
    <a:srgbClr val="E71E6C"/>
    <a:srgbClr val="BD1D65"/>
    <a:srgbClr val="FF0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6" autoAdjust="0"/>
    <p:restoredTop sz="80390" autoAdjust="0"/>
  </p:normalViewPr>
  <p:slideViewPr>
    <p:cSldViewPr snapToObjects="1" showGuides="1">
      <p:cViewPr varScale="1">
        <p:scale>
          <a:sx n="117" d="100"/>
          <a:sy n="117" d="100"/>
        </p:scale>
        <p:origin x="1110" y="90"/>
      </p:cViewPr>
      <p:guideLst>
        <p:guide orient="horz" pos="4319"/>
        <p:guide pos="4688"/>
        <p:guide pos="5556"/>
        <p:guide orient="horz" pos="3239"/>
        <p:guide pos="5511"/>
        <p:guide pos="44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7A8FA-330B-884F-AF2B-1EB0335475AC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5D8E7-7B8E-A143-A1DB-367D9BBBEA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299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30CB2-E0F3-41F1-8141-F229FD39C7D8}" type="datetimeFigureOut">
              <a:rPr lang="fr-FR" smtClean="0"/>
              <a:pPr/>
              <a:t>10/06/2024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91136-46DD-48AB-B054-D55C005D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81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effectLst/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91136-46DD-48AB-B054-D55C005DE0C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882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91136-46DD-48AB-B054-D55C005DE0C5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24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91136-46DD-48AB-B054-D55C005DE0C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358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91136-46DD-48AB-B054-D55C005DE0C5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502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>
            <a:extLst>
              <a:ext uri="{FF2B5EF4-FFF2-40B4-BE49-F238E27FC236}">
                <a16:creationId xmlns:a16="http://schemas.microsoft.com/office/drawing/2014/main" id="{88B7ACFE-ED4E-4848-B3AB-127AD3033C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36988" y="9409113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18" tIns="41759" rIns="83518" bIns="41759" anchor="b"/>
          <a:lstStyle>
            <a:lvl1pPr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111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111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111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111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111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52C24-7907-4F3C-BF7B-1873759EA59B}" type="slidenum">
              <a:rPr kumimoji="0" lang="fr-FR" alt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Arial" panose="020B0604020202020204" pitchFamily="34" charset="0"/>
              </a:rPr>
              <a:pPr marL="0" marR="0" lvl="0" indent="0" algn="r" defTabSz="4111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altLang="fr-FR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B846DD7-2EC8-4BF1-8ECF-14701C38B6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E77FFFF-7EF3-4BD1-9D90-B8711F17F8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>
            <a:extLst>
              <a:ext uri="{FF2B5EF4-FFF2-40B4-BE49-F238E27FC236}">
                <a16:creationId xmlns:a16="http://schemas.microsoft.com/office/drawing/2014/main" id="{88B7ACFE-ED4E-4848-B3AB-127AD3033C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36988" y="9409113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18" tIns="41759" rIns="83518" bIns="41759" anchor="b"/>
          <a:lstStyle>
            <a:lvl1pPr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111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111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111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111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111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52C24-7907-4F3C-BF7B-1873759EA59B}" type="slidenum">
              <a:rPr kumimoji="0" lang="fr-FR" alt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Arial" panose="020B0604020202020204" pitchFamily="34" charset="0"/>
              </a:rPr>
              <a:pPr marL="0" marR="0" lvl="0" indent="0" algn="r" defTabSz="4111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altLang="fr-FR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B846DD7-2EC8-4BF1-8ECF-14701C38B6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E77FFFF-7EF3-4BD1-9D90-B8711F17F8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sym typeface="Wingdings" pitchFamily="2" charset="2"/>
              </a:rPr>
              <a:t>NATHALIE</a:t>
            </a:r>
          </a:p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91136-46DD-48AB-B054-D55C005DE0C5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901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sym typeface="Wingdings" pitchFamily="2" charset="2"/>
              </a:rPr>
              <a:t>NATHALIE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91136-46DD-48AB-B054-D55C005DE0C5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050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sym typeface="Wingdings" pitchFamily="2" charset="2"/>
              </a:rPr>
              <a:t>NATHALIE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91136-46DD-48AB-B054-D55C005DE0C5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200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sym typeface="Wingdings" pitchFamily="2" charset="2"/>
              </a:rPr>
              <a:t>NATHALIE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91136-46DD-48AB-B054-D55C005DE0C5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18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91136-46DD-48AB-B054-D55C005DE0C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00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91136-46DD-48AB-B054-D55C005DE0C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656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>
            <a:extLst>
              <a:ext uri="{FF2B5EF4-FFF2-40B4-BE49-F238E27FC236}">
                <a16:creationId xmlns:a16="http://schemas.microsoft.com/office/drawing/2014/main" id="{E3932840-710E-4886-AF8D-E254689893C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36988" y="9409113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18" tIns="41759" rIns="83518" bIns="41759" anchor="b"/>
          <a:lstStyle>
            <a:lvl1pPr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111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111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111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111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111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975850-0D90-44EC-B67E-EFE22120D283}" type="slidenum">
              <a:rPr kumimoji="0" lang="fr-FR" alt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Arial" panose="020B0604020202020204" pitchFamily="34" charset="0"/>
              </a:rPr>
              <a:pPr marL="0" marR="0" lvl="0" indent="0" algn="r" defTabSz="4111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0982BFE-2A61-4EEB-937C-4AE75BDCC2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13FECBE-895C-4430-80C9-BC9D2EFE4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>
            <a:extLst>
              <a:ext uri="{FF2B5EF4-FFF2-40B4-BE49-F238E27FC236}">
                <a16:creationId xmlns:a16="http://schemas.microsoft.com/office/drawing/2014/main" id="{C564B9CE-14A2-415E-B4BF-A362D5BC1E0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36988" y="9409113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18" tIns="41759" rIns="83518" bIns="41759" anchor="b"/>
          <a:lstStyle>
            <a:lvl1pPr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11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111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111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111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111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111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0864B7-65F9-46E1-840F-A90999C09D56}" type="slidenum">
              <a:rPr kumimoji="0" lang="fr-FR" alt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Arial" panose="020B0604020202020204" pitchFamily="34" charset="0"/>
              </a:rPr>
              <a:pPr marL="0" marR="0" lvl="0" indent="0" algn="r" defTabSz="4111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C747D0B-1ADC-4FFE-88EB-D2DB2FFEE8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9341A4A-5136-4F58-9991-8B21B7DC1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91136-46DD-48AB-B054-D55C005DE0C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497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91136-46DD-48AB-B054-D55C005DE0C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997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91136-46DD-48AB-B054-D55C005DE0C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32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91136-46DD-48AB-B054-D55C005DE0C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5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78451" y="308499"/>
            <a:ext cx="5469730" cy="1754326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r">
              <a:defRPr sz="36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7" name="Sous-titre 2"/>
          <p:cNvSpPr>
            <a:spLocks noGrp="1"/>
          </p:cNvSpPr>
          <p:nvPr userDrawn="1">
            <p:ph type="subTitle" idx="1"/>
          </p:nvPr>
        </p:nvSpPr>
        <p:spPr>
          <a:xfrm>
            <a:off x="578451" y="1945950"/>
            <a:ext cx="5469730" cy="461665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>
          <a:xfrm rot="16200000">
            <a:off x="1256988" y="1975461"/>
            <a:ext cx="2723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spc="200" baseline="0" dirty="0">
                <a:solidFill>
                  <a:schemeClr val="accent1"/>
                </a:solidFill>
                <a:latin typeface="+mj-lt"/>
              </a:rPr>
              <a:t>Sommaire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025900" y="974835"/>
            <a:ext cx="1854200" cy="1408078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1500" b="0">
                <a:latin typeface="+mn-lt"/>
              </a:defRPr>
            </a:lvl1pPr>
            <a:lvl2pPr algn="l">
              <a:spcBef>
                <a:spcPts val="900"/>
              </a:spcBef>
              <a:defRPr sz="900" b="1">
                <a:latin typeface="+mn-lt"/>
              </a:defRPr>
            </a:lvl2pPr>
            <a:lvl3pPr marL="0" indent="0" algn="l">
              <a:spcBef>
                <a:spcPts val="0"/>
              </a:spcBef>
              <a:defRPr sz="900">
                <a:latin typeface="+mn-lt"/>
              </a:defRPr>
            </a:lvl3pPr>
            <a:lvl4pPr>
              <a:defRPr sz="8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911945" y="417887"/>
            <a:ext cx="684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fr-FR"/>
              <a:t>JJ/MM/AA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1521" y="3301248"/>
            <a:ext cx="544508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1" name="Sous-titre 2"/>
          <p:cNvSpPr>
            <a:spLocks noGrp="1"/>
          </p:cNvSpPr>
          <p:nvPr userDrawn="1">
            <p:ph type="subTitle" idx="1"/>
          </p:nvPr>
        </p:nvSpPr>
        <p:spPr>
          <a:xfrm>
            <a:off x="1641521" y="2080430"/>
            <a:ext cx="544508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2000" b="1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911945" y="417887"/>
            <a:ext cx="684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fr-FR"/>
              <a:t>JJ/MM/AA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/>
          <p:cNvSpPr>
            <a:spLocks noGrp="1"/>
          </p:cNvSpPr>
          <p:nvPr>
            <p:ph type="body" sz="quarter" idx="11"/>
          </p:nvPr>
        </p:nvSpPr>
        <p:spPr>
          <a:xfrm>
            <a:off x="1654175" y="1562870"/>
            <a:ext cx="5432425" cy="92333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 marL="0" indent="0">
              <a:spcBef>
                <a:spcPts val="0"/>
              </a:spcBef>
              <a:defRPr>
                <a:latin typeface="+mn-lt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1674986" y="846419"/>
            <a:ext cx="7073727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r>
              <a:rPr lang="fr-FR"/>
              <a:t>JJ/MM/AA</a:t>
            </a:r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7831577" y="4481172"/>
            <a:ext cx="907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85844D-63AB-4F77-BD5E-58714EB59F10}" type="slidenum">
              <a:rPr lang="fr-FR" sz="2000" smtClean="0">
                <a:solidFill>
                  <a:schemeClr val="accent1"/>
                </a:solidFill>
                <a:latin typeface="+mn-lt"/>
              </a:rPr>
              <a:pPr algn="r"/>
              <a:t>‹N°›</a:t>
            </a:fld>
            <a:endParaRPr lang="fr-FR" sz="2000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3914767" y="3630627"/>
            <a:ext cx="401643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/>
            </a:lvl1pPr>
            <a:lvl2pPr>
              <a:defRPr>
                <a:latin typeface="+mn-lt"/>
              </a:defRPr>
            </a:lvl2pPr>
            <a:lvl3pPr marL="0" indent="0">
              <a:spcBef>
                <a:spcPts val="0"/>
              </a:spcBef>
              <a:defRPr>
                <a:latin typeface="+mn-lt"/>
              </a:defRPr>
            </a:lvl3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1674986" y="846419"/>
            <a:ext cx="7073727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r>
              <a:rPr lang="fr-FR"/>
              <a:t>JJ/MM/AA</a:t>
            </a:r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7831577" y="4481172"/>
            <a:ext cx="907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85844D-63AB-4F77-BD5E-58714EB59F10}" type="slidenum">
              <a:rPr lang="fr-FR" sz="2000" smtClean="0">
                <a:solidFill>
                  <a:schemeClr val="accent1"/>
                </a:solidFill>
                <a:latin typeface="+mn-lt"/>
              </a:rPr>
              <a:pPr algn="r"/>
              <a:t>‹N°›</a:t>
            </a:fld>
            <a:endParaRPr lang="fr-FR" sz="2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811212" y="1878012"/>
            <a:ext cx="2880000" cy="2880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4"/>
          </p:nvPr>
        </p:nvSpPr>
        <p:spPr>
          <a:xfrm>
            <a:off x="3987831" y="1878014"/>
            <a:ext cx="1512000" cy="1512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1674986" y="846419"/>
            <a:ext cx="7073727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r>
              <a:rPr lang="fr-FR"/>
              <a:t>JJ/MM/AA</a:t>
            </a:r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7831577" y="4481172"/>
            <a:ext cx="907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85844D-63AB-4F77-BD5E-58714EB59F10}" type="slidenum">
              <a:rPr lang="fr-FR" sz="2000" smtClean="0">
                <a:solidFill>
                  <a:schemeClr val="accent1"/>
                </a:solidFill>
                <a:latin typeface="+mn-lt"/>
              </a:rPr>
              <a:pPr algn="r"/>
              <a:t>‹N°›</a:t>
            </a:fld>
            <a:endParaRPr lang="fr-FR" sz="2000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/>
              <a:t>JJ/MM/AA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7831577" y="4481172"/>
            <a:ext cx="907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85844D-63AB-4F77-BD5E-58714EB59F10}" type="slidenum">
              <a:rPr lang="fr-FR" sz="2000" smtClean="0">
                <a:solidFill>
                  <a:schemeClr val="accent1"/>
                </a:solidFill>
                <a:latin typeface="+mn-lt"/>
              </a:rPr>
              <a:pPr algn="r"/>
              <a:t>‹N°›</a:t>
            </a:fld>
            <a:endParaRPr lang="fr-FR" sz="2000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911945" y="417887"/>
            <a:ext cx="684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fr-FR"/>
              <a:t>JJ/MM/AA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0" r:id="rId3"/>
    <p:sldLayoutId id="2147483650" r:id="rId4"/>
    <p:sldLayoutId id="2147483673" r:id="rId5"/>
    <p:sldLayoutId id="2147483674" r:id="rId6"/>
    <p:sldLayoutId id="2147483672" r:id="rId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000" b="0" kern="120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0" indent="0" algn="just" defTabSz="914400" rtl="0" eaLnBrk="1" latinLnBrk="0" hangingPunct="1">
        <a:spcBef>
          <a:spcPts val="0"/>
        </a:spcBef>
        <a:buFont typeface="Arial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Calibri" pitchFamily="34" charset="0"/>
        </a:defRPr>
      </a:lvl1pPr>
      <a:lvl2pPr marL="0" indent="0" algn="just" defTabSz="914400" rtl="0" eaLnBrk="1" latinLnBrk="0" hangingPunct="1">
        <a:spcBef>
          <a:spcPts val="0"/>
        </a:spcBef>
        <a:buFont typeface="Arial" pitchFamily="34" charset="0"/>
        <a:buNone/>
        <a:defRPr sz="1000" b="1" kern="1200">
          <a:solidFill>
            <a:schemeClr val="tx1"/>
          </a:solidFill>
          <a:latin typeface="+mn-lt"/>
          <a:ea typeface="+mn-ea"/>
          <a:cs typeface="Calibri" pitchFamily="34" charset="0"/>
        </a:defRPr>
      </a:lvl2pPr>
      <a:lvl3pPr marL="1143000" indent="-1143000" algn="l" defTabSz="914400" rtl="0" eaLnBrk="1" latinLnBrk="0" hangingPunct="1">
        <a:spcBef>
          <a:spcPct val="20000"/>
        </a:spcBef>
        <a:buFont typeface="Arial" pitchFamily="34" charset="0"/>
        <a:buNone/>
        <a:defRPr sz="1000" kern="1200">
          <a:solidFill>
            <a:schemeClr val="tx1"/>
          </a:solidFill>
          <a:latin typeface="Work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000" kern="1200">
          <a:solidFill>
            <a:schemeClr val="tx1"/>
          </a:solidFill>
          <a:latin typeface="Work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000" kern="1200">
          <a:solidFill>
            <a:schemeClr val="tx1"/>
          </a:solidFill>
          <a:latin typeface="Work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laregion.fr/Construire-des-batiments-neufs-praticables-par-tous-les-citoyens-et-toutes-les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555777" y="1002090"/>
            <a:ext cx="3492404" cy="1569660"/>
          </a:xfrm>
        </p:spPr>
        <p:txBody>
          <a:bodyPr/>
          <a:lstStyle/>
          <a:p>
            <a:r>
              <a:rPr lang="fr-FR" sz="2400" dirty="0"/>
              <a:t>De l’accessibilité </a:t>
            </a:r>
            <a:br>
              <a:rPr lang="fr-FR" sz="2400" dirty="0"/>
            </a:br>
            <a:r>
              <a:rPr lang="fr-FR" sz="2400" dirty="0"/>
              <a:t>vers LA qualité d’Usage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205569" y="1455626"/>
            <a:ext cx="3188119" cy="1169551"/>
          </a:xfrm>
        </p:spPr>
        <p:txBody>
          <a:bodyPr/>
          <a:lstStyle/>
          <a:p>
            <a:r>
              <a:rPr lang="fr-FR" sz="1200" b="1" dirty="0">
                <a:solidFill>
                  <a:srgbClr val="BF0004"/>
                </a:solidFill>
              </a:rPr>
              <a:t>Phase Concertation</a:t>
            </a:r>
          </a:p>
          <a:p>
            <a:endParaRPr lang="fr-FR" sz="800" b="1" dirty="0">
              <a:solidFill>
                <a:srgbClr val="BF0004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fr-FR" sz="1000" b="1" dirty="0">
                <a:solidFill>
                  <a:srgbClr val="BF0004"/>
                </a:solidFill>
              </a:rPr>
              <a:t>Objectifs : </a:t>
            </a:r>
            <a:r>
              <a:rPr lang="fr-FR" sz="1000" b="1" dirty="0"/>
              <a:t>concerter tous les utilisateurs </a:t>
            </a:r>
            <a:r>
              <a:rPr lang="fr-FR" sz="1000" dirty="0"/>
              <a:t>pour </a:t>
            </a:r>
            <a:endParaRPr lang="fr-FR" sz="1000" dirty="0">
              <a:sym typeface="Wingdings" pitchFamily="2" charset="2"/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000" b="0" dirty="0"/>
              <a:t>Reconnaître et valoriser l’utilisateur 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000" b="0" dirty="0"/>
              <a:t>Fédérer et porter le projet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27684" y="188832"/>
            <a:ext cx="7073727" cy="707886"/>
          </a:xfrm>
        </p:spPr>
        <p:txBody>
          <a:bodyPr/>
          <a:lstStyle/>
          <a:p>
            <a:r>
              <a:rPr lang="fr-FR" dirty="0"/>
              <a:t>UN MANUEL CONSTRUIT EN CONCERTATION pour </a:t>
            </a:r>
            <a:r>
              <a:rPr lang="fr-FR" dirty="0" err="1"/>
              <a:t>Etre</a:t>
            </a:r>
            <a:r>
              <a:rPr lang="fr-FR" dirty="0"/>
              <a:t> le plus OPERATIONNEL possible</a:t>
            </a:r>
          </a:p>
        </p:txBody>
      </p:sp>
      <p:pic>
        <p:nvPicPr>
          <p:cNvPr id="5" name="Shap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94" y="1491630"/>
            <a:ext cx="956218" cy="100265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" name="Shape 9">
            <a:extLst>
              <a:ext uri="{FF2B5EF4-FFF2-40B4-BE49-F238E27FC236}">
                <a16:creationId xmlns:a16="http://schemas.microsoft.com/office/drawing/2014/main" id="{37E24462-E0D0-49A3-BE77-14F0DFB5C9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312" y="1491630"/>
            <a:ext cx="959222" cy="81875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E1EFAE6A-E3B5-4F3F-A289-157774ABA5C4}"/>
              </a:ext>
            </a:extLst>
          </p:cNvPr>
          <p:cNvSpPr txBox="1">
            <a:spLocks/>
          </p:cNvSpPr>
          <p:nvPr/>
        </p:nvSpPr>
        <p:spPr>
          <a:xfrm>
            <a:off x="5530744" y="1455626"/>
            <a:ext cx="3188119" cy="98488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0" indent="0" algn="just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>
                <a:solidFill>
                  <a:srgbClr val="BF0004"/>
                </a:solidFill>
              </a:rPr>
              <a:t>Phase </a:t>
            </a:r>
            <a:r>
              <a:rPr lang="fr-FR" sz="1200" b="1" dirty="0" err="1">
                <a:solidFill>
                  <a:srgbClr val="BF0004"/>
                </a:solidFill>
              </a:rPr>
              <a:t>Co-rédaction</a:t>
            </a:r>
            <a:endParaRPr lang="fr-FR" sz="1200" dirty="0"/>
          </a:p>
          <a:p>
            <a:pPr>
              <a:spcAft>
                <a:spcPts val="600"/>
              </a:spcAft>
            </a:pPr>
            <a:endParaRPr lang="fr-FR" sz="800" b="1" dirty="0">
              <a:solidFill>
                <a:srgbClr val="BF0004"/>
              </a:solidFill>
            </a:endParaRPr>
          </a:p>
          <a:p>
            <a:pPr>
              <a:spcAft>
                <a:spcPts val="600"/>
              </a:spcAft>
            </a:pPr>
            <a:endParaRPr lang="fr-FR" sz="800" b="1" dirty="0">
              <a:solidFill>
                <a:srgbClr val="BF0004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1000" b="1" dirty="0">
                <a:solidFill>
                  <a:srgbClr val="BF0004"/>
                </a:solidFill>
              </a:rPr>
              <a:t>Objectifs : </a:t>
            </a:r>
            <a:r>
              <a:rPr lang="fr-FR" sz="1000" b="1" dirty="0"/>
              <a:t>rédiger avec et pour tous</a:t>
            </a:r>
            <a:br>
              <a:rPr lang="fr-FR" sz="1000" kern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endParaRPr lang="fr-FR" sz="1000" b="1" dirty="0"/>
          </a:p>
        </p:txBody>
      </p:sp>
      <p:pic>
        <p:nvPicPr>
          <p:cNvPr id="10" name="Shape 7">
            <a:extLst>
              <a:ext uri="{FF2B5EF4-FFF2-40B4-BE49-F238E27FC236}">
                <a16:creationId xmlns:a16="http://schemas.microsoft.com/office/drawing/2014/main" id="{93DDC4CE-6885-474E-B5B8-E71AD4F9CD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799" y="2678727"/>
            <a:ext cx="935726" cy="65780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9FC58E40-A902-4DC8-8C17-8247E57B2BA1}"/>
              </a:ext>
            </a:extLst>
          </p:cNvPr>
          <p:cNvSpPr txBox="1">
            <a:spLocks/>
          </p:cNvSpPr>
          <p:nvPr/>
        </p:nvSpPr>
        <p:spPr>
          <a:xfrm>
            <a:off x="5184068" y="2571750"/>
            <a:ext cx="3959932" cy="178510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0" indent="0" algn="just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FR" sz="1000" b="1" dirty="0">
                <a:solidFill>
                  <a:srgbClr val="BF0004"/>
                </a:solidFill>
              </a:rPr>
              <a:t>Expérimentation de l’outil</a:t>
            </a:r>
          </a:p>
          <a:p>
            <a:pPr>
              <a:spcAft>
                <a:spcPts val="600"/>
              </a:spcAft>
            </a:pPr>
            <a:r>
              <a:rPr lang="fr-FR" sz="1000" b="1" dirty="0"/>
              <a:t>Visites in-situ </a:t>
            </a:r>
            <a:r>
              <a:rPr lang="fr-FR" sz="1000" dirty="0"/>
              <a:t>: Musée </a:t>
            </a:r>
            <a:r>
              <a:rPr lang="fr-FR" sz="1000" dirty="0" err="1"/>
              <a:t>NarboVia</a:t>
            </a:r>
            <a:r>
              <a:rPr lang="fr-FR" sz="1000" dirty="0"/>
              <a:t> et Lycée Martin Malvy pour une expérimentation plus riche du « </a:t>
            </a:r>
            <a:r>
              <a:rPr lang="fr-FR" sz="1000" i="1" dirty="0"/>
              <a:t>Manuel</a:t>
            </a:r>
            <a:r>
              <a:rPr lang="fr-FR" sz="1000" dirty="0"/>
              <a:t> »</a:t>
            </a:r>
            <a:endParaRPr lang="fr-FR" sz="1000" b="1" dirty="0"/>
          </a:p>
          <a:p>
            <a:pPr>
              <a:spcAft>
                <a:spcPts val="600"/>
              </a:spcAft>
            </a:pPr>
            <a:r>
              <a:rPr lang="fr-FR" sz="1000" b="1" dirty="0">
                <a:solidFill>
                  <a:srgbClr val="BF0004"/>
                </a:solidFill>
              </a:rPr>
              <a:t>Objectifs : </a:t>
            </a:r>
            <a:endParaRPr lang="fr-FR" sz="1000" b="1" dirty="0"/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000" b="1" dirty="0"/>
              <a:t>Faire se rencontrer les représentants du groupe de travail :</a:t>
            </a:r>
            <a:r>
              <a:rPr lang="fr-FR" sz="1000" dirty="0"/>
              <a:t> partager et échanger son expertise d’usage avec les différents utilisateurs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000" b="1" dirty="0"/>
              <a:t>Tester et éprouver, en situation réelle, les thématiques des fiches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CD8D4C-149B-4ED5-97B6-82F6D6DE294F}"/>
              </a:ext>
            </a:extLst>
          </p:cNvPr>
          <p:cNvSpPr/>
          <p:nvPr/>
        </p:nvSpPr>
        <p:spPr>
          <a:xfrm>
            <a:off x="0" y="2571750"/>
            <a:ext cx="421196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000" b="1" dirty="0">
                <a:solidFill>
                  <a:srgbClr val="BF0004"/>
                </a:solidFill>
              </a:rPr>
              <a:t>Utilisateurs mobilisés  :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900" dirty="0">
                <a:sym typeface="Wingdings" pitchFamily="2" charset="2"/>
              </a:rPr>
              <a:t>Ceux à qui le service est destiné  : </a:t>
            </a:r>
            <a:r>
              <a:rPr lang="fr-FR" sz="900" b="1" dirty="0">
                <a:solidFill>
                  <a:srgbClr val="0D0D0D"/>
                </a:solidFill>
              </a:rPr>
              <a:t>8 associations</a:t>
            </a:r>
            <a:r>
              <a:rPr lang="fr-FR" sz="900" b="1" dirty="0">
                <a:sym typeface="Wingdings" pitchFamily="2" charset="2"/>
              </a:rPr>
              <a:t>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900" dirty="0">
                <a:sym typeface="Wingdings" pitchFamily="2" charset="2"/>
              </a:rPr>
              <a:t>Ceux en charge de la conception et réalisation des aménagements et espaces de vie  : </a:t>
            </a:r>
            <a:br>
              <a:rPr lang="fr-FR" sz="900" dirty="0">
                <a:sym typeface="Wingdings" pitchFamily="2" charset="2"/>
              </a:rPr>
            </a:br>
            <a:r>
              <a:rPr lang="fr-FR" sz="900" b="1" dirty="0">
                <a:solidFill>
                  <a:srgbClr val="0D0D0D"/>
                </a:solidFill>
              </a:rPr>
              <a:t>3 directions Région et 3 professionnels de la construction</a:t>
            </a:r>
            <a:endParaRPr lang="fr-FR" sz="900" b="1" dirty="0">
              <a:sym typeface="Wingdings" pitchFamily="2" charset="2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900" dirty="0">
                <a:sym typeface="Wingdings" pitchFamily="2" charset="2"/>
              </a:rPr>
              <a:t>Ceux en charge de garantir l’accessibilité et le niveau de qualité d’usage : </a:t>
            </a:r>
            <a:br>
              <a:rPr lang="fr-FR" sz="900" dirty="0">
                <a:sym typeface="Wingdings" pitchFamily="2" charset="2"/>
              </a:rPr>
            </a:br>
            <a:r>
              <a:rPr lang="fr-FR" sz="900" b="1" dirty="0">
                <a:solidFill>
                  <a:srgbClr val="0D0D0D"/>
                </a:solidFill>
              </a:rPr>
              <a:t>4 gestionnaires – exploitants</a:t>
            </a:r>
          </a:p>
          <a:p>
            <a:pPr>
              <a:spcAft>
                <a:spcPts val="600"/>
              </a:spcAft>
            </a:pPr>
            <a:r>
              <a:rPr lang="fr-FR" sz="1000" b="1" dirty="0">
                <a:solidFill>
                  <a:srgbClr val="BF0004"/>
                </a:solidFill>
                <a:sym typeface="Wingdings" pitchFamily="2" charset="2"/>
              </a:rPr>
              <a:t>Repartis dans : </a:t>
            </a:r>
            <a:r>
              <a:rPr lang="fr-FR" sz="1000" dirty="0">
                <a:solidFill>
                  <a:srgbClr val="0D0D0D"/>
                </a:solidFill>
                <a:sym typeface="Wingdings" pitchFamily="2" charset="2"/>
              </a:rPr>
              <a:t>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rgbClr val="0D0D0D"/>
                </a:solidFill>
                <a:sym typeface="Wingdings" pitchFamily="2" charset="2"/>
              </a:rPr>
              <a:t>Un groupe de travail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rgbClr val="0D0D0D"/>
                </a:solidFill>
                <a:sym typeface="Wingdings" pitchFamily="2" charset="2"/>
              </a:rPr>
              <a:t>Un comité technique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rgbClr val="0D0D0D"/>
                </a:solidFill>
                <a:sym typeface="Wingdings" pitchFamily="2" charset="2"/>
              </a:rPr>
              <a:t>Un comité de pilotage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181E408-EF6C-4FB4-9ABB-2FC00EC7BFF2}"/>
              </a:ext>
            </a:extLst>
          </p:cNvPr>
          <p:cNvSpPr txBox="1"/>
          <p:nvPr/>
        </p:nvSpPr>
        <p:spPr>
          <a:xfrm>
            <a:off x="-54260" y="4958363"/>
            <a:ext cx="92525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9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Prestataire de la Région : le CRIDEV &gt; </a:t>
            </a:r>
            <a:r>
              <a:rPr lang="fr-FR" sz="900" b="1" dirty="0">
                <a:effectLst/>
              </a:rPr>
              <a:t>Centre de Recherche pour l'Inclusion des Différences dans les Espaces de Vie</a:t>
            </a:r>
            <a:endParaRPr lang="fr-FR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39744" y="159482"/>
            <a:ext cx="7073727" cy="1015663"/>
          </a:xfrm>
        </p:spPr>
        <p:txBody>
          <a:bodyPr/>
          <a:lstStyle/>
          <a:p>
            <a:r>
              <a:rPr lang="fr-FR" dirty="0"/>
              <a:t>CONCRETEMENT </a:t>
            </a:r>
            <a:r>
              <a:rPr lang="fr-FR" b="1" dirty="0"/>
              <a:t>LE MANUEL = UN OUTIL</a:t>
            </a:r>
            <a:r>
              <a:rPr lang="fr-FR" dirty="0"/>
              <a:t> pour aider les </a:t>
            </a:r>
            <a:r>
              <a:rPr lang="fr-FR" b="1" dirty="0"/>
              <a:t>décideurs</a:t>
            </a:r>
            <a:r>
              <a:rPr lang="fr-FR" dirty="0"/>
              <a:t> dans leur </a:t>
            </a:r>
            <a:r>
              <a:rPr lang="fr-FR" b="1" dirty="0"/>
              <a:t>acte de construction</a:t>
            </a:r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D54DD65D-0A50-4DB2-AE6B-0D9056DC1D6B}"/>
              </a:ext>
            </a:extLst>
          </p:cNvPr>
          <p:cNvSpPr txBox="1">
            <a:spLocks/>
          </p:cNvSpPr>
          <p:nvPr/>
        </p:nvSpPr>
        <p:spPr>
          <a:xfrm>
            <a:off x="287524" y="1671650"/>
            <a:ext cx="8712968" cy="293926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0" indent="0" algn="just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FR" dirty="0"/>
              <a:t>Cet outil permet d’: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fr-FR" b="1" dirty="0"/>
              <a:t>identifier les points essentiels </a:t>
            </a:r>
            <a:r>
              <a:rPr lang="fr-FR" dirty="0"/>
              <a:t>dans l’art de construire  </a:t>
            </a:r>
            <a:r>
              <a:rPr lang="fr-FR" dirty="0">
                <a:solidFill>
                  <a:schemeClr val="accent1"/>
                </a:solidFill>
              </a:rPr>
              <a:t>=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&gt; ex : décrire les principes du fonctionnement de l’accueil 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fr-FR" b="1" dirty="0"/>
              <a:t>indiquer des bonnes pratiques </a:t>
            </a:r>
            <a:r>
              <a:rPr lang="fr-FR" dirty="0">
                <a:solidFill>
                  <a:schemeClr val="accent1"/>
                </a:solidFill>
              </a:rPr>
              <a:t>=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&gt; ex :</a:t>
            </a:r>
            <a:r>
              <a:rPr lang="fr-FR" dirty="0">
                <a:solidFill>
                  <a:schemeClr val="accent1"/>
                </a:solidFill>
              </a:rPr>
              <a:t> choisir des matériaux appropriés à l’isolation acoustique</a:t>
            </a:r>
            <a:endParaRPr lang="fr-FR" dirty="0"/>
          </a:p>
          <a:p>
            <a:pPr>
              <a:spcAft>
                <a:spcPts val="600"/>
              </a:spcAft>
            </a:pPr>
            <a:r>
              <a:rPr lang="fr-FR" dirty="0"/>
              <a:t>Il est destiné aux :  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fr-FR" b="1" dirty="0"/>
              <a:t>maîtres d’ouvrages </a:t>
            </a:r>
            <a:r>
              <a:rPr lang="fr-FR" dirty="0">
                <a:solidFill>
                  <a:schemeClr val="accent1"/>
                </a:solidFill>
              </a:rPr>
              <a:t>=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&gt; ex :</a:t>
            </a:r>
            <a:r>
              <a:rPr lang="fr-FR" dirty="0">
                <a:solidFill>
                  <a:schemeClr val="accent1"/>
                </a:solidFill>
              </a:rPr>
              <a:t> anticiper pour éviter des surcoûts d’adaptation </a:t>
            </a:r>
            <a:r>
              <a:rPr lang="fr-FR" b="1" dirty="0"/>
              <a:t>maîtres d’œuvre </a:t>
            </a:r>
            <a:r>
              <a:rPr lang="fr-FR" dirty="0">
                <a:solidFill>
                  <a:schemeClr val="accent1"/>
                </a:solidFill>
              </a:rPr>
              <a:t>=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&gt; ex :</a:t>
            </a:r>
            <a:r>
              <a:rPr lang="fr-FR" dirty="0">
                <a:solidFill>
                  <a:schemeClr val="accent1"/>
                </a:solidFill>
              </a:rPr>
              <a:t> être en lien avec l’usager central en amont du projet</a:t>
            </a:r>
            <a:endParaRPr lang="fr-FR" b="1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fr-FR" b="1" dirty="0"/>
              <a:t>gestionnaires d’établissements</a:t>
            </a:r>
            <a:r>
              <a:rPr lang="fr-FR" dirty="0"/>
              <a:t> recevant du public </a:t>
            </a:r>
            <a:r>
              <a:rPr lang="fr-FR" dirty="0">
                <a:solidFill>
                  <a:schemeClr val="accent1"/>
                </a:solidFill>
              </a:rPr>
              <a:t>=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&gt; ex :</a:t>
            </a:r>
            <a:r>
              <a:rPr lang="fr-FR" dirty="0">
                <a:solidFill>
                  <a:schemeClr val="accent1"/>
                </a:solidFill>
              </a:rPr>
              <a:t> économiser sur les coûts de fonctionnement en simplifiant l’entretien et la maintenance</a:t>
            </a:r>
            <a:endParaRPr lang="fr-FR" b="1" dirty="0">
              <a:solidFill>
                <a:srgbClr val="BF00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6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>
            <a:off x="467544" y="2373728"/>
            <a:ext cx="1656184" cy="1826674"/>
            <a:chOff x="971600" y="1772816"/>
            <a:chExt cx="1224136" cy="1800200"/>
          </a:xfrm>
        </p:grpSpPr>
        <p:sp>
          <p:nvSpPr>
            <p:cNvPr id="8" name="Rectangle 7"/>
            <p:cNvSpPr/>
            <p:nvPr/>
          </p:nvSpPr>
          <p:spPr bwMode="auto">
            <a:xfrm>
              <a:off x="1051435" y="1772816"/>
              <a:ext cx="1064485" cy="18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971600" y="2564904"/>
              <a:ext cx="1224136" cy="454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u="none" dirty="0"/>
                <a:t>Manuel </a:t>
              </a:r>
            </a:p>
            <a:p>
              <a:pPr algn="ctr"/>
              <a:r>
                <a:rPr lang="fr-FR" sz="1200" b="1" u="none" dirty="0"/>
                <a:t>qualité d’usage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2051E9C-B3B0-A046-A448-39D7AA8FF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3788" y="1916832"/>
              <a:ext cx="259761" cy="346348"/>
            </a:xfrm>
            <a:prstGeom prst="rect">
              <a:avLst/>
            </a:prstGeom>
          </p:spPr>
        </p:pic>
      </p:grpSp>
      <p:grpSp>
        <p:nvGrpSpPr>
          <p:cNvPr id="11" name="Grouper 10"/>
          <p:cNvGrpSpPr/>
          <p:nvPr/>
        </p:nvGrpSpPr>
        <p:grpSpPr>
          <a:xfrm>
            <a:off x="2089196" y="1502462"/>
            <a:ext cx="1843399" cy="1405982"/>
            <a:chOff x="2195736" y="1412776"/>
            <a:chExt cx="2124236" cy="2160240"/>
          </a:xfrm>
        </p:grpSpPr>
        <p:grpSp>
          <p:nvGrpSpPr>
            <p:cNvPr id="12" name="Grouper 11"/>
            <p:cNvGrpSpPr/>
            <p:nvPr/>
          </p:nvGrpSpPr>
          <p:grpSpPr>
            <a:xfrm>
              <a:off x="3203848" y="1412776"/>
              <a:ext cx="1116124" cy="1800200"/>
              <a:chOff x="971600" y="1628800"/>
              <a:chExt cx="1116124" cy="1800200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971600" y="1628800"/>
                <a:ext cx="1116124" cy="1800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1007604" y="2564904"/>
                <a:ext cx="1080120" cy="472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0" u="none" dirty="0"/>
                  <a:t>Livret</a:t>
                </a:r>
              </a:p>
            </p:txBody>
          </p:sp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A2051E9C-B3B0-A046-A448-39D7AA8FF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10937" y="1916832"/>
                <a:ext cx="259761" cy="346348"/>
              </a:xfrm>
              <a:prstGeom prst="rect">
                <a:avLst/>
              </a:prstGeom>
            </p:spPr>
          </p:pic>
        </p:grpSp>
        <p:cxnSp>
          <p:nvCxnSpPr>
            <p:cNvPr id="13" name="Connecteur droit avec flèche 12"/>
            <p:cNvCxnSpPr/>
            <p:nvPr/>
          </p:nvCxnSpPr>
          <p:spPr bwMode="auto">
            <a:xfrm flipV="1">
              <a:off x="2195736" y="2739781"/>
              <a:ext cx="864096" cy="8332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er 16"/>
          <p:cNvGrpSpPr/>
          <p:nvPr/>
        </p:nvGrpSpPr>
        <p:grpSpPr>
          <a:xfrm>
            <a:off x="2090162" y="2911318"/>
            <a:ext cx="2887686" cy="1460632"/>
            <a:chOff x="2195736" y="3645024"/>
            <a:chExt cx="3096344" cy="2088232"/>
          </a:xfrm>
        </p:grpSpPr>
        <p:grpSp>
          <p:nvGrpSpPr>
            <p:cNvPr id="18" name="Grouper 17"/>
            <p:cNvGrpSpPr/>
            <p:nvPr/>
          </p:nvGrpSpPr>
          <p:grpSpPr>
            <a:xfrm>
              <a:off x="3122359" y="3933056"/>
              <a:ext cx="2169721" cy="1800200"/>
              <a:chOff x="3122359" y="3717032"/>
              <a:chExt cx="2169721" cy="1800200"/>
            </a:xfrm>
          </p:grpSpPr>
          <p:sp>
            <p:nvSpPr>
              <p:cNvPr id="20" name="Rectangle 19"/>
              <p:cNvSpPr/>
              <p:nvPr/>
            </p:nvSpPr>
            <p:spPr bwMode="auto">
              <a:xfrm rot="1059515">
                <a:off x="4067944" y="3717032"/>
                <a:ext cx="1224136" cy="1800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 rot="1059515">
                <a:off x="3779912" y="3717032"/>
                <a:ext cx="1224136" cy="1800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 rot="1059515">
                <a:off x="3491880" y="3717032"/>
                <a:ext cx="1224136" cy="1800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203848" y="3717032"/>
                <a:ext cx="1116124" cy="1800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3122359" y="4509120"/>
                <a:ext cx="1309886" cy="883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0" u="none" dirty="0"/>
                  <a:t>12 fiches thématiques</a:t>
                </a:r>
              </a:p>
              <a:p>
                <a:pPr algn="ctr"/>
                <a:r>
                  <a:rPr lang="fr-FR" sz="800" i="1" dirty="0"/>
                  <a:t>+ tableau croisé</a:t>
                </a:r>
                <a:endParaRPr lang="fr-FR" sz="800" b="0" i="1" u="none" dirty="0"/>
              </a:p>
            </p:txBody>
          </p:sp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A2051E9C-B3B0-A046-A448-39D7AA8FF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20873" y="3861048"/>
                <a:ext cx="259761" cy="346348"/>
              </a:xfrm>
              <a:prstGeom prst="rect">
                <a:avLst/>
              </a:prstGeom>
            </p:spPr>
          </p:pic>
        </p:grpSp>
        <p:cxnSp>
          <p:nvCxnSpPr>
            <p:cNvPr id="19" name="Connecteur droit avec flèche 18"/>
            <p:cNvCxnSpPr/>
            <p:nvPr/>
          </p:nvCxnSpPr>
          <p:spPr bwMode="auto">
            <a:xfrm>
              <a:off x="2195736" y="3645024"/>
              <a:ext cx="864096" cy="7509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6" name="ZoneTexte 25"/>
          <p:cNvSpPr txBox="1"/>
          <p:nvPr/>
        </p:nvSpPr>
        <p:spPr>
          <a:xfrm>
            <a:off x="107504" y="4432663"/>
            <a:ext cx="478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0" u="none" dirty="0"/>
              <a:t>Format papier et numérique</a:t>
            </a:r>
            <a:endParaRPr lang="fr-FR" sz="1600" b="0" i="1" u="none" dirty="0"/>
          </a:p>
        </p:txBody>
      </p:sp>
      <p:grpSp>
        <p:nvGrpSpPr>
          <p:cNvPr id="27" name="Grouper 26"/>
          <p:cNvGrpSpPr/>
          <p:nvPr/>
        </p:nvGrpSpPr>
        <p:grpSpPr>
          <a:xfrm>
            <a:off x="6433522" y="1487824"/>
            <a:ext cx="2367889" cy="2164681"/>
            <a:chOff x="6516216" y="2060848"/>
            <a:chExt cx="2592288" cy="3072122"/>
          </a:xfrm>
        </p:grpSpPr>
        <p:sp>
          <p:nvSpPr>
            <p:cNvPr id="28" name="ZoneTexte 27"/>
            <p:cNvSpPr txBox="1"/>
            <p:nvPr/>
          </p:nvSpPr>
          <p:spPr>
            <a:xfrm>
              <a:off x="6516216" y="2060848"/>
              <a:ext cx="2592288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u="none" dirty="0"/>
                <a:t>Gestion de projet</a:t>
              </a:r>
            </a:p>
          </p:txBody>
        </p:sp>
        <p:grpSp>
          <p:nvGrpSpPr>
            <p:cNvPr id="29" name="Grouper 28"/>
            <p:cNvGrpSpPr/>
            <p:nvPr/>
          </p:nvGrpSpPr>
          <p:grpSpPr>
            <a:xfrm>
              <a:off x="7164288" y="2636912"/>
              <a:ext cx="1224136" cy="2015999"/>
              <a:chOff x="971600" y="1628800"/>
              <a:chExt cx="1224136" cy="2015999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971600" y="1628800"/>
                <a:ext cx="1224136" cy="2015999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1043609" y="2420888"/>
                <a:ext cx="108012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0" u="none" dirty="0"/>
                  <a:t>Grille de suivi des objectifs</a:t>
                </a:r>
              </a:p>
            </p:txBody>
          </p:sp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A2051E9C-B3B0-A046-A448-39D7AA8FF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53788" y="1916832"/>
                <a:ext cx="259761" cy="346348"/>
              </a:xfrm>
              <a:prstGeom prst="rect">
                <a:avLst/>
              </a:prstGeom>
            </p:spPr>
          </p:pic>
        </p:grpSp>
        <p:sp>
          <p:nvSpPr>
            <p:cNvPr id="30" name="ZoneTexte 29"/>
            <p:cNvSpPr txBox="1"/>
            <p:nvPr/>
          </p:nvSpPr>
          <p:spPr>
            <a:xfrm>
              <a:off x="6843243" y="4739852"/>
              <a:ext cx="2167881" cy="393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0" u="none" dirty="0"/>
                <a:t>Format numérique</a:t>
              </a: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5166218" y="2088288"/>
            <a:ext cx="719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u="none" dirty="0"/>
              <a:t>+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4382EE2A-AB91-4068-95AE-92663D611A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81" y="1470347"/>
            <a:ext cx="1938273" cy="2757587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CC4863-6FA2-4754-81F0-CF622ACB3B89}"/>
              </a:ext>
            </a:extLst>
          </p:cNvPr>
          <p:cNvSpPr/>
          <p:nvPr/>
        </p:nvSpPr>
        <p:spPr>
          <a:xfrm>
            <a:off x="5220072" y="3859183"/>
            <a:ext cx="3772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BF0004"/>
                </a:solidFill>
              </a:rPr>
              <a:t>Disponible en ligne sur </a:t>
            </a:r>
          </a:p>
          <a:p>
            <a:pPr algn="ctr"/>
            <a:r>
              <a:rPr lang="fr-FR" sz="1600" b="1" i="1" dirty="0"/>
              <a:t> </a:t>
            </a:r>
            <a:r>
              <a:rPr lang="fr-FR" sz="1600" b="1" dirty="0">
                <a:solidFill>
                  <a:srgbClr val="BF000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https://www.laregion.fr</a:t>
            </a:r>
            <a:endParaRPr lang="fr-FR" sz="1600" b="1" dirty="0">
              <a:solidFill>
                <a:srgbClr val="BF0004"/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7A4A70B-2B58-4CC9-92C8-00BBEB49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373" y="400107"/>
            <a:ext cx="7229321" cy="369332"/>
          </a:xfrm>
        </p:spPr>
        <p:txBody>
          <a:bodyPr/>
          <a:lstStyle/>
          <a:p>
            <a:r>
              <a:rPr lang="fr-FR" sz="1800" b="1" dirty="0"/>
              <a:t>1 livret, 12 fiches, 1 grille de suivi de Projet</a:t>
            </a:r>
          </a:p>
        </p:txBody>
      </p:sp>
    </p:spTree>
    <p:extLst>
      <p:ext uri="{BB962C8B-B14F-4D97-AF65-F5344CB8AC3E}">
        <p14:creationId xmlns:p14="http://schemas.microsoft.com/office/powerpoint/2010/main" val="23959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A10DA654-46A0-4DF5-8196-577B713D39B0}"/>
              </a:ext>
            </a:extLst>
          </p:cNvPr>
          <p:cNvSpPr txBox="1">
            <a:spLocks/>
          </p:cNvSpPr>
          <p:nvPr/>
        </p:nvSpPr>
        <p:spPr>
          <a:xfrm>
            <a:off x="1746744" y="303498"/>
            <a:ext cx="7073727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 cap="all" baseline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fr-FR" b="1" dirty="0"/>
              <a:t>Comment LA </a:t>
            </a:r>
            <a:r>
              <a:rPr lang="fr-FR" b="1" dirty="0" err="1"/>
              <a:t>RÉGIOn</a:t>
            </a:r>
            <a:r>
              <a:rPr lang="fr-FR" b="1" dirty="0"/>
              <a:t> S’EN </a:t>
            </a:r>
            <a:r>
              <a:rPr lang="fr-FR" b="1" dirty="0" err="1"/>
              <a:t>SERt</a:t>
            </a:r>
            <a:r>
              <a:rPr lang="fr-FR" b="1" dirty="0"/>
              <a:t> ?</a:t>
            </a:r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617BFD01-1ABB-401F-BD21-632DD00480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286973"/>
            <a:ext cx="8748972" cy="3351687"/>
          </a:xfrm>
        </p:spPr>
        <p:txBody>
          <a:bodyPr/>
          <a:lstStyle/>
          <a:p>
            <a:endParaRPr lang="fr-FR" dirty="0"/>
          </a:p>
          <a:p>
            <a:pPr marL="742950" lvl="1" indent="-285750" algn="l">
              <a:lnSpc>
                <a:spcPct val="90000"/>
              </a:lnSpc>
              <a:buFont typeface="Arial"/>
              <a:buChar char="•"/>
              <a:defRPr/>
            </a:pPr>
            <a:r>
              <a:rPr lang="fr-FR" sz="1400" b="0" dirty="0">
                <a:sym typeface="Wingdings" pitchFamily="2" charset="2"/>
              </a:rPr>
              <a:t>une </a:t>
            </a:r>
            <a:r>
              <a:rPr lang="fr-FR" sz="1400" dirty="0">
                <a:sym typeface="Wingdings" pitchFamily="2" charset="2"/>
              </a:rPr>
              <a:t>pièce constitutive des marchés publics de construction </a:t>
            </a:r>
            <a:r>
              <a:rPr lang="fr-FR" sz="1400" b="0" dirty="0">
                <a:sym typeface="Wingdings" pitchFamily="2" charset="2"/>
              </a:rPr>
              <a:t> lancés par la Région et </a:t>
            </a:r>
            <a:r>
              <a:rPr lang="fr-FR" sz="1400" dirty="0">
                <a:sym typeface="Wingdings" pitchFamily="2" charset="2"/>
              </a:rPr>
              <a:t>de suivi d’opération</a:t>
            </a:r>
          </a:p>
          <a:p>
            <a:pPr marL="457200" lvl="1" algn="l">
              <a:lnSpc>
                <a:spcPct val="90000"/>
              </a:lnSpc>
              <a:defRPr/>
            </a:pPr>
            <a:r>
              <a:rPr lang="fr-FR" sz="1400" b="0" dirty="0">
                <a:sym typeface="Wingdings" pitchFamily="2" charset="2"/>
              </a:rPr>
              <a:t> - pour les programmistes</a:t>
            </a:r>
          </a:p>
          <a:p>
            <a:pPr marL="457200" lvl="1" algn="l">
              <a:lnSpc>
                <a:spcPct val="90000"/>
              </a:lnSpc>
              <a:defRPr/>
            </a:pPr>
            <a:r>
              <a:rPr lang="fr-FR" sz="1400" b="0" dirty="0">
                <a:sym typeface="Wingdings" pitchFamily="2" charset="2"/>
              </a:rPr>
              <a:t> - pour les Maîtres d’œuvres </a:t>
            </a:r>
          </a:p>
          <a:p>
            <a:pPr marL="457200" lvl="1" algn="l">
              <a:lnSpc>
                <a:spcPct val="90000"/>
              </a:lnSpc>
              <a:defRPr/>
            </a:pPr>
            <a:r>
              <a:rPr lang="fr-FR" sz="1400" b="0" dirty="0">
                <a:sym typeface="Wingdings" pitchFamily="2" charset="2"/>
              </a:rPr>
              <a:t> - pour les chargés d’opérations de la Région et de l’Agence Régionale Aménagement Construction</a:t>
            </a:r>
          </a:p>
          <a:p>
            <a:pPr marL="742950" lvl="1" indent="-285750" algn="l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b="0" dirty="0"/>
              <a:t>réflexion en cours sur </a:t>
            </a:r>
            <a:r>
              <a:rPr lang="fr-FR" sz="1400" dirty="0"/>
              <a:t>l’évolution des critères de jugement des concours </a:t>
            </a:r>
            <a:r>
              <a:rPr lang="fr-FR" sz="1400" b="0" dirty="0"/>
              <a:t>: intégration de la qualité d’usage</a:t>
            </a:r>
          </a:p>
          <a:p>
            <a:pPr lvl="1" algn="l">
              <a:lnSpc>
                <a:spcPct val="90000"/>
              </a:lnSpc>
              <a:defRPr/>
            </a:pPr>
            <a:endParaRPr lang="fr-FR" sz="1400" b="0" dirty="0">
              <a:sym typeface="Wingdings" pitchFamily="2" charset="2"/>
            </a:endParaRPr>
          </a:p>
          <a:p>
            <a:pPr marL="742950" lvl="1" indent="-285750" algn="l">
              <a:lnSpc>
                <a:spcPct val="90000"/>
              </a:lnSpc>
              <a:buFont typeface="Arial"/>
              <a:buChar char="•"/>
              <a:defRPr/>
            </a:pPr>
            <a:r>
              <a:rPr lang="fr-FR" sz="1400" b="0" dirty="0">
                <a:sym typeface="Wingdings" pitchFamily="2" charset="2"/>
              </a:rPr>
              <a:t>un ouvrage incontournable des professionnels </a:t>
            </a:r>
            <a:r>
              <a:rPr lang="fr-FR" sz="1400" dirty="0">
                <a:sym typeface="Wingdings" pitchFamily="2" charset="2"/>
              </a:rPr>
              <a:t>prestataires de la Région</a:t>
            </a:r>
            <a:r>
              <a:rPr lang="fr-FR" sz="1400" b="0" dirty="0">
                <a:sym typeface="Wingdings" pitchFamily="2" charset="2"/>
              </a:rPr>
              <a:t> </a:t>
            </a:r>
          </a:p>
          <a:p>
            <a:pPr marL="742950" lvl="1" indent="-285750" algn="l">
              <a:lnSpc>
                <a:spcPct val="90000"/>
              </a:lnSpc>
              <a:buFont typeface="Arial"/>
              <a:buChar char="•"/>
              <a:defRPr/>
            </a:pPr>
            <a:endParaRPr lang="fr-FR" sz="1400" b="0" dirty="0">
              <a:sym typeface="Wingdings" pitchFamily="2" charset="2"/>
            </a:endParaRPr>
          </a:p>
          <a:p>
            <a:pPr marL="742950" lvl="1" indent="-285750" algn="l">
              <a:lnSpc>
                <a:spcPct val="90000"/>
              </a:lnSpc>
              <a:buFont typeface="Arial"/>
              <a:buChar char="•"/>
              <a:defRPr/>
            </a:pPr>
            <a:r>
              <a:rPr lang="fr-FR" sz="1400" b="0" dirty="0">
                <a:sym typeface="Wingdings" pitchFamily="2" charset="2"/>
              </a:rPr>
              <a:t>des </a:t>
            </a:r>
            <a:r>
              <a:rPr lang="fr-FR" sz="1400" dirty="0">
                <a:sym typeface="Wingdings" pitchFamily="2" charset="2"/>
              </a:rPr>
              <a:t>préconisations déclinées dans des outils de la Région </a:t>
            </a:r>
            <a:r>
              <a:rPr lang="fr-FR" sz="1400" b="0">
                <a:sym typeface="Wingdings" pitchFamily="2" charset="2"/>
              </a:rPr>
              <a:t>: Référentiel </a:t>
            </a:r>
            <a:r>
              <a:rPr lang="fr-FR" sz="1400" b="0" dirty="0">
                <a:sym typeface="Wingdings" pitchFamily="2" charset="2"/>
              </a:rPr>
              <a:t>travaux, bibliothèque des produits, </a:t>
            </a:r>
            <a:r>
              <a:rPr lang="fr-FR" sz="1400" b="0">
                <a:sym typeface="Wingdings" pitchFamily="2" charset="2"/>
              </a:rPr>
              <a:t>charte signalétique…</a:t>
            </a:r>
            <a:endParaRPr lang="fr-FR" sz="1400" b="0" dirty="0">
              <a:sym typeface="Wingdings" pitchFamily="2" charset="2"/>
            </a:endParaRPr>
          </a:p>
          <a:p>
            <a:pPr lvl="1" algn="l">
              <a:lnSpc>
                <a:spcPct val="90000"/>
              </a:lnSpc>
              <a:defRPr/>
            </a:pPr>
            <a:endParaRPr lang="fr-FR" sz="2000" b="0" dirty="0">
              <a:sym typeface="Wingdings" pitchFamily="2" charset="2"/>
            </a:endParaRPr>
          </a:p>
          <a:p>
            <a:pPr lvl="1" algn="l">
              <a:defRPr/>
            </a:pPr>
            <a:r>
              <a:rPr lang="fr-FR" sz="1400" dirty="0">
                <a:sym typeface="Wingdings"/>
              </a:rPr>
              <a:t>	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01191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617BFD01-1ABB-401F-BD21-632DD00480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7514" y="1203598"/>
            <a:ext cx="8748972" cy="3717941"/>
          </a:xfrm>
        </p:spPr>
        <p:txBody>
          <a:bodyPr/>
          <a:lstStyle/>
          <a:p>
            <a:endParaRPr lang="fr-FR" dirty="0"/>
          </a:p>
          <a:p>
            <a:pPr marL="800100" lvl="1" indent="-342900" algn="l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ym typeface="Wingdings" pitchFamily="2" charset="2"/>
              </a:rPr>
              <a:t>Identification de référents accessibilité dans les associations</a:t>
            </a:r>
          </a:p>
          <a:p>
            <a:pPr marL="457200" lvl="1" algn="l">
              <a:lnSpc>
                <a:spcPct val="90000"/>
              </a:lnSpc>
              <a:defRPr/>
            </a:pPr>
            <a:endParaRPr lang="fr-FR" sz="2000" b="0" dirty="0">
              <a:sym typeface="Wingdings" pitchFamily="2" charset="2"/>
            </a:endParaRPr>
          </a:p>
          <a:p>
            <a:pPr marL="457200" lvl="1" algn="l">
              <a:lnSpc>
                <a:spcPct val="90000"/>
              </a:lnSpc>
              <a:defRPr/>
            </a:pPr>
            <a:r>
              <a:rPr lang="fr-FR" sz="1800" b="0" dirty="0">
                <a:sym typeface="Wingdings" pitchFamily="2" charset="2"/>
              </a:rPr>
              <a:t>Chaque association membre de l’Instance de Dialogue et de Concertation du handicap a désigné 1 ou 2 référents dans les 13 départements</a:t>
            </a:r>
          </a:p>
          <a:p>
            <a:pPr marL="457200" lvl="1" algn="l">
              <a:lnSpc>
                <a:spcPct val="90000"/>
              </a:lnSpc>
              <a:defRPr/>
            </a:pPr>
            <a:r>
              <a:rPr lang="fr-FR" sz="1800" b="0" dirty="0">
                <a:sym typeface="Wingdings" pitchFamily="2" charset="2"/>
              </a:rPr>
              <a:t>Chargés d’opérations peuvent les solliciter pour échanges sur travaux de construction ou réhabilitation. Ex :  transmission de plans…</a:t>
            </a:r>
          </a:p>
          <a:p>
            <a:pPr marL="457200" lvl="1" algn="l">
              <a:lnSpc>
                <a:spcPct val="90000"/>
              </a:lnSpc>
              <a:defRPr/>
            </a:pPr>
            <a:endParaRPr lang="fr-FR" sz="2000" b="0" dirty="0">
              <a:sym typeface="Wingdings" pitchFamily="2" charset="2"/>
            </a:endParaRPr>
          </a:p>
          <a:p>
            <a:pPr marL="800100" lvl="1" indent="-342900" algn="l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fr-FR" sz="1800" b="0" dirty="0">
                <a:sym typeface="Wingdings" pitchFamily="2" charset="2"/>
              </a:rPr>
              <a:t>Besoin animation de ce réseau: </a:t>
            </a:r>
          </a:p>
          <a:p>
            <a:pPr marL="457200" lvl="1" algn="l">
              <a:lnSpc>
                <a:spcPct val="90000"/>
              </a:lnSpc>
              <a:defRPr/>
            </a:pPr>
            <a:r>
              <a:rPr lang="fr-FR" sz="1800" b="0" dirty="0">
                <a:sym typeface="Wingdings" pitchFamily="2" charset="2"/>
              </a:rPr>
              <a:t>Organisation d’une journée autour de la qualité d’usage pour favoriser les échanges avec les chargés, chargées d’opération de la Région</a:t>
            </a:r>
          </a:p>
          <a:p>
            <a:pPr lvl="1" algn="l">
              <a:defRPr/>
            </a:pPr>
            <a:r>
              <a:rPr lang="fr-FR" sz="1800" dirty="0">
                <a:sym typeface="Wingdings"/>
              </a:rPr>
              <a:t>	</a:t>
            </a:r>
            <a:endParaRPr lang="fr-FR" sz="1800" b="0" dirty="0"/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C182E178-CE33-4FDC-A8EE-397E78A89E75}"/>
              </a:ext>
            </a:extLst>
          </p:cNvPr>
          <p:cNvSpPr txBox="1">
            <a:spLocks/>
          </p:cNvSpPr>
          <p:nvPr/>
        </p:nvSpPr>
        <p:spPr>
          <a:xfrm>
            <a:off x="1746085" y="195486"/>
            <a:ext cx="7073727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 cap="all" baseline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fr-FR" b="1" dirty="0"/>
              <a:t>Retour d’expérience </a:t>
            </a:r>
            <a:r>
              <a:rPr lang="fr-FR" dirty="0"/>
              <a:t>:</a:t>
            </a:r>
            <a:r>
              <a:rPr lang="fr-FR" b="1" dirty="0"/>
              <a:t> </a:t>
            </a:r>
            <a:r>
              <a:rPr lang="fr-FR" sz="1600" cap="none" dirty="0">
                <a:solidFill>
                  <a:prstClr val="black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t</a:t>
            </a: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ravail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 avec les usagers</a:t>
            </a:r>
            <a:r>
              <a:rPr lang="fr-F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77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9F070C9-1C25-4C13-A0BF-E34A622E2480}"/>
              </a:ext>
            </a:extLst>
          </p:cNvPr>
          <p:cNvCxnSpPr/>
          <p:nvPr/>
        </p:nvCxnSpPr>
        <p:spPr>
          <a:xfrm>
            <a:off x="1151281" y="5070053"/>
            <a:ext cx="4596963" cy="0"/>
          </a:xfrm>
          <a:prstGeom prst="line">
            <a:avLst/>
          </a:prstGeom>
          <a:ln w="19050">
            <a:solidFill>
              <a:schemeClr val="accent6">
                <a:lumMod val="75000"/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99E5C2C-C20D-468C-A185-D411FED5D938}"/>
              </a:ext>
            </a:extLst>
          </p:cNvPr>
          <p:cNvSpPr/>
          <p:nvPr/>
        </p:nvSpPr>
        <p:spPr>
          <a:xfrm>
            <a:off x="202193" y="690783"/>
            <a:ext cx="8496944" cy="152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4598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953" dirty="0">
              <a:solidFill>
                <a:prstClr val="black"/>
              </a:solidFill>
              <a:latin typeface="Verdana" panose="020B0604030504040204" pitchFamily="34" charset="0"/>
              <a:ea typeface="MS Gothic" panose="020B0609070205080204" pitchFamily="49" charset="-128"/>
              <a:cs typeface="Arial" charset="0"/>
            </a:endParaRPr>
          </a:p>
          <a:p>
            <a:pPr marL="233309" indent="-233309" defTabSz="30459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b="1" dirty="0">
                <a:solidFill>
                  <a:prstClr val="black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Charte signalétique testée sur un site pilote et déployée sur 40 sites</a:t>
            </a:r>
            <a:endParaRPr lang="fr-FR" sz="1400" b="1" strike="sngStrike" dirty="0">
              <a:solidFill>
                <a:prstClr val="black"/>
              </a:solidFill>
              <a:latin typeface="Verdana" panose="020B0604030504040204" pitchFamily="34" charset="0"/>
              <a:ea typeface="MS Gothic" panose="020B0609070205080204" pitchFamily="49" charset="-128"/>
              <a:cs typeface="Arial" charset="0"/>
            </a:endParaRPr>
          </a:p>
          <a:p>
            <a:pPr defTabSz="3045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prstClr val="black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En lien avec l’association CLCPH </a:t>
            </a:r>
          </a:p>
          <a:p>
            <a:pPr defTabSz="3045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prstClr val="black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Définition des principes : localisation/ typologie de panneaux….</a:t>
            </a:r>
          </a:p>
          <a:p>
            <a:pPr defTabSz="3045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prstClr val="black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Choix d’une police de caractères : LUCIOLE</a:t>
            </a:r>
          </a:p>
          <a:p>
            <a:pPr defTabSz="3045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prstClr val="black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Contraste visuel:  minimum de 80%</a:t>
            </a:r>
            <a:endParaRPr lang="fr-FR" sz="1400" b="1" dirty="0">
              <a:solidFill>
                <a:prstClr val="black"/>
              </a:solidFill>
              <a:latin typeface="Verdana" panose="020B0604030504040204" pitchFamily="34" charset="0"/>
              <a:ea typeface="MS Gothic" panose="020B0609070205080204" pitchFamily="49" charset="-128"/>
              <a:cs typeface="Arial" charset="0"/>
            </a:endParaRPr>
          </a:p>
          <a:p>
            <a:pPr defTabSz="304598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61" b="1" dirty="0">
              <a:solidFill>
                <a:prstClr val="black"/>
              </a:solidFill>
              <a:latin typeface="Verdana" panose="020B0604030504040204" pitchFamily="34" charset="0"/>
              <a:ea typeface="MS Gothic" panose="020B0609070205080204" pitchFamily="49" charset="-128"/>
              <a:cs typeface="Arial" charset="0"/>
            </a:endParaRPr>
          </a:p>
        </p:txBody>
      </p:sp>
      <p:pic>
        <p:nvPicPr>
          <p:cNvPr id="22535" name="Image 3">
            <a:extLst>
              <a:ext uri="{FF2B5EF4-FFF2-40B4-BE49-F238E27FC236}">
                <a16:creationId xmlns:a16="http://schemas.microsoft.com/office/drawing/2014/main" id="{A9D47212-FC90-4CC1-839E-7B2B31036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5" y="1912882"/>
            <a:ext cx="2565269" cy="104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Image 5">
            <a:extLst>
              <a:ext uri="{FF2B5EF4-FFF2-40B4-BE49-F238E27FC236}">
                <a16:creationId xmlns:a16="http://schemas.microsoft.com/office/drawing/2014/main" id="{A7CE9AE8-F821-41E7-A572-206B91572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68" y="3012437"/>
            <a:ext cx="3039439" cy="198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Image 8">
            <a:extLst>
              <a:ext uri="{FF2B5EF4-FFF2-40B4-BE49-F238E27FC236}">
                <a16:creationId xmlns:a16="http://schemas.microsoft.com/office/drawing/2014/main" id="{A13BE6D1-8D84-4C73-AF0A-E881A7433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00" y="3026479"/>
            <a:ext cx="3047000" cy="198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Image 10">
            <a:extLst>
              <a:ext uri="{FF2B5EF4-FFF2-40B4-BE49-F238E27FC236}">
                <a16:creationId xmlns:a16="http://schemas.microsoft.com/office/drawing/2014/main" id="{0D31FDCC-FA72-42BF-812D-29C7779FA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82185"/>
            <a:ext cx="1694698" cy="140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2">
            <a:extLst>
              <a:ext uri="{FF2B5EF4-FFF2-40B4-BE49-F238E27FC236}">
                <a16:creationId xmlns:a16="http://schemas.microsoft.com/office/drawing/2014/main" id="{61E44E85-2A12-4391-AD0C-D057CBBE0CB1}"/>
              </a:ext>
            </a:extLst>
          </p:cNvPr>
          <p:cNvSpPr txBox="1">
            <a:spLocks/>
          </p:cNvSpPr>
          <p:nvPr/>
        </p:nvSpPr>
        <p:spPr>
          <a:xfrm>
            <a:off x="1735435" y="195486"/>
            <a:ext cx="7073727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 cap="all" baseline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fr-FR" b="1" dirty="0"/>
              <a:t>Retour d’expérience </a:t>
            </a:r>
            <a:r>
              <a:rPr lang="fr-FR" dirty="0"/>
              <a:t>:</a:t>
            </a:r>
            <a:r>
              <a:rPr lang="fr-FR" b="1" dirty="0"/>
              <a:t> </a:t>
            </a:r>
            <a:r>
              <a:rPr lang="fr-FR" sz="1600" cap="none" dirty="0">
                <a:solidFill>
                  <a:prstClr val="black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t</a:t>
            </a: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ravail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 avec les usagers</a:t>
            </a:r>
            <a:r>
              <a:rPr lang="fr-FR" b="1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9E5C2C-C20D-468C-A185-D411FED5D938}"/>
              </a:ext>
            </a:extLst>
          </p:cNvPr>
          <p:cNvSpPr/>
          <p:nvPr/>
        </p:nvSpPr>
        <p:spPr>
          <a:xfrm>
            <a:off x="761591" y="719666"/>
            <a:ext cx="6632977" cy="1034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3309" marR="0" lvl="0" indent="-233309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1361" b="1" dirty="0">
                <a:solidFill>
                  <a:prstClr val="black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L</a:t>
            </a:r>
            <a:r>
              <a:rPr kumimoji="0" lang="fr-FR" sz="1361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ycée</a:t>
            </a:r>
            <a:r>
              <a:rPr kumimoji="0" lang="fr-FR" sz="136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 Foch à Rodez (12)</a:t>
            </a:r>
          </a:p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		- Reprise des études</a:t>
            </a:r>
          </a:p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		- Amélioration du projet</a:t>
            </a:r>
          </a:p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				- réduction du nombres d’ascenseurs en extérieur</a:t>
            </a:r>
          </a:p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				- réduction de longueurs de rampes</a:t>
            </a:r>
          </a:p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				- création d’un espace central pour tous et toutes</a:t>
            </a:r>
            <a:endParaRPr kumimoji="0" lang="fr-FR" sz="136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Gothic" panose="020B0609070205080204" pitchFamily="49" charset="-128"/>
              <a:cs typeface="Arial" charset="0"/>
            </a:endParaRPr>
          </a:p>
        </p:txBody>
      </p:sp>
      <p:pic>
        <p:nvPicPr>
          <p:cNvPr id="12" name="Image 11" descr="Plan schématisant la proposition initiale du projet ">
            <a:extLst>
              <a:ext uri="{FF2B5EF4-FFF2-40B4-BE49-F238E27FC236}">
                <a16:creationId xmlns:a16="http://schemas.microsoft.com/office/drawing/2014/main" id="{BC4CFA21-7206-4880-A1DF-7272E15032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47"/>
          <a:stretch/>
        </p:blipFill>
        <p:spPr>
          <a:xfrm>
            <a:off x="14553" y="1710147"/>
            <a:ext cx="6696490" cy="15096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D86F64-B162-4BC8-AEDF-2FEDBC2173AB}"/>
              </a:ext>
            </a:extLst>
          </p:cNvPr>
          <p:cNvSpPr/>
          <p:nvPr/>
        </p:nvSpPr>
        <p:spPr>
          <a:xfrm>
            <a:off x="6643853" y="1731814"/>
            <a:ext cx="2617268" cy="1048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09" marR="0" lvl="0" indent="-233309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Proposition initiale projet… </a:t>
            </a: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de l’accessibilité</a:t>
            </a:r>
          </a:p>
          <a:p>
            <a:pPr marL="171450" marR="0" lvl="0" indent="-17145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4 ascenseurs extérieurs  </a:t>
            </a:r>
          </a:p>
          <a:p>
            <a:pPr marL="171450" marR="0" lvl="0" indent="-17145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1 plate-forme élévatrice</a:t>
            </a:r>
          </a:p>
          <a:p>
            <a:pPr marL="171450" marR="0" lvl="0" indent="-17145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1 passerelle au niveau du réfectoire</a:t>
            </a:r>
          </a:p>
          <a:p>
            <a:pPr marL="171450" marR="0" lvl="0" indent="-17145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1 passerelle entre les deux internats</a:t>
            </a:r>
          </a:p>
        </p:txBody>
      </p:sp>
      <p:pic>
        <p:nvPicPr>
          <p:cNvPr id="13" name="Image 12" descr="Plan schématisant le nouveau projet">
            <a:extLst>
              <a:ext uri="{FF2B5EF4-FFF2-40B4-BE49-F238E27FC236}">
                <a16:creationId xmlns:a16="http://schemas.microsoft.com/office/drawing/2014/main" id="{74CB237F-C83A-490F-9A4F-3839B34A1C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7" t="13153" r="45669" b="4065"/>
          <a:stretch/>
        </p:blipFill>
        <p:spPr>
          <a:xfrm>
            <a:off x="5407582" y="3230354"/>
            <a:ext cx="3554455" cy="191025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3F42342-0611-44E0-B5F8-12738CF1EAAE}"/>
              </a:ext>
            </a:extLst>
          </p:cNvPr>
          <p:cNvSpPr/>
          <p:nvPr/>
        </p:nvSpPr>
        <p:spPr>
          <a:xfrm>
            <a:off x="64546" y="3227623"/>
            <a:ext cx="5309588" cy="197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09" marR="0" lvl="0" indent="-233309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36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Projet… </a:t>
            </a:r>
            <a:r>
              <a:rPr kumimoji="0" lang="fr-FR" sz="1361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vers la qualité d’usage </a:t>
            </a:r>
          </a:p>
          <a:p>
            <a:pPr marL="285750" marR="0" lvl="0" indent="-28575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36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	</a:t>
            </a:r>
            <a:r>
              <a:rPr kumimoji="0" lang="fr-FR" sz="9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 Création d’un seul ascenseur et utilisation d’ascenseurs existants</a:t>
            </a:r>
          </a:p>
          <a:p>
            <a:pPr marL="0" marR="0" lvl="0" indent="-342900" algn="l" defTabSz="304598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9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Création d’un pavillon central qui abrite l’ascenseur et génère un espace central de rencontre au cœur du lycée</a:t>
            </a:r>
          </a:p>
          <a:p>
            <a:pPr marL="0" marR="0" lvl="0" indent="-342900" algn="l" defTabSz="304598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9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Coût identique mais exploitation aisée</a:t>
            </a:r>
          </a:p>
          <a:p>
            <a:pPr marL="233309" marR="0" lvl="0" indent="-233309" algn="l" defTabSz="304598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36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Points positifs</a:t>
            </a:r>
          </a:p>
          <a:p>
            <a:pPr marL="0" marR="0" lvl="0" indent="-342900" algn="l" defTabSz="304598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9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Diminution du risque de pannes et baisse du coût d’exploitation</a:t>
            </a:r>
          </a:p>
          <a:p>
            <a:pPr marL="0" marR="0" lvl="0" indent="-342900" algn="l" defTabSz="304598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9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Prise de conscience de la MOE </a:t>
            </a:r>
          </a:p>
          <a:p>
            <a:pPr marL="0" marR="0" lvl="0" indent="-342900" algn="l" defTabSz="304598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9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Réponse à 2 problématiques : mise en accessibilité et manque d’espaces couverts dans le site</a:t>
            </a:r>
          </a:p>
          <a:p>
            <a:pPr marL="0" marR="0" lvl="0" indent="-342900" algn="l" defTabSz="304598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fr-FR" sz="95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Gothic" panose="020B0609070205080204" pitchFamily="49" charset="-128"/>
              <a:cs typeface="Arial" charset="0"/>
            </a:endParaRPr>
          </a:p>
        </p:txBody>
      </p:sp>
      <p:sp>
        <p:nvSpPr>
          <p:cNvPr id="16" name="Titre 2">
            <a:extLst>
              <a:ext uri="{FF2B5EF4-FFF2-40B4-BE49-F238E27FC236}">
                <a16:creationId xmlns:a16="http://schemas.microsoft.com/office/drawing/2014/main" id="{19D80995-5901-4ED4-BB73-7142AF14F210}"/>
              </a:ext>
            </a:extLst>
          </p:cNvPr>
          <p:cNvSpPr txBox="1">
            <a:spLocks/>
          </p:cNvSpPr>
          <p:nvPr/>
        </p:nvSpPr>
        <p:spPr>
          <a:xfrm>
            <a:off x="1735435" y="195486"/>
            <a:ext cx="7073727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 cap="all" baseline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fr-FR" b="1" dirty="0"/>
              <a:t>Retour d’expérience </a:t>
            </a:r>
            <a:r>
              <a:rPr lang="fr-FR" dirty="0"/>
              <a:t>:</a:t>
            </a:r>
            <a:r>
              <a:rPr lang="fr-FR" b="1" dirty="0"/>
              <a:t> </a:t>
            </a:r>
            <a:r>
              <a:rPr lang="fr-FR" sz="1600" cap="none" dirty="0">
                <a:solidFill>
                  <a:prstClr val="black"/>
                </a:solidFill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t</a:t>
            </a: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ravail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 avec les usagers</a:t>
            </a:r>
            <a:r>
              <a:rPr lang="fr-FR" b="1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A10DA654-46A0-4DF5-8196-577B713D39B0}"/>
              </a:ext>
            </a:extLst>
          </p:cNvPr>
          <p:cNvSpPr txBox="1">
            <a:spLocks/>
          </p:cNvSpPr>
          <p:nvPr/>
        </p:nvSpPr>
        <p:spPr>
          <a:xfrm>
            <a:off x="1746744" y="303498"/>
            <a:ext cx="7073727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 cap="all" baseline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fr-FR" b="1" dirty="0"/>
              <a:t>Retour d’expérience : </a:t>
            </a:r>
            <a:r>
              <a:rPr lang="fr-FR" sz="1600" cap="none" dirty="0"/>
              <a:t>analyse de lycées neufs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418FBE-B0F3-46E6-9F1C-E9A1F11015CA}"/>
              </a:ext>
            </a:extLst>
          </p:cNvPr>
          <p:cNvSpPr txBox="1"/>
          <p:nvPr/>
        </p:nvSpPr>
        <p:spPr>
          <a:xfrm>
            <a:off x="107503" y="1383618"/>
            <a:ext cx="864096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r-FR" altLang="fr-FR" sz="1600" b="1" dirty="0">
                <a:ea typeface="Calibri" panose="020F0502020204030204" pitchFamily="34" charset="0"/>
              </a:rPr>
              <a:t>Remarques récurrentes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fr-FR" altLang="fr-FR" sz="1600" b="1" dirty="0">
              <a:ea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ea typeface="Calibri" panose="020F0502020204030204" pitchFamily="34" charset="0"/>
              </a:rPr>
              <a:t>	</a:t>
            </a:r>
            <a:r>
              <a:rPr lang="fr-FR" altLang="fr-FR" sz="1200" b="1" dirty="0">
                <a:ea typeface="Calibri" panose="020F0502020204030204" pitchFamily="34" charset="0"/>
              </a:rPr>
              <a:t>- Points positifs :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b="1" dirty="0">
                <a:ea typeface="Calibri" panose="020F0502020204030204" pitchFamily="34" charset="0"/>
              </a:rPr>
              <a:t>	</a:t>
            </a:r>
            <a:r>
              <a:rPr lang="fr-FR" altLang="fr-FR" sz="1200" dirty="0">
                <a:ea typeface="Calibri" panose="020F0502020204030204" pitchFamily="34" charset="0"/>
              </a:rPr>
              <a:t>Identification du site / Entrée unique / accès de plein pied / continuité de la chaîne de 	déplacement / Différenciation des flux piétons et véhicules / Choix des matériaux qui 	répondent à la qualité de traitement des ambiances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200" dirty="0">
              <a:ea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200" dirty="0">
              <a:ea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>
                <a:ea typeface="Calibri" panose="020F0502020204030204" pitchFamily="34" charset="0"/>
              </a:rPr>
              <a:t>	</a:t>
            </a:r>
            <a:r>
              <a:rPr lang="fr-FR" altLang="fr-FR" sz="1200" b="1" dirty="0">
                <a:ea typeface="Calibri" panose="020F0502020204030204" pitchFamily="34" charset="0"/>
              </a:rPr>
              <a:t>- Axes d’améliorations :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b="1" dirty="0">
                <a:ea typeface="Calibri" panose="020F0502020204030204" pitchFamily="34" charset="0"/>
              </a:rPr>
              <a:t>	-</a:t>
            </a:r>
            <a:r>
              <a:rPr lang="fr-FR" altLang="fr-FR" sz="12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fr-FR" altLang="fr-FR" sz="1200" dirty="0">
                <a:ea typeface="Calibri" panose="020F0502020204030204" pitchFamily="34" charset="0"/>
              </a:rPr>
              <a:t>Signalétique </a:t>
            </a:r>
            <a:r>
              <a:rPr lang="fr-FR" altLang="fr-FR" sz="1200" dirty="0" err="1">
                <a:ea typeface="Calibri" panose="020F0502020204030204" pitchFamily="34" charset="0"/>
              </a:rPr>
              <a:t>multi-sensorielle</a:t>
            </a:r>
            <a:r>
              <a:rPr lang="fr-FR" altLang="fr-FR" sz="1200" dirty="0">
                <a:ea typeface="Calibri" panose="020F0502020204030204" pitchFamily="34" charset="0"/>
              </a:rPr>
              <a:t> d’aide au repérage et à l’orientation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>
                <a:ea typeface="Calibri" panose="020F0502020204030204" pitchFamily="34" charset="0"/>
              </a:rPr>
              <a:t>	- Ergonomie des points d’appui notamment des mains courantes (issues de secours, coursives,..)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>
                <a:ea typeface="Calibri" panose="020F0502020204030204" pitchFamily="34" charset="0"/>
              </a:rPr>
              <a:t>	- Qualité des ambiances lumineuses (notamment dans les circulations intérieures)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>
                <a:ea typeface="Calibri" panose="020F0502020204030204" pitchFamily="34" charset="0"/>
              </a:rPr>
              <a:t>	- Ergonomie des mobiliers et diversité des assises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200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endParaRPr lang="fr-FR" altLang="fr-FR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98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A10DA654-46A0-4DF5-8196-577B713D39B0}"/>
              </a:ext>
            </a:extLst>
          </p:cNvPr>
          <p:cNvSpPr txBox="1">
            <a:spLocks/>
          </p:cNvSpPr>
          <p:nvPr/>
        </p:nvSpPr>
        <p:spPr>
          <a:xfrm>
            <a:off x="1746744" y="303498"/>
            <a:ext cx="7073727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 cap="all" baseline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fr-FR" b="1" dirty="0"/>
              <a:t>Retour d’expérience</a:t>
            </a:r>
            <a:endParaRPr lang="fr-FR" sz="16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418FBE-B0F3-46E6-9F1C-E9A1F11015CA}"/>
              </a:ext>
            </a:extLst>
          </p:cNvPr>
          <p:cNvSpPr txBox="1"/>
          <p:nvPr/>
        </p:nvSpPr>
        <p:spPr>
          <a:xfrm>
            <a:off x="107503" y="1383618"/>
            <a:ext cx="82089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r-FR" altLang="fr-FR" sz="1600" b="1" dirty="0">
                <a:ea typeface="Calibri" panose="020F0502020204030204" pitchFamily="34" charset="0"/>
              </a:rPr>
              <a:t>Points de vigilance à avoir : </a:t>
            </a:r>
            <a:r>
              <a:rPr lang="fr-FR" altLang="fr-FR" sz="1600" dirty="0">
                <a:ea typeface="Calibri" panose="020F0502020204030204" pitchFamily="34" charset="0"/>
              </a:rPr>
              <a:t>en interne 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fr-FR" altLang="fr-FR" sz="1200" b="1" dirty="0">
              <a:ea typeface="Calibri" panose="020F0502020204030204" pitchFamily="34" charset="0"/>
            </a:endParaRPr>
          </a:p>
          <a:p>
            <a:pPr marL="1085850" lvl="2" indent="-1714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Formation continue</a:t>
            </a:r>
          </a:p>
          <a:p>
            <a:pPr marL="1085850" lvl="2" indent="-1714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des agents chargés d’opération de la Région et du mandataire</a:t>
            </a:r>
          </a:p>
          <a:p>
            <a:pPr marL="1085850" lvl="2" indent="-1714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200" b="1" dirty="0">
                <a:ea typeface="Calibri" panose="020F0502020204030204" pitchFamily="34" charset="0"/>
              </a:rPr>
              <a:t>des agents d’accueil </a:t>
            </a:r>
            <a:r>
              <a:rPr lang="fr-FR" altLang="fr-FR" sz="1200" dirty="0">
                <a:ea typeface="Calibri" panose="020F0502020204030204" pitchFamily="34" charset="0"/>
              </a:rPr>
              <a:t>(ne relevant pas de l’opération mais à  prendre en compte  par la Région) 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200" dirty="0"/>
          </a:p>
          <a:p>
            <a:pPr marL="1085850" lvl="2" indent="-1714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200" b="1" dirty="0"/>
              <a:t>Critère qualité d’usage </a:t>
            </a:r>
            <a:r>
              <a:rPr lang="fr-FR" altLang="fr-FR" sz="1200" dirty="0"/>
              <a:t>: à ce jour non identifiable, non mesurable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200" dirty="0">
              <a:ea typeface="Calibri" panose="020F0502020204030204" pitchFamily="34" charset="0"/>
            </a:endParaRPr>
          </a:p>
          <a:p>
            <a:pPr marL="1085850" lvl="2" indent="-1714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altLang="fr-FR" sz="1200" dirty="0">
              <a:ea typeface="Calibri" panose="020F0502020204030204" pitchFamily="34" charset="0"/>
            </a:endParaRPr>
          </a:p>
          <a:p>
            <a:pPr marL="1085850" lvl="2" indent="-1714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200" b="1" dirty="0">
                <a:ea typeface="Calibri" panose="020F0502020204030204" pitchFamily="34" charset="0"/>
              </a:rPr>
              <a:t>Gestion de l’entretien et de la maintenance </a:t>
            </a:r>
            <a:r>
              <a:rPr lang="fr-FR" altLang="fr-FR" sz="1200" dirty="0">
                <a:ea typeface="Calibri" panose="020F0502020204030204" pitchFamily="34" charset="0"/>
              </a:rPr>
              <a:t>des espaces et des équipements pour garantir le niveau initial d’accessibilité</a:t>
            </a:r>
          </a:p>
          <a:p>
            <a:pPr marL="1085850" lvl="2" indent="-1714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altLang="fr-FR" sz="1200" b="1" dirty="0">
              <a:latin typeface="Arial" panose="020B0604020202020204" pitchFamily="34" charset="0"/>
            </a:endParaRPr>
          </a:p>
          <a:p>
            <a:pPr marL="1085850" lvl="2" indent="-1714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200" b="1" dirty="0">
                <a:ea typeface="Calibri" panose="020F0502020204030204" pitchFamily="34" charset="0"/>
              </a:rPr>
              <a:t>Diffusion des informations - codes d’usage du site </a:t>
            </a:r>
            <a:r>
              <a:rPr lang="fr-FR" altLang="fr-FR" sz="1200" dirty="0">
                <a:ea typeface="Calibri" panose="020F0502020204030204" pitchFamily="34" charset="0"/>
              </a:rPr>
              <a:t>(les moyens pour y accéder, les services proposés sur les accès,…) </a:t>
            </a:r>
          </a:p>
          <a:p>
            <a:pPr marL="1085850" lvl="2" indent="-1714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altLang="fr-FR" sz="12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93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A10DA654-46A0-4DF5-8196-577B713D39B0}"/>
              </a:ext>
            </a:extLst>
          </p:cNvPr>
          <p:cNvSpPr txBox="1">
            <a:spLocks/>
          </p:cNvSpPr>
          <p:nvPr/>
        </p:nvSpPr>
        <p:spPr>
          <a:xfrm>
            <a:off x="1746744" y="303498"/>
            <a:ext cx="7073727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 cap="all" baseline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fr-FR" b="1" dirty="0"/>
              <a:t>Retour d’expérience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418FBE-B0F3-46E6-9F1C-E9A1F11015CA}"/>
              </a:ext>
            </a:extLst>
          </p:cNvPr>
          <p:cNvSpPr txBox="1"/>
          <p:nvPr/>
        </p:nvSpPr>
        <p:spPr>
          <a:xfrm>
            <a:off x="179512" y="1455626"/>
            <a:ext cx="82089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r-FR" altLang="fr-FR" sz="1600" b="1" dirty="0"/>
              <a:t>Points de vigilance à avoir </a:t>
            </a:r>
            <a:r>
              <a:rPr lang="fr-FR" altLang="fr-FR" sz="1600" dirty="0"/>
              <a:t>: pour associer les usagers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200" dirty="0"/>
          </a:p>
          <a:p>
            <a:pPr marL="1085850" lvl="2" indent="-1714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200" b="1" dirty="0"/>
              <a:t>Associer les référents le plus en amont possible de l’opération </a:t>
            </a:r>
            <a:r>
              <a:rPr lang="fr-FR" altLang="fr-FR" sz="1200" dirty="0"/>
              <a:t>afin de pouvoir intégrer leurs remarques</a:t>
            </a:r>
          </a:p>
          <a:p>
            <a:pPr marL="1085850" lvl="2" indent="-1714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altLang="fr-FR" sz="1200" dirty="0"/>
          </a:p>
          <a:p>
            <a:pPr marL="1085850" lvl="2" indent="-1714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200" dirty="0"/>
              <a:t>Anticiper </a:t>
            </a:r>
            <a:r>
              <a:rPr lang="fr-FR" altLang="fr-FR" sz="1200" b="1" dirty="0"/>
              <a:t>le manque de repère </a:t>
            </a:r>
            <a:r>
              <a:rPr lang="fr-FR" altLang="fr-FR" sz="1200" dirty="0"/>
              <a:t>des personnes en situation de handicap de la phase conception à la réalisation ( plan, localisation, le déplacement)</a:t>
            </a:r>
          </a:p>
          <a:p>
            <a:pPr marL="1085850" lvl="2" indent="-1714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altLang="fr-FR" sz="1200" dirty="0"/>
          </a:p>
          <a:p>
            <a:pPr marL="1085850" lvl="2" indent="-1714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200" b="1" dirty="0"/>
              <a:t>Anticiper la chaîne des déplacements pour le projet </a:t>
            </a:r>
            <a:r>
              <a:rPr lang="fr-FR" altLang="fr-FR" sz="1200" dirty="0"/>
              <a:t>et y compris pour l’organisation des réunions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200" dirty="0"/>
          </a:p>
          <a:p>
            <a:pPr marL="1085850" lvl="2" indent="-1714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200" b="1" dirty="0"/>
              <a:t>Anticiper la planification des réunions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200" dirty="0"/>
          </a:p>
          <a:p>
            <a:pPr marL="1085850" lvl="2" indent="-1714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200" b="1" dirty="0"/>
              <a:t>S’appuyer sur un relai d’information</a:t>
            </a:r>
            <a:r>
              <a:rPr lang="fr-FR" altLang="fr-FR" sz="1200" dirty="0"/>
              <a:t> avec la Direction de la Santé, des solidarités et du logement (Interprètes en Langue des Signes Française)</a:t>
            </a:r>
          </a:p>
          <a:p>
            <a:pPr marL="1085850" lvl="2" indent="-1714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altLang="fr-FR" sz="1200" dirty="0"/>
          </a:p>
          <a:p>
            <a:pPr marL="1085850" lvl="2" indent="-1714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altLang="fr-FR" sz="1200" dirty="0"/>
          </a:p>
          <a:p>
            <a:pPr marL="1085850" lvl="2" indent="-1714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altLang="fr-FR" sz="1200" dirty="0"/>
          </a:p>
        </p:txBody>
      </p:sp>
    </p:spTree>
    <p:extLst>
      <p:ext uri="{BB962C8B-B14F-4D97-AF65-F5344CB8AC3E}">
        <p14:creationId xmlns:p14="http://schemas.microsoft.com/office/powerpoint/2010/main" val="375969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07504" y="1419622"/>
            <a:ext cx="8441878" cy="4151906"/>
          </a:xfrm>
        </p:spPr>
        <p:txBody>
          <a:bodyPr/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18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Politique v</a:t>
            </a:r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olontariste, transversale et concertée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Adoption le 23 mars 2018 du Plan régional d’actions transversal Occitanie 2018 – 2023 pour la prise en compte des handicaps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Construit dans le cadre d’un travail collaboratif et citoyen avec les acteurs représentatifs régionaux de tous les types de handicap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axes majeurs </a:t>
            </a:r>
            <a:r>
              <a:rPr lang="fr-FR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Agir pour une meilleure inclusion des personnes en situation de handicap au sein des politiques régionales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Progresser pour une meilleure prise en compte du handicap dans le fonctionnement de l’institution régionale</a:t>
            </a:r>
            <a:endParaRPr lang="fr-FR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b="1" dirty="0">
              <a:solidFill>
                <a:srgbClr val="BF0004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21509" y="20804"/>
            <a:ext cx="7073727" cy="1015663"/>
          </a:xfrm>
        </p:spPr>
        <p:txBody>
          <a:bodyPr/>
          <a:lstStyle/>
          <a:p>
            <a:br>
              <a:rPr lang="fr-FR" sz="2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politique du handicap </a:t>
            </a:r>
            <a:br>
              <a:rPr lang="fr-FR" sz="2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9953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A10DA654-46A0-4DF5-8196-577B713D39B0}"/>
              </a:ext>
            </a:extLst>
          </p:cNvPr>
          <p:cNvSpPr txBox="1">
            <a:spLocks/>
          </p:cNvSpPr>
          <p:nvPr/>
        </p:nvSpPr>
        <p:spPr>
          <a:xfrm>
            <a:off x="1746744" y="149610"/>
            <a:ext cx="7073727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 cap="all" baseline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fr-FR" b="1" dirty="0"/>
              <a:t>Retour d’expérience : </a:t>
            </a:r>
            <a:r>
              <a:rPr lang="fr-FR" dirty="0"/>
              <a:t>mise en accessibilité - vague 3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418FBE-B0F3-46E6-9F1C-E9A1F11015CA}"/>
              </a:ext>
            </a:extLst>
          </p:cNvPr>
          <p:cNvSpPr txBox="1"/>
          <p:nvPr/>
        </p:nvSpPr>
        <p:spPr>
          <a:xfrm>
            <a:off x="179512" y="1455626"/>
            <a:ext cx="8208913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r-FR" altLang="fr-FR" sz="1600" b="1" dirty="0"/>
              <a:t>Démarche avec Assistance à Maîtrise d’Ouvrage :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600" b="1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Gothic" panose="020B0609070205080204" pitchFamily="49" charset="-128"/>
              <a:cs typeface="Arial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1600" b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40 sites en cours de déploiement sur les travaux dits récurrents</a:t>
            </a:r>
          </a:p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	sur le secteur ex Languedoc-Roussillon</a:t>
            </a:r>
          </a:p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	Déploiement de la signalétique, des balises sonores, des nez de marches, 	des bandes de guidage, des boucles magnétiques…</a:t>
            </a:r>
          </a:p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Gothic" panose="020B0609070205080204" pitchFamily="49" charset="-128"/>
              <a:cs typeface="Arial" charset="0"/>
            </a:endParaRPr>
          </a:p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Gothic" panose="020B0609070205080204" pitchFamily="49" charset="-128"/>
              <a:cs typeface="Arial" charset="0"/>
            </a:endParaRPr>
          </a:p>
          <a:p>
            <a:pPr marL="285750" marR="0" lvl="0" indent="-28575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	</a:t>
            </a:r>
            <a:r>
              <a:rPr kumimoji="0" lang="fr-FR" sz="1600" b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Consultations en cours pour les marchés de sanitaires</a:t>
            </a:r>
            <a:endParaRPr kumimoji="0" lang="fr-FR" sz="16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Gothic" panose="020B0609070205080204" pitchFamily="49" charset="-128"/>
              <a:cs typeface="Arial" charset="0"/>
            </a:endParaRPr>
          </a:p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Gothic" panose="020B0609070205080204" pitchFamily="49" charset="-128"/>
              <a:cs typeface="Arial" charset="0"/>
            </a:endParaRPr>
          </a:p>
          <a:p>
            <a:pPr marL="285750" marR="0" lvl="0" indent="-28575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Lots architecturaux</a:t>
            </a:r>
          </a:p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Arial" charset="0"/>
              </a:rPr>
              <a:t>	Accord cadre de MOE finalisés, marchés notifiés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fr-FR" altLang="fr-FR" sz="1600" b="1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900" dirty="0">
                <a:ea typeface="Calibri" panose="020F0502020204030204" pitchFamily="34" charset="0"/>
              </a:rPr>
              <a:t>	</a:t>
            </a:r>
            <a:endParaRPr lang="fr-FR" altLang="fr-FR" sz="1200" dirty="0"/>
          </a:p>
          <a:p>
            <a:pPr marL="1085850" lvl="2" indent="-1714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altLang="fr-FR" sz="1200" dirty="0"/>
          </a:p>
          <a:p>
            <a:pPr marL="1085850" lvl="2" indent="-1714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altLang="fr-FR" sz="1200" dirty="0"/>
          </a:p>
        </p:txBody>
      </p:sp>
    </p:spTree>
    <p:extLst>
      <p:ext uri="{BB962C8B-B14F-4D97-AF65-F5344CB8AC3E}">
        <p14:creationId xmlns:p14="http://schemas.microsoft.com/office/powerpoint/2010/main" val="708155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5F68DE4-BA02-406F-8C6C-38F35ECB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986" y="339502"/>
            <a:ext cx="7073727" cy="400110"/>
          </a:xfrm>
        </p:spPr>
        <p:txBody>
          <a:bodyPr/>
          <a:lstStyle/>
          <a:p>
            <a:r>
              <a:rPr lang="fr-FR" b="1" dirty="0"/>
              <a:t> </a:t>
            </a:r>
            <a:r>
              <a:rPr lang="fr-FR" b="1" dirty="0" err="1"/>
              <a:t>pOur</a:t>
            </a:r>
            <a:r>
              <a:rPr lang="fr-FR" b="1" dirty="0"/>
              <a:t> plus d’informations</a:t>
            </a:r>
          </a:p>
        </p:txBody>
      </p:sp>
      <p:pic>
        <p:nvPicPr>
          <p:cNvPr id="1025" name="Image 3">
            <a:extLst>
              <a:ext uri="{FF2B5EF4-FFF2-40B4-BE49-F238E27FC236}">
                <a16:creationId xmlns:a16="http://schemas.microsoft.com/office/drawing/2014/main" id="{E93C3D5B-DF1B-436C-A2EF-932063F65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245DA06-F515-47F2-86E4-ACB239F54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684" y="1707654"/>
            <a:ext cx="5115639" cy="118126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558C976-AA46-4C07-8DF5-15D1907F3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684" y="2883755"/>
            <a:ext cx="3486637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8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359533" y="1562870"/>
            <a:ext cx="8441878" cy="2846933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fr-FR" sz="1800" dirty="0"/>
              <a:t>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dirty="0"/>
              <a:t>34 membres  : </a:t>
            </a:r>
          </a:p>
          <a:p>
            <a:pPr algn="just">
              <a:spcAft>
                <a:spcPts val="600"/>
              </a:spcAft>
            </a:pPr>
            <a:r>
              <a:rPr lang="fr-FR" sz="1800" dirty="0"/>
              <a:t>27 associations représentatives du handicap</a:t>
            </a:r>
          </a:p>
          <a:p>
            <a:pPr algn="just">
              <a:spcAft>
                <a:spcPts val="600"/>
              </a:spcAft>
            </a:pPr>
            <a:r>
              <a:rPr lang="fr-FR" sz="1800" dirty="0"/>
              <a:t>7 partenaires acteurs du handicap </a:t>
            </a:r>
          </a:p>
          <a:p>
            <a:pPr algn="just">
              <a:spcAft>
                <a:spcPts val="600"/>
              </a:spcAft>
            </a:pPr>
            <a:endParaRPr lang="fr-FR" sz="18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dirty="0"/>
              <a:t>4 réunions par an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sz="18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dirty="0"/>
              <a:t>Mobilisation sur la base de volontariat pour des groupes de travail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27684" y="103733"/>
            <a:ext cx="7073727" cy="1631216"/>
          </a:xfrm>
        </p:spPr>
        <p:txBody>
          <a:bodyPr/>
          <a:lstStyle/>
          <a:p>
            <a:r>
              <a:rPr lang="fr-FR" dirty="0"/>
              <a:t>Agir en lien avec les usagers </a:t>
            </a:r>
            <a:br>
              <a:rPr lang="fr-FR" dirty="0"/>
            </a:br>
            <a:r>
              <a:rPr lang="fr-FR" sz="2000" dirty="0"/>
              <a:t>Instance de Dialogue et de Concertation autour du handicap</a:t>
            </a:r>
            <a:br>
              <a:rPr lang="fr-FR" sz="2000" b="1" dirty="0"/>
            </a:b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615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351061" y="1311610"/>
            <a:ext cx="8441878" cy="40011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fr-FR" sz="1800" b="1" dirty="0"/>
              <a:t>2 </a:t>
            </a:r>
            <a:r>
              <a:rPr lang="fr-FR" sz="1800" b="1" dirty="0" err="1"/>
              <a:t>Ad’Ap</a:t>
            </a:r>
            <a:endParaRPr lang="fr-FR" sz="1800" b="1" dirty="0"/>
          </a:p>
          <a:p>
            <a:pPr algn="just">
              <a:spcAft>
                <a:spcPts val="600"/>
              </a:spcAft>
            </a:pPr>
            <a:endParaRPr lang="fr-FR" dirty="0"/>
          </a:p>
          <a:p>
            <a:pPr algn="just">
              <a:spcAft>
                <a:spcPts val="600"/>
              </a:spcAft>
            </a:pPr>
            <a:endParaRPr lang="fr-FR" b="1" dirty="0">
              <a:solidFill>
                <a:srgbClr val="BF0004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27684" y="339502"/>
            <a:ext cx="7073727" cy="400110"/>
          </a:xfrm>
        </p:spPr>
        <p:txBody>
          <a:bodyPr/>
          <a:lstStyle/>
          <a:p>
            <a:r>
              <a:rPr lang="fr-FR" dirty="0"/>
              <a:t>agendas d’accessibilité programmée - Lycées</a:t>
            </a:r>
          </a:p>
        </p:txBody>
      </p:sp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5FCB38BF-7B8D-4387-A110-72A4586D400C}"/>
              </a:ext>
            </a:extLst>
          </p:cNvPr>
          <p:cNvSpPr txBox="1">
            <a:spLocks/>
          </p:cNvSpPr>
          <p:nvPr/>
        </p:nvSpPr>
        <p:spPr>
          <a:xfrm>
            <a:off x="179512" y="1653465"/>
            <a:ext cx="3586834" cy="4093428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0" indent="0" algn="just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FR" sz="1800" b="1" dirty="0"/>
              <a:t>Côté Ouest </a:t>
            </a:r>
          </a:p>
          <a:p>
            <a:pPr>
              <a:spcAft>
                <a:spcPts val="600"/>
              </a:spcAft>
            </a:pPr>
            <a:r>
              <a:rPr lang="fr-FR" dirty="0" err="1"/>
              <a:t>Ad’ap</a:t>
            </a:r>
            <a:r>
              <a:rPr lang="fr-FR" dirty="0"/>
              <a:t> validé le 02 avril 2016 </a:t>
            </a:r>
          </a:p>
          <a:p>
            <a:pPr>
              <a:spcAft>
                <a:spcPts val="600"/>
              </a:spcAft>
            </a:pPr>
            <a:r>
              <a:rPr lang="fr-FR" dirty="0"/>
              <a:t>Calendrier échelonné sur 5 ans :  Période1 de 2016 à 2018</a:t>
            </a:r>
            <a:br>
              <a:rPr lang="fr-FR" dirty="0"/>
            </a:br>
            <a:r>
              <a:rPr lang="fr-FR" dirty="0"/>
              <a:t>Période 2 de 2019 à 2020</a:t>
            </a:r>
          </a:p>
          <a:p>
            <a:pPr>
              <a:spcAft>
                <a:spcPts val="600"/>
              </a:spcAft>
            </a:pPr>
            <a:r>
              <a:rPr lang="fr-FR" sz="1400" dirty="0"/>
              <a:t>Travaux en cours sur lycées faisant l’objet de restructuration lourde complète</a:t>
            </a:r>
            <a:endParaRPr lang="fr-FR" dirty="0"/>
          </a:p>
          <a:p>
            <a:pPr>
              <a:spcAft>
                <a:spcPts val="600"/>
              </a:spcAft>
            </a:pPr>
            <a:br>
              <a:rPr lang="fr-FR" dirty="0"/>
            </a:br>
            <a:r>
              <a:rPr lang="fr-FR" dirty="0"/>
              <a:t>Budget  : 83.4 millions d’euros</a:t>
            </a:r>
          </a:p>
          <a:p>
            <a:pPr>
              <a:spcAft>
                <a:spcPts val="600"/>
              </a:spcAft>
            </a:pPr>
            <a:r>
              <a:rPr lang="fr-FR" dirty="0"/>
              <a:t>Périmètre : 124 lycées </a:t>
            </a:r>
          </a:p>
          <a:p>
            <a:pPr algn="just">
              <a:spcAft>
                <a:spcPts val="600"/>
              </a:spcAft>
            </a:pPr>
            <a:endParaRPr lang="fr-FR" dirty="0"/>
          </a:p>
          <a:p>
            <a:pPr algn="just">
              <a:spcAft>
                <a:spcPts val="600"/>
              </a:spcAft>
            </a:pPr>
            <a:endParaRPr lang="fr-FR" dirty="0"/>
          </a:p>
          <a:p>
            <a:pPr algn="just">
              <a:spcAft>
                <a:spcPts val="600"/>
              </a:spcAft>
            </a:pPr>
            <a:endParaRPr lang="fr-FR" b="1" dirty="0">
              <a:solidFill>
                <a:srgbClr val="BF0004"/>
              </a:solidFill>
            </a:endParaRPr>
          </a:p>
        </p:txBody>
      </p:sp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CD0959C4-EF16-4A8F-99D1-18755072D692}"/>
              </a:ext>
            </a:extLst>
          </p:cNvPr>
          <p:cNvSpPr txBox="1">
            <a:spLocks/>
          </p:cNvSpPr>
          <p:nvPr/>
        </p:nvSpPr>
        <p:spPr>
          <a:xfrm>
            <a:off x="5148064" y="1635646"/>
            <a:ext cx="3586834" cy="3600986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0" indent="0" algn="just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FR" sz="1800" b="1" dirty="0"/>
              <a:t>Côté Est  </a:t>
            </a:r>
          </a:p>
          <a:p>
            <a:pPr algn="just">
              <a:spcAft>
                <a:spcPts val="600"/>
              </a:spcAft>
            </a:pPr>
            <a:r>
              <a:rPr lang="fr-FR" dirty="0" err="1"/>
              <a:t>Ad’ap</a:t>
            </a:r>
            <a:r>
              <a:rPr lang="fr-FR" dirty="0"/>
              <a:t> validé le 08 février 2016 </a:t>
            </a:r>
          </a:p>
          <a:p>
            <a:pPr algn="just">
              <a:spcAft>
                <a:spcPts val="600"/>
              </a:spcAft>
            </a:pPr>
            <a:r>
              <a:rPr lang="fr-FR" dirty="0"/>
              <a:t>Calendrier échelonné sur 9 ans :  </a:t>
            </a:r>
          </a:p>
          <a:p>
            <a:pPr algn="just">
              <a:spcAft>
                <a:spcPts val="600"/>
              </a:spcAft>
            </a:pPr>
            <a:r>
              <a:rPr lang="fr-FR" dirty="0"/>
              <a:t>Période 1 de 2016 à 2018 </a:t>
            </a:r>
          </a:p>
          <a:p>
            <a:pPr algn="just">
              <a:spcAft>
                <a:spcPts val="600"/>
              </a:spcAft>
            </a:pPr>
            <a:r>
              <a:rPr lang="fr-FR" dirty="0"/>
              <a:t>Période 2 de 2019 à 2021 </a:t>
            </a:r>
          </a:p>
          <a:p>
            <a:pPr algn="just">
              <a:spcAft>
                <a:spcPts val="600"/>
              </a:spcAft>
            </a:pPr>
            <a:r>
              <a:rPr lang="fr-FR" dirty="0"/>
              <a:t>Période 3 de 2022 à 2024</a:t>
            </a:r>
          </a:p>
          <a:p>
            <a:pPr algn="just">
              <a:spcAft>
                <a:spcPts val="600"/>
              </a:spcAft>
            </a:pPr>
            <a:endParaRPr lang="fr-FR" dirty="0"/>
          </a:p>
          <a:p>
            <a:pPr algn="just">
              <a:spcAft>
                <a:spcPts val="600"/>
              </a:spcAft>
            </a:pPr>
            <a:r>
              <a:rPr lang="fr-FR" dirty="0"/>
              <a:t>Budget  : 64 millions d’euros</a:t>
            </a:r>
          </a:p>
          <a:p>
            <a:pPr algn="just">
              <a:spcAft>
                <a:spcPts val="600"/>
              </a:spcAft>
            </a:pPr>
            <a:r>
              <a:rPr lang="fr-FR" dirty="0"/>
              <a:t>Périmètre : 87 lycées </a:t>
            </a:r>
          </a:p>
          <a:p>
            <a:pPr algn="just">
              <a:spcAft>
                <a:spcPts val="600"/>
              </a:spcAft>
            </a:pPr>
            <a:endParaRPr lang="fr-FR" dirty="0"/>
          </a:p>
          <a:p>
            <a:pPr algn="just">
              <a:spcAft>
                <a:spcPts val="600"/>
              </a:spcAft>
            </a:pPr>
            <a:endParaRPr lang="fr-FR" b="1" dirty="0">
              <a:solidFill>
                <a:srgbClr val="BF00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2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Groupe 2">
            <a:extLst>
              <a:ext uri="{FF2B5EF4-FFF2-40B4-BE49-F238E27FC236}">
                <a16:creationId xmlns:a16="http://schemas.microsoft.com/office/drawing/2014/main" id="{6E5672BA-FDEF-43B9-B6B5-BE7E1620F25E}"/>
              </a:ext>
            </a:extLst>
          </p:cNvPr>
          <p:cNvGrpSpPr>
            <a:grpSpLocks/>
          </p:cNvGrpSpPr>
          <p:nvPr/>
        </p:nvGrpSpPr>
        <p:grpSpPr bwMode="auto">
          <a:xfrm>
            <a:off x="5726641" y="4643408"/>
            <a:ext cx="2186150" cy="514134"/>
            <a:chOff x="6677482" y="6804173"/>
            <a:chExt cx="3212311" cy="755502"/>
          </a:xfrm>
        </p:grpSpPr>
        <p:sp>
          <p:nvSpPr>
            <p:cNvPr id="13" name="Arrondir un rectangle avec un coin diagonal 12">
              <a:extLst>
                <a:ext uri="{FF2B5EF4-FFF2-40B4-BE49-F238E27FC236}">
                  <a16:creationId xmlns:a16="http://schemas.microsoft.com/office/drawing/2014/main" id="{4F0B2849-A82C-4ADC-A988-C28E6994742A}"/>
                </a:ext>
              </a:extLst>
            </p:cNvPr>
            <p:cNvSpPr/>
            <p:nvPr/>
          </p:nvSpPr>
          <p:spPr>
            <a:xfrm>
              <a:off x="6677482" y="6875596"/>
              <a:ext cx="3212311" cy="57615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04598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endParaRPr lang="fr-FR" sz="1361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07" name="Text Box 3">
              <a:extLst>
                <a:ext uri="{FF2B5EF4-FFF2-40B4-BE49-F238E27FC236}">
                  <a16:creationId xmlns:a16="http://schemas.microsoft.com/office/drawing/2014/main" id="{B0AA27C3-5666-4508-BBC3-E8D6BF6AE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8592" y="6804173"/>
              <a:ext cx="3199614" cy="755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1229" tIns="30615" rIns="61229" bIns="3061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5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defTabSz="304598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  <a:tabLst>
                  <a:tab pos="0" algn="l"/>
                  <a:tab pos="304598" algn="l"/>
                  <a:tab pos="610277" algn="l"/>
                  <a:tab pos="915954" algn="l"/>
                  <a:tab pos="1221633" algn="l"/>
                  <a:tab pos="1527311" algn="l"/>
                  <a:tab pos="1832989" algn="l"/>
                  <a:tab pos="2138667" algn="l"/>
                  <a:tab pos="2444346" algn="l"/>
                  <a:tab pos="2750024" algn="l"/>
                  <a:tab pos="3055702" algn="l"/>
                  <a:tab pos="3361380" algn="l"/>
                  <a:tab pos="3667059" algn="l"/>
                  <a:tab pos="3972737" algn="l"/>
                  <a:tab pos="4278415" algn="l"/>
                  <a:tab pos="4584093" algn="l"/>
                  <a:tab pos="4889771" algn="l"/>
                  <a:tab pos="5195449" algn="l"/>
                  <a:tab pos="5501128" algn="l"/>
                  <a:tab pos="5806806" algn="l"/>
                  <a:tab pos="6112484" algn="l"/>
                </a:tabLst>
              </a:pPr>
              <a:r>
                <a:rPr lang="fr-FR" altLang="fr-FR" sz="1633" b="1" i="1" dirty="0">
                  <a:solidFill>
                    <a:srgbClr val="E46C0A"/>
                  </a:solidFill>
                  <a:ea typeface="MS Gothic" panose="020B0609070205080204" pitchFamily="49" charset="-128"/>
                  <a:cs typeface="Arial" panose="020B0604020202020204" pitchFamily="34" charset="0"/>
                </a:rPr>
                <a:t>DAI</a:t>
              </a:r>
            </a:p>
          </p:txBody>
        </p:sp>
      </p:grp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227E66A-E61A-4FEA-8835-FAFCB9944308}"/>
              </a:ext>
            </a:extLst>
          </p:cNvPr>
          <p:cNvCxnSpPr/>
          <p:nvPr/>
        </p:nvCxnSpPr>
        <p:spPr>
          <a:xfrm>
            <a:off x="1151281" y="5070053"/>
            <a:ext cx="4596963" cy="0"/>
          </a:xfrm>
          <a:prstGeom prst="line">
            <a:avLst/>
          </a:prstGeom>
          <a:ln w="19050">
            <a:solidFill>
              <a:schemeClr val="accent6">
                <a:lumMod val="75000"/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2">
            <a:extLst>
              <a:ext uri="{FF2B5EF4-FFF2-40B4-BE49-F238E27FC236}">
                <a16:creationId xmlns:a16="http://schemas.microsoft.com/office/drawing/2014/main" id="{B0D8F3C3-1070-4896-AA3F-336A8106CF60}"/>
              </a:ext>
            </a:extLst>
          </p:cNvPr>
          <p:cNvSpPr txBox="1">
            <a:spLocks/>
          </p:cNvSpPr>
          <p:nvPr/>
        </p:nvSpPr>
        <p:spPr>
          <a:xfrm>
            <a:off x="1821195" y="228988"/>
            <a:ext cx="7073727" cy="4001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Agendas d’accessibilité programmée - Lycées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E35C67D-EB27-4618-8DB6-BF608FA9E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848" y="654460"/>
            <a:ext cx="4802771" cy="3334316"/>
          </a:xfrm>
          <a:prstGeom prst="rect">
            <a:avLst/>
          </a:prstGeom>
        </p:spPr>
      </p:pic>
      <p:sp>
        <p:nvSpPr>
          <p:cNvPr id="21" name="Rectangle 19">
            <a:extLst>
              <a:ext uri="{FF2B5EF4-FFF2-40B4-BE49-F238E27FC236}">
                <a16:creationId xmlns:a16="http://schemas.microsoft.com/office/drawing/2014/main" id="{3960CE92-FAA0-470E-ABFE-1FC792C87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91" y="3794042"/>
            <a:ext cx="3526885" cy="138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816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Gothic" panose="020B0609070205080204" pitchFamily="49" charset="-128"/>
              <a:cs typeface="+mn-cs"/>
            </a:endParaRPr>
          </a:p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816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+mn-cs"/>
              </a:rPr>
              <a:t>LEGENDE</a:t>
            </a:r>
          </a:p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9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+mn-cs"/>
              </a:rPr>
              <a:t>       </a:t>
            </a:r>
            <a:r>
              <a:rPr kumimoji="0" lang="fr-FR" altLang="fr-FR" sz="81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+mn-cs"/>
              </a:rPr>
              <a:t>Lycées accessibles</a:t>
            </a:r>
          </a:p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81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+mn-cs"/>
              </a:rPr>
              <a:t>        </a:t>
            </a:r>
          </a:p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81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+mn-cs"/>
              </a:rPr>
              <a:t>	Lycées travaux terminés en attente d’attestation</a:t>
            </a:r>
          </a:p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81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Gothic" panose="020B0609070205080204" pitchFamily="49" charset="-128"/>
              <a:cs typeface="+mn-cs"/>
            </a:endParaRPr>
          </a:p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81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+mn-cs"/>
              </a:rPr>
              <a:t>        Lycées en cours de travaux</a:t>
            </a:r>
          </a:p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altLang="fr-FR" sz="816" dirty="0">
              <a:solidFill>
                <a:prstClr val="black"/>
              </a:solidFill>
              <a:latin typeface="Verdana" panose="020B0604030504040204" pitchFamily="34" charset="0"/>
              <a:ea typeface="MS Gothic" panose="020B0609070205080204" pitchFamily="49" charset="-128"/>
            </a:endParaRPr>
          </a:p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9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+mn-cs"/>
              </a:rPr>
              <a:t>       </a:t>
            </a:r>
            <a:r>
              <a:rPr kumimoji="0" lang="fr-FR" altLang="fr-FR" sz="81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+mn-cs"/>
              </a:rPr>
              <a:t>Cités mixtes de compétence départementale</a:t>
            </a:r>
          </a:p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81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5520B3-8843-45B2-BEB7-8A09FBB3A90D}"/>
              </a:ext>
            </a:extLst>
          </p:cNvPr>
          <p:cNvSpPr/>
          <p:nvPr/>
        </p:nvSpPr>
        <p:spPr>
          <a:xfrm>
            <a:off x="1730391" y="4115191"/>
            <a:ext cx="294871" cy="133934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30459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61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0EE9E5-F027-40B9-B0D6-4484D23AB5B3}"/>
              </a:ext>
            </a:extLst>
          </p:cNvPr>
          <p:cNvSpPr/>
          <p:nvPr/>
        </p:nvSpPr>
        <p:spPr>
          <a:xfrm>
            <a:off x="1730391" y="4333409"/>
            <a:ext cx="294871" cy="13393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30459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61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20FD23-BDC5-4E57-92EF-A83B8431B224}"/>
              </a:ext>
            </a:extLst>
          </p:cNvPr>
          <p:cNvSpPr/>
          <p:nvPr/>
        </p:nvSpPr>
        <p:spPr>
          <a:xfrm>
            <a:off x="1730391" y="4606250"/>
            <a:ext cx="294871" cy="133934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30459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61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FF8323-9304-4334-A001-586FAB7640C8}"/>
              </a:ext>
            </a:extLst>
          </p:cNvPr>
          <p:cNvSpPr/>
          <p:nvPr/>
        </p:nvSpPr>
        <p:spPr>
          <a:xfrm>
            <a:off x="1730391" y="4879091"/>
            <a:ext cx="294871" cy="1350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61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A0CE30CB-2518-466D-BAE6-1B438B0332E4}"/>
              </a:ext>
            </a:extLst>
          </p:cNvPr>
          <p:cNvSpPr/>
          <p:nvPr/>
        </p:nvSpPr>
        <p:spPr>
          <a:xfrm>
            <a:off x="1199887" y="284071"/>
            <a:ext cx="6066997" cy="2840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0459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fr-FR" sz="1361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3916E127-13DA-488E-9F82-9EFE07A3D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640" y="1"/>
            <a:ext cx="5215868" cy="568140"/>
          </a:xfrm>
          <a:prstGeom prst="rect">
            <a:avLst/>
          </a:prstGeom>
          <a:noFill/>
          <a:ln>
            <a:noFill/>
          </a:ln>
        </p:spPr>
        <p:txBody>
          <a:bodyPr lIns="62208" tIns="31105" rIns="62208" bIns="31105"/>
          <a:lstStyle/>
          <a:p>
            <a:pPr marL="0" marR="0" lvl="0" indent="0" algn="l" defTabSz="305647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fr-FR" sz="1905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Gothic" panose="020B0609070205080204" pitchFamily="49" charset="-128"/>
              <a:cs typeface="+mn-cs"/>
            </a:endParaRPr>
          </a:p>
          <a:p>
            <a:pPr marL="0" marR="0" lvl="0" indent="0" algn="l" defTabSz="305647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fr-FR" sz="1905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S Gothic" panose="020B0609070205080204" pitchFamily="49" charset="-128"/>
                <a:cs typeface="+mn-cs"/>
              </a:rPr>
              <a:t>LYCEES Etat d’avancement  - Novembre 2023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3BA7149-7102-4444-8CF8-C87546869062}"/>
              </a:ext>
            </a:extLst>
          </p:cNvPr>
          <p:cNvCxnSpPr/>
          <p:nvPr/>
        </p:nvCxnSpPr>
        <p:spPr>
          <a:xfrm>
            <a:off x="1151281" y="5070053"/>
            <a:ext cx="4596963" cy="0"/>
          </a:xfrm>
          <a:prstGeom prst="line">
            <a:avLst/>
          </a:prstGeom>
          <a:ln w="19050">
            <a:solidFill>
              <a:schemeClr val="accent6">
                <a:lumMod val="75000"/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8" descr="logo région Occitanie">
            <a:extLst>
              <a:ext uri="{FF2B5EF4-FFF2-40B4-BE49-F238E27FC236}">
                <a16:creationId xmlns:a16="http://schemas.microsoft.com/office/drawing/2014/main" id="{1257C15D-9209-45DD-A1D7-7E57D563C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099" y="0"/>
            <a:ext cx="583261" cy="58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21">
            <a:extLst>
              <a:ext uri="{FF2B5EF4-FFF2-40B4-BE49-F238E27FC236}">
                <a16:creationId xmlns:a16="http://schemas.microsoft.com/office/drawing/2014/main" id="{DE358917-1B2F-4394-AA8C-A5A0BB3F5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641" y="8395"/>
            <a:ext cx="184731" cy="60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altLang="fr-FR" sz="612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+mn-cs"/>
              </a:rPr>
            </a:br>
            <a:endParaRPr kumimoji="0" lang="fr-FR" altLang="fr-FR" sz="1361" b="1" i="0" u="none" strike="noStrike" kern="120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Verdana" panose="020B0604030504040204" pitchFamily="34" charset="0"/>
              <a:ea typeface="MS Gothic" panose="020B0609070205080204" pitchFamily="49" charset="-128"/>
              <a:cs typeface="+mn-cs"/>
            </a:endParaRPr>
          </a:p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361" b="1" i="0" u="none" strike="noStrike" kern="120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Verdana" panose="020B060403050404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10247" name="Rectangle 34">
            <a:extLst>
              <a:ext uri="{FF2B5EF4-FFF2-40B4-BE49-F238E27FC236}">
                <a16:creationId xmlns:a16="http://schemas.microsoft.com/office/drawing/2014/main" id="{18030E0E-4057-4E65-A010-AB873A4B3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602" y="602028"/>
            <a:ext cx="1279517" cy="23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953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+mn-cs"/>
              </a:rPr>
              <a:t>Novembre 2023</a:t>
            </a:r>
          </a:p>
        </p:txBody>
      </p:sp>
      <p:sp>
        <p:nvSpPr>
          <p:cNvPr id="10248" name="Rectangle 35">
            <a:extLst>
              <a:ext uri="{FF2B5EF4-FFF2-40B4-BE49-F238E27FC236}">
                <a16:creationId xmlns:a16="http://schemas.microsoft.com/office/drawing/2014/main" id="{0E735499-F8C8-41C5-97E3-75AA9F9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332" y="263891"/>
            <a:ext cx="184731" cy="30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361" b="1" i="0" u="none" strike="noStrike" kern="120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Verdana" panose="020B060403050404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10249" name="Rectangle 36">
            <a:extLst>
              <a:ext uri="{FF2B5EF4-FFF2-40B4-BE49-F238E27FC236}">
                <a16:creationId xmlns:a16="http://schemas.microsoft.com/office/drawing/2014/main" id="{62307088-4278-44AB-9949-77AB08687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332" y="263891"/>
            <a:ext cx="184731" cy="30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361" b="1" i="0" u="none" strike="noStrike" kern="120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Verdana" panose="020B060403050404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10251" name="Rectangle 34">
            <a:extLst>
              <a:ext uri="{FF2B5EF4-FFF2-40B4-BE49-F238E27FC236}">
                <a16:creationId xmlns:a16="http://schemas.microsoft.com/office/drawing/2014/main" id="{66F82E2F-CCF2-4EF5-9A8A-365B004C6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356" y="602028"/>
            <a:ext cx="1279517" cy="23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953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+mn-cs"/>
              </a:rPr>
              <a:t>Novembre 2022</a:t>
            </a:r>
          </a:p>
        </p:txBody>
      </p:sp>
      <p:sp>
        <p:nvSpPr>
          <p:cNvPr id="10252" name="Rectangle 28">
            <a:extLst>
              <a:ext uri="{FF2B5EF4-FFF2-40B4-BE49-F238E27FC236}">
                <a16:creationId xmlns:a16="http://schemas.microsoft.com/office/drawing/2014/main" id="{C6D91D2F-3CF3-4E05-9C64-701DFFBF8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399" y="4850790"/>
            <a:ext cx="2672526" cy="23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95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+mn-cs"/>
              </a:rPr>
              <a:t>Montant investi en 2022 : </a:t>
            </a:r>
            <a:r>
              <a:rPr kumimoji="0" lang="fr-FR" altLang="fr-FR" sz="95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+mn-cs"/>
              </a:rPr>
              <a:t>8 000 000</a:t>
            </a:r>
          </a:p>
        </p:txBody>
      </p:sp>
      <p:sp>
        <p:nvSpPr>
          <p:cNvPr id="10262" name="Zone de texte 2">
            <a:extLst>
              <a:ext uri="{FF2B5EF4-FFF2-40B4-BE49-F238E27FC236}">
                <a16:creationId xmlns:a16="http://schemas.microsoft.com/office/drawing/2014/main" id="{1B4D805F-FCF9-4EED-824F-F26E712DA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293" y="3985149"/>
            <a:ext cx="3705532" cy="7647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74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+mn-cs"/>
              </a:rPr>
              <a:t>143 lycées + 8 cités mixtes = 151  déclarés accessibles soit 72 %</a:t>
            </a:r>
          </a:p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74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Gothic" panose="020B0609070205080204" pitchFamily="49" charset="-128"/>
              <a:cs typeface="+mn-cs"/>
            </a:endParaRPr>
          </a:p>
          <a:p>
            <a:pPr marL="0" marR="0" lvl="0" indent="0" algn="just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74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+mn-cs"/>
              </a:rPr>
              <a:t>16 en cours de travaux soit 7%</a:t>
            </a:r>
          </a:p>
          <a:p>
            <a:pPr marL="0" marR="0" lvl="0" indent="0" algn="just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74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Gothic" panose="020B0609070205080204" pitchFamily="49" charset="-128"/>
              <a:cs typeface="+mn-cs"/>
            </a:endParaRPr>
          </a:p>
          <a:p>
            <a:pPr marL="0" marR="0" lvl="0" indent="0" algn="just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74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+mn-cs"/>
              </a:rPr>
              <a:t>44 lycées en cours d’études soit 21 %</a:t>
            </a:r>
          </a:p>
          <a:p>
            <a:pPr marL="0" marR="0" lvl="0" indent="0" algn="just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74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Gothic" panose="020B0609070205080204" pitchFamily="49" charset="-128"/>
              <a:cs typeface="+mn-cs"/>
            </a:endParaRPr>
          </a:p>
          <a:p>
            <a:pPr marL="0" marR="0" lvl="0" indent="0" algn="just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74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Gothic" panose="020B0609070205080204" pitchFamily="49" charset="-128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AA94B3-5AD1-47E5-A684-B1D538DD8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180" y="859771"/>
            <a:ext cx="2075576" cy="1499197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52DC63B2-53CE-48A9-961F-722A529A319D}"/>
              </a:ext>
            </a:extLst>
          </p:cNvPr>
          <p:cNvGrpSpPr/>
          <p:nvPr/>
        </p:nvGrpSpPr>
        <p:grpSpPr>
          <a:xfrm>
            <a:off x="1038097" y="2449774"/>
            <a:ext cx="2783452" cy="1407376"/>
            <a:chOff x="5640070" y="3666765"/>
            <a:chExt cx="2721724" cy="206849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7E141B-AA3C-4829-A3FE-5ACBF88EB814}"/>
                </a:ext>
              </a:extLst>
            </p:cNvPr>
            <p:cNvSpPr/>
            <p:nvPr/>
          </p:nvSpPr>
          <p:spPr>
            <a:xfrm>
              <a:off x="5640070" y="5288985"/>
              <a:ext cx="2721724" cy="4462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0459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61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2075D16-D6AE-4C69-9DD2-F6BDC69E7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0070" y="3666765"/>
              <a:ext cx="2721724" cy="1632310"/>
            </a:xfrm>
            <a:prstGeom prst="rect">
              <a:avLst/>
            </a:prstGeom>
          </p:spPr>
        </p:pic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DDB3ECD4-6A3F-422D-913D-A677C9B7EE4B}"/>
              </a:ext>
            </a:extLst>
          </p:cNvPr>
          <p:cNvSpPr txBox="1"/>
          <p:nvPr/>
        </p:nvSpPr>
        <p:spPr>
          <a:xfrm>
            <a:off x="1304862" y="3588833"/>
            <a:ext cx="451233" cy="25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Gothic" panose="020B0609070205080204" pitchFamily="49" charset="-128"/>
                <a:cs typeface="+mn-cs"/>
              </a:rPr>
              <a:t>Accessible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117CE7C-7D43-4140-A6F5-0FB97D89978D}"/>
              </a:ext>
            </a:extLst>
          </p:cNvPr>
          <p:cNvSpPr txBox="1"/>
          <p:nvPr/>
        </p:nvSpPr>
        <p:spPr>
          <a:xfrm>
            <a:off x="1657614" y="3581372"/>
            <a:ext cx="489933" cy="343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Gothic" panose="020B0609070205080204" pitchFamily="49" charset="-128"/>
                <a:cs typeface="+mn-cs"/>
              </a:rPr>
              <a:t>En attente d’attestation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6109BE0-27F4-4381-B77B-D3D326A055FF}"/>
              </a:ext>
            </a:extLst>
          </p:cNvPr>
          <p:cNvSpPr txBox="1"/>
          <p:nvPr/>
        </p:nvSpPr>
        <p:spPr>
          <a:xfrm>
            <a:off x="2117182" y="3615139"/>
            <a:ext cx="489933" cy="17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Gothic" panose="020B0609070205080204" pitchFamily="49" charset="-128"/>
                <a:cs typeface="+mn-cs"/>
              </a:rPr>
              <a:t>En travaux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C2AB639-8949-45E6-B8CB-88FEB5262093}"/>
              </a:ext>
            </a:extLst>
          </p:cNvPr>
          <p:cNvSpPr txBox="1"/>
          <p:nvPr/>
        </p:nvSpPr>
        <p:spPr>
          <a:xfrm>
            <a:off x="2500299" y="3608274"/>
            <a:ext cx="489933" cy="17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Gothic" panose="020B0609070205080204" pitchFamily="49" charset="-128"/>
                <a:cs typeface="+mn-cs"/>
              </a:rPr>
              <a:t>En études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9308A20-3C8B-4446-B68C-71A7750EF849}"/>
              </a:ext>
            </a:extLst>
          </p:cNvPr>
          <p:cNvSpPr txBox="1"/>
          <p:nvPr/>
        </p:nvSpPr>
        <p:spPr>
          <a:xfrm>
            <a:off x="2853051" y="3598553"/>
            <a:ext cx="489933" cy="427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Gothic" panose="020B0609070205080204" pitchFamily="49" charset="-128"/>
                <a:cs typeface="+mn-cs"/>
              </a:rPr>
              <a:t>Cité mixte  compétence </a:t>
            </a:r>
            <a:r>
              <a:rPr kumimoji="0" lang="fr-FR" sz="54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Gothic" panose="020B0609070205080204" pitchFamily="49" charset="-128"/>
                <a:cs typeface="+mn-cs"/>
              </a:rPr>
              <a:t>Dptmt</a:t>
            </a:r>
            <a:endParaRPr kumimoji="0" lang="fr-FR" sz="54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Gothic" panose="020B0609070205080204" pitchFamily="49" charset="-128"/>
              <a:cs typeface="+mn-cs"/>
            </a:endParaRPr>
          </a:p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54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44" name="ZoneTexte 4">
            <a:extLst>
              <a:ext uri="{FF2B5EF4-FFF2-40B4-BE49-F238E27FC236}">
                <a16:creationId xmlns:a16="http://schemas.microsoft.com/office/drawing/2014/main" id="{E5C00A33-D77D-4C06-B63E-1D8185FA705D}"/>
              </a:ext>
            </a:extLst>
          </p:cNvPr>
          <p:cNvSpPr txBox="1"/>
          <p:nvPr/>
        </p:nvSpPr>
        <p:spPr>
          <a:xfrm>
            <a:off x="1568375" y="2698762"/>
            <a:ext cx="375439" cy="14658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123</a:t>
            </a:r>
          </a:p>
        </p:txBody>
      </p:sp>
      <p:sp>
        <p:nvSpPr>
          <p:cNvPr id="45" name="ZoneTexte 4">
            <a:extLst>
              <a:ext uri="{FF2B5EF4-FFF2-40B4-BE49-F238E27FC236}">
                <a16:creationId xmlns:a16="http://schemas.microsoft.com/office/drawing/2014/main" id="{94D66507-E2B4-4C42-B92D-1B6C996E8093}"/>
              </a:ext>
            </a:extLst>
          </p:cNvPr>
          <p:cNvSpPr txBox="1"/>
          <p:nvPr/>
        </p:nvSpPr>
        <p:spPr>
          <a:xfrm>
            <a:off x="1963479" y="3250145"/>
            <a:ext cx="285340" cy="14658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</p:txBody>
      </p:sp>
      <p:sp>
        <p:nvSpPr>
          <p:cNvPr id="46" name="ZoneTexte 4">
            <a:extLst>
              <a:ext uri="{FF2B5EF4-FFF2-40B4-BE49-F238E27FC236}">
                <a16:creationId xmlns:a16="http://schemas.microsoft.com/office/drawing/2014/main" id="{BAF1B3E8-2C22-4612-8EB8-5C12A891FC7D}"/>
              </a:ext>
            </a:extLst>
          </p:cNvPr>
          <p:cNvSpPr txBox="1"/>
          <p:nvPr/>
        </p:nvSpPr>
        <p:spPr>
          <a:xfrm>
            <a:off x="2317468" y="3282033"/>
            <a:ext cx="285340" cy="14658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</a:p>
        </p:txBody>
      </p:sp>
      <p:sp>
        <p:nvSpPr>
          <p:cNvPr id="47" name="ZoneTexte 4">
            <a:extLst>
              <a:ext uri="{FF2B5EF4-FFF2-40B4-BE49-F238E27FC236}">
                <a16:creationId xmlns:a16="http://schemas.microsoft.com/office/drawing/2014/main" id="{D6B2386C-837C-4E96-B98E-738C52AED56A}"/>
              </a:ext>
            </a:extLst>
          </p:cNvPr>
          <p:cNvSpPr txBox="1"/>
          <p:nvPr/>
        </p:nvSpPr>
        <p:spPr>
          <a:xfrm>
            <a:off x="2710381" y="3103561"/>
            <a:ext cx="285340" cy="14658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44</a:t>
            </a:r>
          </a:p>
        </p:txBody>
      </p:sp>
      <p:sp>
        <p:nvSpPr>
          <p:cNvPr id="48" name="ZoneTexte 4">
            <a:extLst>
              <a:ext uri="{FF2B5EF4-FFF2-40B4-BE49-F238E27FC236}">
                <a16:creationId xmlns:a16="http://schemas.microsoft.com/office/drawing/2014/main" id="{361B51F7-3BD0-44EC-AA03-F01BBC9BAB87}"/>
              </a:ext>
            </a:extLst>
          </p:cNvPr>
          <p:cNvSpPr txBox="1"/>
          <p:nvPr/>
        </p:nvSpPr>
        <p:spPr>
          <a:xfrm>
            <a:off x="3104203" y="3330598"/>
            <a:ext cx="285340" cy="14658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8" name="ZoneTexte 4">
            <a:extLst>
              <a:ext uri="{FF2B5EF4-FFF2-40B4-BE49-F238E27FC236}">
                <a16:creationId xmlns:a16="http://schemas.microsoft.com/office/drawing/2014/main" id="{8B5EA3E2-DBA2-412B-9689-EC6BE866D281}"/>
              </a:ext>
            </a:extLst>
          </p:cNvPr>
          <p:cNvSpPr txBox="1"/>
          <p:nvPr/>
        </p:nvSpPr>
        <p:spPr>
          <a:xfrm>
            <a:off x="2336157" y="1437625"/>
            <a:ext cx="349683" cy="14658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58%</a:t>
            </a:r>
          </a:p>
        </p:txBody>
      </p:sp>
      <p:sp>
        <p:nvSpPr>
          <p:cNvPr id="69" name="ZoneTexte 4">
            <a:extLst>
              <a:ext uri="{FF2B5EF4-FFF2-40B4-BE49-F238E27FC236}">
                <a16:creationId xmlns:a16="http://schemas.microsoft.com/office/drawing/2014/main" id="{DE4DC738-569D-4F3E-A46D-809EF87C1264}"/>
              </a:ext>
            </a:extLst>
          </p:cNvPr>
          <p:cNvSpPr txBox="1"/>
          <p:nvPr/>
        </p:nvSpPr>
        <p:spPr>
          <a:xfrm>
            <a:off x="2094524" y="960800"/>
            <a:ext cx="349683" cy="14658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4%</a:t>
            </a:r>
          </a:p>
        </p:txBody>
      </p:sp>
      <p:sp>
        <p:nvSpPr>
          <p:cNvPr id="70" name="ZoneTexte 4">
            <a:extLst>
              <a:ext uri="{FF2B5EF4-FFF2-40B4-BE49-F238E27FC236}">
                <a16:creationId xmlns:a16="http://schemas.microsoft.com/office/drawing/2014/main" id="{A064A626-9503-4ABB-AE83-8DBC0829509B}"/>
              </a:ext>
            </a:extLst>
          </p:cNvPr>
          <p:cNvSpPr txBox="1"/>
          <p:nvPr/>
        </p:nvSpPr>
        <p:spPr>
          <a:xfrm>
            <a:off x="1913313" y="1239628"/>
            <a:ext cx="349683" cy="14658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21%</a:t>
            </a:r>
          </a:p>
        </p:txBody>
      </p:sp>
      <p:sp>
        <p:nvSpPr>
          <p:cNvPr id="71" name="ZoneTexte 4">
            <a:extLst>
              <a:ext uri="{FF2B5EF4-FFF2-40B4-BE49-F238E27FC236}">
                <a16:creationId xmlns:a16="http://schemas.microsoft.com/office/drawing/2014/main" id="{2897D2EF-B1AD-4F41-9923-68BB110C8227}"/>
              </a:ext>
            </a:extLst>
          </p:cNvPr>
          <p:cNvSpPr txBox="1"/>
          <p:nvPr/>
        </p:nvSpPr>
        <p:spPr>
          <a:xfrm>
            <a:off x="1849381" y="1477018"/>
            <a:ext cx="349683" cy="1270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7%</a:t>
            </a:r>
          </a:p>
        </p:txBody>
      </p:sp>
      <p:sp>
        <p:nvSpPr>
          <p:cNvPr id="72" name="ZoneTexte 4">
            <a:extLst>
              <a:ext uri="{FF2B5EF4-FFF2-40B4-BE49-F238E27FC236}">
                <a16:creationId xmlns:a16="http://schemas.microsoft.com/office/drawing/2014/main" id="{FF3C33D5-75B2-4DC5-8FBC-F792DF403F6E}"/>
              </a:ext>
            </a:extLst>
          </p:cNvPr>
          <p:cNvSpPr txBox="1"/>
          <p:nvPr/>
        </p:nvSpPr>
        <p:spPr>
          <a:xfrm>
            <a:off x="1881853" y="1614486"/>
            <a:ext cx="349683" cy="14658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10%</a:t>
            </a:r>
          </a:p>
        </p:txBody>
      </p:sp>
      <p:sp>
        <p:nvSpPr>
          <p:cNvPr id="49" name="Rectangle 28">
            <a:extLst>
              <a:ext uri="{FF2B5EF4-FFF2-40B4-BE49-F238E27FC236}">
                <a16:creationId xmlns:a16="http://schemas.microsoft.com/office/drawing/2014/main" id="{2E62BF98-AE5D-4ACC-81FB-29BC2AAD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244" y="4831076"/>
            <a:ext cx="2730235" cy="23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95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+mn-cs"/>
              </a:rPr>
              <a:t>Montant investi en 2023: </a:t>
            </a:r>
            <a:r>
              <a:rPr kumimoji="0" lang="fr-FR" altLang="fr-FR" sz="95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+mn-cs"/>
              </a:rPr>
              <a:t>10 000 000</a:t>
            </a:r>
          </a:p>
        </p:txBody>
      </p:sp>
      <p:sp>
        <p:nvSpPr>
          <p:cNvPr id="50" name="Zone de texte 2">
            <a:extLst>
              <a:ext uri="{FF2B5EF4-FFF2-40B4-BE49-F238E27FC236}">
                <a16:creationId xmlns:a16="http://schemas.microsoft.com/office/drawing/2014/main" id="{8C7D5345-2D84-47F3-AA6D-182B76846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9149" y="4025849"/>
            <a:ext cx="3705532" cy="7647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74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+mn-cs"/>
              </a:rPr>
              <a:t>151 lycées + 8 cités mixtes =159 déclarés accessibles soit 76 %</a:t>
            </a:r>
          </a:p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74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Gothic" panose="020B0609070205080204" pitchFamily="49" charset="-128"/>
              <a:cs typeface="+mn-cs"/>
            </a:endParaRPr>
          </a:p>
          <a:p>
            <a:pPr marL="0" marR="0" lvl="0" indent="0" algn="just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74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+mn-cs"/>
              </a:rPr>
              <a:t>52 en cours de travaux soit  24 %</a:t>
            </a:r>
          </a:p>
          <a:p>
            <a:pPr marL="0" marR="0" lvl="0" indent="0" algn="just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74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Gothic" panose="020B0609070205080204" pitchFamily="49" charset="-128"/>
              <a:cs typeface="+mn-cs"/>
            </a:endParaRPr>
          </a:p>
          <a:p>
            <a:pPr marL="0" marR="0" lvl="0" indent="0" algn="just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74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Gothic" panose="020B0609070205080204" pitchFamily="49" charset="-128"/>
              <a:cs typeface="+mn-cs"/>
            </a:endParaRPr>
          </a:p>
          <a:p>
            <a:pPr marL="0" marR="0" lvl="0" indent="0" algn="just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74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Gothic" panose="020B0609070205080204" pitchFamily="49" charset="-128"/>
              <a:cs typeface="+mn-cs"/>
            </a:endParaRPr>
          </a:p>
          <a:p>
            <a:pPr marL="0" marR="0" lvl="0" indent="0" algn="just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74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Gothic" panose="020B0609070205080204" pitchFamily="49" charset="-128"/>
              <a:cs typeface="+mn-cs"/>
            </a:endParaRPr>
          </a:p>
          <a:p>
            <a:pPr marL="0" marR="0" lvl="0" indent="0" algn="just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74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Gothic" panose="020B0609070205080204" pitchFamily="49" charset="-128"/>
                <a:cs typeface="+mn-cs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E72CD8-6B38-40A3-8811-21641EBB8F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58"/>
          <a:stretch/>
        </p:blipFill>
        <p:spPr>
          <a:xfrm>
            <a:off x="6051778" y="858937"/>
            <a:ext cx="2123163" cy="15134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669276F-75E1-4234-BE41-403925F438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5734" y="2444344"/>
            <a:ext cx="2073580" cy="1231279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691520DA-670A-4594-B8F7-DEBBDAAE1B5A}"/>
              </a:ext>
            </a:extLst>
          </p:cNvPr>
          <p:cNvSpPr txBox="1"/>
          <p:nvPr/>
        </p:nvSpPr>
        <p:spPr>
          <a:xfrm>
            <a:off x="6325680" y="3605419"/>
            <a:ext cx="489933" cy="17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Gothic" panose="020B0609070205080204" pitchFamily="49" charset="-128"/>
                <a:cs typeface="+mn-cs"/>
              </a:rPr>
              <a:t>Accessible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1F53A39-1FB4-4936-8706-633C24428312}"/>
              </a:ext>
            </a:extLst>
          </p:cNvPr>
          <p:cNvSpPr txBox="1"/>
          <p:nvPr/>
        </p:nvSpPr>
        <p:spPr>
          <a:xfrm>
            <a:off x="6668360" y="3631725"/>
            <a:ext cx="489933" cy="343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Gothic" panose="020B0609070205080204" pitchFamily="49" charset="-128"/>
                <a:cs typeface="+mn-cs"/>
              </a:rPr>
              <a:t>En attente d’attestation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8673AD5-E3D2-404F-8103-E7CAE2FE0EE1}"/>
              </a:ext>
            </a:extLst>
          </p:cNvPr>
          <p:cNvSpPr txBox="1"/>
          <p:nvPr/>
        </p:nvSpPr>
        <p:spPr>
          <a:xfrm>
            <a:off x="6992530" y="3631725"/>
            <a:ext cx="489933" cy="17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Gothic" panose="020B0609070205080204" pitchFamily="49" charset="-128"/>
                <a:cs typeface="+mn-cs"/>
              </a:rPr>
              <a:t>En travaux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4423839-D508-411B-9823-ABB73C7BF81F}"/>
              </a:ext>
            </a:extLst>
          </p:cNvPr>
          <p:cNvSpPr txBox="1"/>
          <p:nvPr/>
        </p:nvSpPr>
        <p:spPr>
          <a:xfrm>
            <a:off x="7493192" y="3654726"/>
            <a:ext cx="489933" cy="427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Gothic" panose="020B0609070205080204" pitchFamily="49" charset="-128"/>
                <a:cs typeface="+mn-cs"/>
              </a:rPr>
              <a:t>Cité mixte  compétence </a:t>
            </a:r>
            <a:r>
              <a:rPr kumimoji="0" lang="fr-FR" sz="54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Gothic" panose="020B0609070205080204" pitchFamily="49" charset="-128"/>
                <a:cs typeface="+mn-cs"/>
              </a:rPr>
              <a:t>Dptmt</a:t>
            </a:r>
            <a:endParaRPr kumimoji="0" lang="fr-FR" sz="54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Gothic" panose="020B0609070205080204" pitchFamily="49" charset="-128"/>
              <a:cs typeface="+mn-cs"/>
            </a:endParaRPr>
          </a:p>
          <a:p>
            <a:pPr marL="0" marR="0" lvl="0" indent="0" algn="l" defTabSz="3045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54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54" name="ZoneTexte 4">
            <a:extLst>
              <a:ext uri="{FF2B5EF4-FFF2-40B4-BE49-F238E27FC236}">
                <a16:creationId xmlns:a16="http://schemas.microsoft.com/office/drawing/2014/main" id="{4153506F-3F99-4A7A-A36F-B608DC5CE552}"/>
              </a:ext>
            </a:extLst>
          </p:cNvPr>
          <p:cNvSpPr txBox="1"/>
          <p:nvPr/>
        </p:nvSpPr>
        <p:spPr>
          <a:xfrm>
            <a:off x="6435438" y="2704371"/>
            <a:ext cx="375439" cy="14658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125</a:t>
            </a:r>
          </a:p>
        </p:txBody>
      </p:sp>
      <p:sp>
        <p:nvSpPr>
          <p:cNvPr id="55" name="ZoneTexte 4">
            <a:extLst>
              <a:ext uri="{FF2B5EF4-FFF2-40B4-BE49-F238E27FC236}">
                <a16:creationId xmlns:a16="http://schemas.microsoft.com/office/drawing/2014/main" id="{A0AB3F05-6BD2-4DA7-8572-061B45DBD970}"/>
              </a:ext>
            </a:extLst>
          </p:cNvPr>
          <p:cNvSpPr txBox="1"/>
          <p:nvPr/>
        </p:nvSpPr>
        <p:spPr>
          <a:xfrm>
            <a:off x="6734144" y="3313402"/>
            <a:ext cx="285340" cy="16378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</a:t>
            </a:r>
          </a:p>
        </p:txBody>
      </p:sp>
      <p:sp>
        <p:nvSpPr>
          <p:cNvPr id="56" name="ZoneTexte 4">
            <a:extLst>
              <a:ext uri="{FF2B5EF4-FFF2-40B4-BE49-F238E27FC236}">
                <a16:creationId xmlns:a16="http://schemas.microsoft.com/office/drawing/2014/main" id="{D72BC34F-7D32-44A2-8730-F21C1EDB97B7}"/>
              </a:ext>
            </a:extLst>
          </p:cNvPr>
          <p:cNvSpPr txBox="1"/>
          <p:nvPr/>
        </p:nvSpPr>
        <p:spPr>
          <a:xfrm>
            <a:off x="7037851" y="3138129"/>
            <a:ext cx="285340" cy="14658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52</a:t>
            </a:r>
          </a:p>
        </p:txBody>
      </p:sp>
      <p:sp>
        <p:nvSpPr>
          <p:cNvPr id="57" name="ZoneTexte 4">
            <a:extLst>
              <a:ext uri="{FF2B5EF4-FFF2-40B4-BE49-F238E27FC236}">
                <a16:creationId xmlns:a16="http://schemas.microsoft.com/office/drawing/2014/main" id="{EBD619E4-CCE3-441A-B639-D555C6806160}"/>
              </a:ext>
            </a:extLst>
          </p:cNvPr>
          <p:cNvSpPr txBox="1"/>
          <p:nvPr/>
        </p:nvSpPr>
        <p:spPr>
          <a:xfrm>
            <a:off x="7610449" y="3435716"/>
            <a:ext cx="285340" cy="14658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8" name="ZoneTexte 4">
            <a:extLst>
              <a:ext uri="{FF2B5EF4-FFF2-40B4-BE49-F238E27FC236}">
                <a16:creationId xmlns:a16="http://schemas.microsoft.com/office/drawing/2014/main" id="{B2133E89-1CF3-4675-ACB2-5E824634BBFA}"/>
              </a:ext>
            </a:extLst>
          </p:cNvPr>
          <p:cNvSpPr txBox="1"/>
          <p:nvPr/>
        </p:nvSpPr>
        <p:spPr>
          <a:xfrm>
            <a:off x="7158293" y="1427852"/>
            <a:ext cx="349683" cy="14658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60%</a:t>
            </a:r>
          </a:p>
        </p:txBody>
      </p:sp>
      <p:sp>
        <p:nvSpPr>
          <p:cNvPr id="59" name="ZoneTexte 4">
            <a:extLst>
              <a:ext uri="{FF2B5EF4-FFF2-40B4-BE49-F238E27FC236}">
                <a16:creationId xmlns:a16="http://schemas.microsoft.com/office/drawing/2014/main" id="{149F2745-E21C-4529-A959-07ADD2A139BE}"/>
              </a:ext>
            </a:extLst>
          </p:cNvPr>
          <p:cNvSpPr txBox="1"/>
          <p:nvPr/>
        </p:nvSpPr>
        <p:spPr>
          <a:xfrm>
            <a:off x="6937682" y="932432"/>
            <a:ext cx="349683" cy="14658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4%</a:t>
            </a:r>
          </a:p>
        </p:txBody>
      </p:sp>
      <p:sp>
        <p:nvSpPr>
          <p:cNvPr id="60" name="ZoneTexte 4">
            <a:extLst>
              <a:ext uri="{FF2B5EF4-FFF2-40B4-BE49-F238E27FC236}">
                <a16:creationId xmlns:a16="http://schemas.microsoft.com/office/drawing/2014/main" id="{84F6A285-E65A-4CEE-91F5-2C1B8DDE9D8D}"/>
              </a:ext>
            </a:extLst>
          </p:cNvPr>
          <p:cNvSpPr txBox="1"/>
          <p:nvPr/>
        </p:nvSpPr>
        <p:spPr>
          <a:xfrm>
            <a:off x="6734144" y="1265751"/>
            <a:ext cx="349683" cy="14658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24%</a:t>
            </a:r>
          </a:p>
        </p:txBody>
      </p:sp>
      <p:sp>
        <p:nvSpPr>
          <p:cNvPr id="62" name="ZoneTexte 4">
            <a:extLst>
              <a:ext uri="{FF2B5EF4-FFF2-40B4-BE49-F238E27FC236}">
                <a16:creationId xmlns:a16="http://schemas.microsoft.com/office/drawing/2014/main" id="{B7D8BF4F-BC04-4237-B6D7-6BC90D74B72E}"/>
              </a:ext>
            </a:extLst>
          </p:cNvPr>
          <p:cNvSpPr txBox="1"/>
          <p:nvPr/>
        </p:nvSpPr>
        <p:spPr>
          <a:xfrm>
            <a:off x="6701972" y="1591030"/>
            <a:ext cx="349683" cy="14658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045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07504" y="1419623"/>
            <a:ext cx="8685435" cy="360039"/>
          </a:xfrm>
        </p:spPr>
        <p:txBody>
          <a:bodyPr/>
          <a:lstStyle/>
          <a:p>
            <a:pPr marL="7429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1800" b="1" dirty="0"/>
              <a:t>2 </a:t>
            </a:r>
            <a:r>
              <a:rPr lang="fr-FR" sz="1800" b="1" dirty="0" err="1"/>
              <a:t>Ad’Ap</a:t>
            </a:r>
            <a:r>
              <a:rPr lang="fr-FR" sz="1800" b="1" dirty="0"/>
              <a:t> </a:t>
            </a:r>
            <a:r>
              <a:rPr lang="fr-FR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déposés avant la constitution de la Région Occitanie </a:t>
            </a:r>
          </a:p>
          <a:p>
            <a:pPr algn="ctr">
              <a:spcAft>
                <a:spcPts val="600"/>
              </a:spcAft>
            </a:pPr>
            <a:endParaRPr lang="fr-FR" sz="1800" b="1" dirty="0"/>
          </a:p>
          <a:p>
            <a:pPr algn="just">
              <a:spcAft>
                <a:spcPts val="600"/>
              </a:spcAft>
            </a:pPr>
            <a:endParaRPr lang="fr-FR" dirty="0"/>
          </a:p>
          <a:p>
            <a:pPr algn="just">
              <a:spcAft>
                <a:spcPts val="600"/>
              </a:spcAft>
            </a:pPr>
            <a:endParaRPr lang="fr-FR" b="1" dirty="0">
              <a:solidFill>
                <a:srgbClr val="BF0004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27684" y="185614"/>
            <a:ext cx="7073727" cy="707886"/>
          </a:xfrm>
        </p:spPr>
        <p:txBody>
          <a:bodyPr/>
          <a:lstStyle/>
          <a:p>
            <a:r>
              <a:rPr lang="fr-FR" dirty="0"/>
              <a:t>Agendas d’accessibilité programmée</a:t>
            </a:r>
            <a:br>
              <a:rPr lang="fr-FR" dirty="0"/>
            </a:br>
            <a:r>
              <a:rPr lang="fr-FR" dirty="0"/>
              <a:t>autres établissements régionaux </a:t>
            </a:r>
          </a:p>
        </p:txBody>
      </p:sp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5FCB38BF-7B8D-4387-A110-72A4586D400C}"/>
              </a:ext>
            </a:extLst>
          </p:cNvPr>
          <p:cNvSpPr txBox="1">
            <a:spLocks/>
          </p:cNvSpPr>
          <p:nvPr/>
        </p:nvSpPr>
        <p:spPr>
          <a:xfrm>
            <a:off x="228802" y="1781206"/>
            <a:ext cx="3586834" cy="1985159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0" indent="0" algn="just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FR" sz="1800" b="1" dirty="0"/>
              <a:t>Côté Ouest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Calendrier sur 6 ans :</a:t>
            </a:r>
          </a:p>
          <a:p>
            <a:pPr>
              <a:spcAft>
                <a:spcPts val="600"/>
              </a:spcAft>
            </a:pP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Période 1 de 2016 à 2018  </a:t>
            </a:r>
          </a:p>
          <a:p>
            <a:pPr algn="just">
              <a:spcAft>
                <a:spcPts val="600"/>
              </a:spcAft>
            </a:pP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Période 2 de 2019 à 2021</a:t>
            </a:r>
          </a:p>
          <a:p>
            <a:pPr algn="just">
              <a:spcAft>
                <a:spcPts val="600"/>
              </a:spcAft>
            </a:pPr>
            <a:r>
              <a:rPr lang="fr-FR" dirty="0"/>
              <a:t>Périmètre : 5 sites</a:t>
            </a:r>
          </a:p>
          <a:p>
            <a:pPr algn="just">
              <a:spcAft>
                <a:spcPts val="600"/>
              </a:spcAft>
            </a:pPr>
            <a:endParaRPr lang="fr-FR" b="1" dirty="0">
              <a:solidFill>
                <a:srgbClr val="BF0004"/>
              </a:solidFill>
            </a:endParaRPr>
          </a:p>
        </p:txBody>
      </p:sp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CD0959C4-EF16-4A8F-99D1-18755072D692}"/>
              </a:ext>
            </a:extLst>
          </p:cNvPr>
          <p:cNvSpPr txBox="1">
            <a:spLocks/>
          </p:cNvSpPr>
          <p:nvPr/>
        </p:nvSpPr>
        <p:spPr>
          <a:xfrm>
            <a:off x="4546120" y="1787297"/>
            <a:ext cx="4262038" cy="1985159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0" indent="0" algn="just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FR" sz="1800" b="1" dirty="0"/>
              <a:t>Côté Est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Calendrier sur 3 ans : </a:t>
            </a:r>
          </a:p>
          <a:p>
            <a:pPr>
              <a:spcAft>
                <a:spcPts val="600"/>
              </a:spcAft>
            </a:pP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2017 à 2020</a:t>
            </a:r>
          </a:p>
          <a:p>
            <a:pPr algn="just">
              <a:spcAft>
                <a:spcPts val="600"/>
              </a:spcAft>
            </a:pPr>
            <a:endParaRPr lang="fr-FR" dirty="0"/>
          </a:p>
          <a:p>
            <a:pPr algn="just">
              <a:spcAft>
                <a:spcPts val="600"/>
              </a:spcAft>
            </a:pPr>
            <a:r>
              <a:rPr lang="fr-FR" dirty="0"/>
              <a:t>Périmètre :13 sites</a:t>
            </a:r>
          </a:p>
          <a:p>
            <a:pPr algn="just">
              <a:spcAft>
                <a:spcPts val="600"/>
              </a:spcAft>
            </a:pPr>
            <a:endParaRPr lang="fr-FR" b="1" dirty="0">
              <a:solidFill>
                <a:srgbClr val="BF0004"/>
              </a:solidFill>
            </a:endParaRPr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3C5D6671-C037-44F7-A64C-B05144973321}"/>
              </a:ext>
            </a:extLst>
          </p:cNvPr>
          <p:cNvSpPr txBox="1">
            <a:spLocks/>
          </p:cNvSpPr>
          <p:nvPr/>
        </p:nvSpPr>
        <p:spPr>
          <a:xfrm>
            <a:off x="0" y="3687874"/>
            <a:ext cx="8442838" cy="7940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0" indent="0" algn="just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1800" b="1" dirty="0"/>
              <a:t>1 </a:t>
            </a:r>
            <a:r>
              <a:rPr lang="fr-FR" sz="1800" b="1" dirty="0" err="1"/>
              <a:t>Ad’Ap</a:t>
            </a:r>
            <a:r>
              <a:rPr lang="fr-FR" sz="1800" b="1" dirty="0"/>
              <a:t> </a:t>
            </a:r>
            <a:r>
              <a:rPr lang="fr-FR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spécifique pour le parc des expositions de Montpellier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fr-FR" b="1" dirty="0">
              <a:solidFill>
                <a:srgbClr val="BF0004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90CBC13-BF03-4329-A215-0CAE933401A7}"/>
              </a:ext>
            </a:extLst>
          </p:cNvPr>
          <p:cNvSpPr txBox="1"/>
          <p:nvPr/>
        </p:nvSpPr>
        <p:spPr>
          <a:xfrm>
            <a:off x="675025" y="4256873"/>
            <a:ext cx="709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 sites pour un coût estimatif de 2 700 000 euros</a:t>
            </a:r>
          </a:p>
        </p:txBody>
      </p:sp>
    </p:spTree>
    <p:extLst>
      <p:ext uri="{BB962C8B-B14F-4D97-AF65-F5344CB8AC3E}">
        <p14:creationId xmlns:p14="http://schemas.microsoft.com/office/powerpoint/2010/main" val="124785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627784" y="663538"/>
            <a:ext cx="3636403" cy="2677656"/>
          </a:xfrm>
        </p:spPr>
        <p:txBody>
          <a:bodyPr/>
          <a:lstStyle/>
          <a:p>
            <a:r>
              <a:rPr lang="fr-FR" sz="2400" dirty="0"/>
              <a:t>Manuel pour une meilleure qualité d’Usage des bâtiments publics 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la démarche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1EB93F-8B6C-4E8E-B2B2-3068EFBC2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63538"/>
            <a:ext cx="2442569" cy="3456542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127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359533" y="1562870"/>
            <a:ext cx="8441878" cy="3416320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fr-FR" dirty="0"/>
              <a:t>Malgré le respect des normes accessibilité, les bâtiments ne sont pas toujours praticables pour tout le monde. </a:t>
            </a:r>
          </a:p>
          <a:p>
            <a:pPr algn="just">
              <a:spcAft>
                <a:spcPts val="600"/>
              </a:spcAft>
            </a:pPr>
            <a:r>
              <a:rPr lang="fr-FR" b="1" dirty="0">
                <a:solidFill>
                  <a:schemeClr val="accent1"/>
                </a:solidFill>
              </a:rPr>
              <a:t>L’accessibilité ne suffit pas </a:t>
            </a:r>
            <a:r>
              <a:rPr lang="fr-FR" b="1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chemeClr val="accent1"/>
                </a:solidFill>
              </a:rPr>
              <a:t>C’est la qualité d’usage qu’il faut pour :</a:t>
            </a:r>
            <a:r>
              <a:rPr lang="fr-FR" dirty="0"/>
              <a:t> </a:t>
            </a:r>
          </a:p>
          <a:p>
            <a:pPr algn="just">
              <a:spcAft>
                <a:spcPts val="600"/>
              </a:spcAft>
            </a:pPr>
            <a:endParaRPr lang="fr-FR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permettre le </a:t>
            </a:r>
            <a:r>
              <a:rPr lang="fr-FR" b="1" dirty="0"/>
              <a:t>bien-être</a:t>
            </a:r>
            <a:r>
              <a:rPr lang="fr-FR" dirty="0"/>
              <a:t>, le </a:t>
            </a:r>
            <a:r>
              <a:rPr lang="fr-FR" b="1" dirty="0"/>
              <a:t>confort</a:t>
            </a:r>
            <a:r>
              <a:rPr lang="fr-FR" dirty="0"/>
              <a:t> et la </a:t>
            </a:r>
            <a:r>
              <a:rPr lang="fr-FR" b="1" dirty="0"/>
              <a:t>sécurité</a:t>
            </a:r>
            <a:r>
              <a:rPr lang="fr-FR" dirty="0"/>
              <a:t> pour tous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prendre en compte les </a:t>
            </a:r>
            <a:r>
              <a:rPr lang="fr-FR" b="1" dirty="0"/>
              <a:t>ambiances</a:t>
            </a:r>
            <a:r>
              <a:rPr lang="fr-FR" dirty="0"/>
              <a:t>, le </a:t>
            </a:r>
            <a:r>
              <a:rPr lang="fr-FR" b="1" dirty="0"/>
              <a:t>ressenti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penser et concevoir un bâtiment </a:t>
            </a:r>
            <a:r>
              <a:rPr lang="fr-FR" b="1" dirty="0"/>
              <a:t>à partir des besoins et usages de tous </a:t>
            </a:r>
            <a:r>
              <a:rPr lang="fr-FR" dirty="0"/>
              <a:t>quelles que soient leurs spécificités et leur degré d’autonomie. </a:t>
            </a:r>
          </a:p>
          <a:p>
            <a:pPr algn="just">
              <a:spcAft>
                <a:spcPts val="600"/>
              </a:spcAft>
            </a:pPr>
            <a:endParaRPr lang="fr-FR" b="1" dirty="0">
              <a:solidFill>
                <a:srgbClr val="BF0004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27684" y="339502"/>
            <a:ext cx="7073727" cy="400110"/>
          </a:xfrm>
        </p:spPr>
        <p:txBody>
          <a:bodyPr/>
          <a:lstStyle/>
          <a:p>
            <a:r>
              <a:rPr lang="fr-FR" dirty="0"/>
              <a:t>Pourquoi ce Manuel ?</a:t>
            </a:r>
          </a:p>
        </p:txBody>
      </p:sp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6C6A2308-9718-443F-84D4-0293E4B5ED83}"/>
              </a:ext>
            </a:extLst>
          </p:cNvPr>
          <p:cNvSpPr/>
          <p:nvPr/>
        </p:nvSpPr>
        <p:spPr>
          <a:xfrm>
            <a:off x="6244534" y="3374021"/>
            <a:ext cx="2196244" cy="704370"/>
          </a:xfrm>
          <a:prstGeom prst="wedgeEllipseCallout">
            <a:avLst>
              <a:gd name="adj1" fmla="val -75460"/>
              <a:gd name="adj2" fmla="val -193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>
                <a:solidFill>
                  <a:srgbClr val="C00000"/>
                </a:solidFill>
              </a:rPr>
              <a:t>Penser aux </a:t>
            </a:r>
            <a:r>
              <a:rPr lang="fr-FR" sz="1000" dirty="0">
                <a:solidFill>
                  <a:srgbClr val="C00000"/>
                </a:solidFill>
              </a:rPr>
              <a:t>personnes sourdes, aveugles, autistes…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BF61C249-72A8-4F86-AB05-39367D9B648A}"/>
              </a:ext>
            </a:extLst>
          </p:cNvPr>
          <p:cNvSpPr/>
          <p:nvPr/>
        </p:nvSpPr>
        <p:spPr>
          <a:xfrm>
            <a:off x="6372200" y="4609841"/>
            <a:ext cx="1645945" cy="533659"/>
          </a:xfrm>
          <a:prstGeom prst="wedgeEllipseCallout">
            <a:avLst>
              <a:gd name="adj1" fmla="val -85357"/>
              <a:gd name="adj2" fmla="val -526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C00000"/>
                </a:solidFill>
              </a:rPr>
              <a:t>Cela va servir  aussi pour les valides !</a:t>
            </a:r>
          </a:p>
        </p:txBody>
      </p:sp>
      <p:sp>
        <p:nvSpPr>
          <p:cNvPr id="8" name="Bulle narrative : ronde 7">
            <a:extLst>
              <a:ext uri="{FF2B5EF4-FFF2-40B4-BE49-F238E27FC236}">
                <a16:creationId xmlns:a16="http://schemas.microsoft.com/office/drawing/2014/main" id="{AE8720AF-D403-47E2-952B-AC99B7562DB0}"/>
              </a:ext>
            </a:extLst>
          </p:cNvPr>
          <p:cNvSpPr/>
          <p:nvPr/>
        </p:nvSpPr>
        <p:spPr>
          <a:xfrm>
            <a:off x="7470432" y="2391331"/>
            <a:ext cx="1658679" cy="982690"/>
          </a:xfrm>
          <a:prstGeom prst="wedgeEllipseCallout">
            <a:avLst>
              <a:gd name="adj1" fmla="val -84065"/>
              <a:gd name="adj2" fmla="val 44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C00000"/>
                </a:solidFill>
              </a:rPr>
              <a:t>Personnes en situation de handicap mais citoyennes avant tout ! </a:t>
            </a:r>
          </a:p>
        </p:txBody>
      </p:sp>
    </p:spTree>
    <p:extLst>
      <p:ext uri="{BB962C8B-B14F-4D97-AF65-F5344CB8AC3E}">
        <p14:creationId xmlns:p14="http://schemas.microsoft.com/office/powerpoint/2010/main" val="35764183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Région Occitani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90C0F"/>
      </a:accent1>
      <a:accent2>
        <a:srgbClr val="C5C5C5"/>
      </a:accent2>
      <a:accent3>
        <a:srgbClr val="ECF4DC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égion Occitani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1712</Words>
  <Application>Microsoft Office PowerPoint</Application>
  <PresentationFormat>Affichage à l'écran (16:9)</PresentationFormat>
  <Paragraphs>292</Paragraphs>
  <Slides>21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Verdana</vt:lpstr>
      <vt:lpstr>Wingdings</vt:lpstr>
      <vt:lpstr>Work Sans</vt:lpstr>
      <vt:lpstr>Thème Office</vt:lpstr>
      <vt:lpstr>De l’accessibilité  vers LA qualité d’Usage</vt:lpstr>
      <vt:lpstr> politique du handicap  </vt:lpstr>
      <vt:lpstr>Agir en lien avec les usagers  Instance de Dialogue et de Concertation autour du handicap  </vt:lpstr>
      <vt:lpstr>agendas d’accessibilité programmée - Lycées</vt:lpstr>
      <vt:lpstr>Présentation PowerPoint</vt:lpstr>
      <vt:lpstr>Présentation PowerPoint</vt:lpstr>
      <vt:lpstr>Agendas d’accessibilité programmée autres établissements régionaux </vt:lpstr>
      <vt:lpstr>Manuel pour une meilleure qualité d’Usage des bâtiments publics   la démarche  </vt:lpstr>
      <vt:lpstr>Pourquoi ce Manuel ?</vt:lpstr>
      <vt:lpstr>UN MANUEL CONSTRUIT EN CONCERTATION pour Etre le plus OPERATIONNEL possible</vt:lpstr>
      <vt:lpstr>CONCRETEMENT LE MANUEL = UN OUTIL pour aider les décideurs dans leur acte de construction</vt:lpstr>
      <vt:lpstr>1 livret, 12 fiches, 1 grille de suivi de Projet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pOur plus d’informations</vt:lpstr>
    </vt:vector>
  </TitlesOfParts>
  <Company>LCI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ilescloupe</dc:creator>
  <cp:lastModifiedBy>CELARIE Christelle</cp:lastModifiedBy>
  <cp:revision>276</cp:revision>
  <cp:lastPrinted>2021-12-07T10:56:06Z</cp:lastPrinted>
  <dcterms:created xsi:type="dcterms:W3CDTF">2017-12-01T08:05:22Z</dcterms:created>
  <dcterms:modified xsi:type="dcterms:W3CDTF">2024-06-10T13:36:47Z</dcterms:modified>
</cp:coreProperties>
</file>