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14"/>
  </p:notesMasterIdLst>
  <p:handoutMasterIdLst>
    <p:handoutMasterId r:id="rId15"/>
  </p:handoutMasterIdLst>
  <p:sldIdLst>
    <p:sldId id="256" r:id="rId2"/>
    <p:sldId id="271" r:id="rId3"/>
    <p:sldId id="272" r:id="rId4"/>
    <p:sldId id="273" r:id="rId5"/>
    <p:sldId id="274" r:id="rId6"/>
    <p:sldId id="275" r:id="rId7"/>
    <p:sldId id="276" r:id="rId8"/>
    <p:sldId id="277" r:id="rId9"/>
    <p:sldId id="278" r:id="rId10"/>
    <p:sldId id="279" r:id="rId11"/>
    <p:sldId id="280" r:id="rId12"/>
    <p:sldId id="268" r:id="rId13"/>
  </p:sldIdLst>
  <p:sldSz cx="12192000" cy="6858000"/>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C4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52" autoAdjust="0"/>
    <p:restoredTop sz="94660"/>
  </p:normalViewPr>
  <p:slideViewPr>
    <p:cSldViewPr snapToGrid="0">
      <p:cViewPr varScale="1">
        <p:scale>
          <a:sx n="106" d="100"/>
          <a:sy n="106" d="100"/>
        </p:scale>
        <p:origin x="11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B3FCC37-BEEF-BE89-57C2-CA87BACACDAE}"/>
              </a:ext>
            </a:extLst>
          </p:cNvPr>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24294A6F-A4B4-8AA1-9C83-E7818D31AF3B}"/>
              </a:ext>
            </a:extLst>
          </p:cNvPr>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B560B0D9-7BB8-4801-8366-45769D41E94C}" type="datetimeFigureOut">
              <a:rPr lang="fr-FR" smtClean="0"/>
              <a:t>10/09/2024</a:t>
            </a:fld>
            <a:endParaRPr lang="fr-FR"/>
          </a:p>
        </p:txBody>
      </p:sp>
      <p:sp>
        <p:nvSpPr>
          <p:cNvPr id="4" name="Espace réservé du pied de page 3">
            <a:extLst>
              <a:ext uri="{FF2B5EF4-FFF2-40B4-BE49-F238E27FC236}">
                <a16:creationId xmlns:a16="http://schemas.microsoft.com/office/drawing/2014/main" id="{E5F0E120-3713-9EAE-CC06-D54D24FFD93A}"/>
              </a:ext>
            </a:extLst>
          </p:cNvPr>
          <p:cNvSpPr>
            <a:spLocks noGrp="1"/>
          </p:cNvSpPr>
          <p:nvPr>
            <p:ph type="ftr" sz="quarter" idx="2"/>
          </p:nvPr>
        </p:nvSpPr>
        <p:spPr>
          <a:xfrm>
            <a:off x="0" y="9377363"/>
            <a:ext cx="2946400" cy="4953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738AF77D-4201-8990-6D40-611E84E50A79}"/>
              </a:ext>
            </a:extLst>
          </p:cNvPr>
          <p:cNvSpPr>
            <a:spLocks noGrp="1"/>
          </p:cNvSpPr>
          <p:nvPr>
            <p:ph type="sldNum" sz="quarter" idx="3"/>
          </p:nvPr>
        </p:nvSpPr>
        <p:spPr>
          <a:xfrm>
            <a:off x="3849688" y="9377363"/>
            <a:ext cx="2946400" cy="495300"/>
          </a:xfrm>
          <a:prstGeom prst="rect">
            <a:avLst/>
          </a:prstGeom>
        </p:spPr>
        <p:txBody>
          <a:bodyPr vert="horz" lIns="91440" tIns="45720" rIns="91440" bIns="45720" rtlCol="0" anchor="b"/>
          <a:lstStyle>
            <a:lvl1pPr algn="r">
              <a:defRPr sz="1200"/>
            </a:lvl1pPr>
          </a:lstStyle>
          <a:p>
            <a:fld id="{E006AB0F-6B41-434B-A300-8CD356D4F7B2}" type="slidenum">
              <a:rPr lang="fr-FR" smtClean="0"/>
              <a:t>‹N°›</a:t>
            </a:fld>
            <a:endParaRPr lang="fr-FR"/>
          </a:p>
        </p:txBody>
      </p:sp>
    </p:spTree>
    <p:extLst>
      <p:ext uri="{BB962C8B-B14F-4D97-AF65-F5344CB8AC3E}">
        <p14:creationId xmlns:p14="http://schemas.microsoft.com/office/powerpoint/2010/main" val="42075015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6D3C92B3-AAC5-45B2-A925-44B8D200FD98}" type="datetimeFigureOut">
              <a:rPr lang="fr-FR" smtClean="0"/>
              <a:t>10/09/2024</a:t>
            </a:fld>
            <a:endParaRPr lang="fr-FR"/>
          </a:p>
        </p:txBody>
      </p:sp>
      <p:sp>
        <p:nvSpPr>
          <p:cNvPr id="4" name="Espace réservé de l'image des diapositives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1FD9F649-63D5-4A41-B5B5-E10157096720}" type="slidenum">
              <a:rPr lang="fr-FR" smtClean="0"/>
              <a:t>‹N°›</a:t>
            </a:fld>
            <a:endParaRPr lang="fr-FR"/>
          </a:p>
        </p:txBody>
      </p:sp>
    </p:spTree>
    <p:extLst>
      <p:ext uri="{BB962C8B-B14F-4D97-AF65-F5344CB8AC3E}">
        <p14:creationId xmlns:p14="http://schemas.microsoft.com/office/powerpoint/2010/main" val="7462737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FD9F649-63D5-4A41-B5B5-E10157096720}" type="slidenum">
              <a:rPr lang="fr-FR" smtClean="0"/>
              <a:t>1</a:t>
            </a:fld>
            <a:endParaRPr lang="fr-FR"/>
          </a:p>
        </p:txBody>
      </p:sp>
    </p:spTree>
    <p:extLst>
      <p:ext uri="{BB962C8B-B14F-4D97-AF65-F5344CB8AC3E}">
        <p14:creationId xmlns:p14="http://schemas.microsoft.com/office/powerpoint/2010/main" val="1883366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FD9F649-63D5-4A41-B5B5-E10157096720}" type="slidenum">
              <a:rPr lang="fr-FR" smtClean="0"/>
              <a:t>10</a:t>
            </a:fld>
            <a:endParaRPr lang="fr-FR"/>
          </a:p>
        </p:txBody>
      </p:sp>
    </p:spTree>
    <p:extLst>
      <p:ext uri="{BB962C8B-B14F-4D97-AF65-F5344CB8AC3E}">
        <p14:creationId xmlns:p14="http://schemas.microsoft.com/office/powerpoint/2010/main" val="2684408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FD9F649-63D5-4A41-B5B5-E10157096720}" type="slidenum">
              <a:rPr lang="fr-FR" smtClean="0"/>
              <a:t>11</a:t>
            </a:fld>
            <a:endParaRPr lang="fr-FR"/>
          </a:p>
        </p:txBody>
      </p:sp>
    </p:spTree>
    <p:extLst>
      <p:ext uri="{BB962C8B-B14F-4D97-AF65-F5344CB8AC3E}">
        <p14:creationId xmlns:p14="http://schemas.microsoft.com/office/powerpoint/2010/main" val="306146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FD9F649-63D5-4A41-B5B5-E10157096720}" type="slidenum">
              <a:rPr lang="fr-FR" smtClean="0"/>
              <a:t>12</a:t>
            </a:fld>
            <a:endParaRPr lang="fr-FR"/>
          </a:p>
        </p:txBody>
      </p:sp>
    </p:spTree>
    <p:extLst>
      <p:ext uri="{BB962C8B-B14F-4D97-AF65-F5344CB8AC3E}">
        <p14:creationId xmlns:p14="http://schemas.microsoft.com/office/powerpoint/2010/main" val="2028820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FD9F649-63D5-4A41-B5B5-E10157096720}" type="slidenum">
              <a:rPr lang="fr-FR" smtClean="0"/>
              <a:t>2</a:t>
            </a:fld>
            <a:endParaRPr lang="fr-FR"/>
          </a:p>
        </p:txBody>
      </p:sp>
    </p:spTree>
    <p:extLst>
      <p:ext uri="{BB962C8B-B14F-4D97-AF65-F5344CB8AC3E}">
        <p14:creationId xmlns:p14="http://schemas.microsoft.com/office/powerpoint/2010/main" val="1652848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FD9F649-63D5-4A41-B5B5-E10157096720}" type="slidenum">
              <a:rPr lang="fr-FR" smtClean="0"/>
              <a:t>3</a:t>
            </a:fld>
            <a:endParaRPr lang="fr-FR"/>
          </a:p>
        </p:txBody>
      </p:sp>
    </p:spTree>
    <p:extLst>
      <p:ext uri="{BB962C8B-B14F-4D97-AF65-F5344CB8AC3E}">
        <p14:creationId xmlns:p14="http://schemas.microsoft.com/office/powerpoint/2010/main" val="1081396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FD9F649-63D5-4A41-B5B5-E10157096720}" type="slidenum">
              <a:rPr lang="fr-FR" smtClean="0"/>
              <a:t>4</a:t>
            </a:fld>
            <a:endParaRPr lang="fr-FR"/>
          </a:p>
        </p:txBody>
      </p:sp>
    </p:spTree>
    <p:extLst>
      <p:ext uri="{BB962C8B-B14F-4D97-AF65-F5344CB8AC3E}">
        <p14:creationId xmlns:p14="http://schemas.microsoft.com/office/powerpoint/2010/main" val="2870399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FD9F649-63D5-4A41-B5B5-E10157096720}" type="slidenum">
              <a:rPr lang="fr-FR" smtClean="0"/>
              <a:t>5</a:t>
            </a:fld>
            <a:endParaRPr lang="fr-FR"/>
          </a:p>
        </p:txBody>
      </p:sp>
    </p:spTree>
    <p:extLst>
      <p:ext uri="{BB962C8B-B14F-4D97-AF65-F5344CB8AC3E}">
        <p14:creationId xmlns:p14="http://schemas.microsoft.com/office/powerpoint/2010/main" val="1905784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FD9F649-63D5-4A41-B5B5-E10157096720}" type="slidenum">
              <a:rPr lang="fr-FR" smtClean="0"/>
              <a:t>6</a:t>
            </a:fld>
            <a:endParaRPr lang="fr-FR"/>
          </a:p>
        </p:txBody>
      </p:sp>
    </p:spTree>
    <p:extLst>
      <p:ext uri="{BB962C8B-B14F-4D97-AF65-F5344CB8AC3E}">
        <p14:creationId xmlns:p14="http://schemas.microsoft.com/office/powerpoint/2010/main" val="3339777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FD9F649-63D5-4A41-B5B5-E10157096720}" type="slidenum">
              <a:rPr lang="fr-FR" smtClean="0"/>
              <a:t>7</a:t>
            </a:fld>
            <a:endParaRPr lang="fr-FR"/>
          </a:p>
        </p:txBody>
      </p:sp>
    </p:spTree>
    <p:extLst>
      <p:ext uri="{BB962C8B-B14F-4D97-AF65-F5344CB8AC3E}">
        <p14:creationId xmlns:p14="http://schemas.microsoft.com/office/powerpoint/2010/main" val="3224165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FD9F649-63D5-4A41-B5B5-E10157096720}" type="slidenum">
              <a:rPr lang="fr-FR" smtClean="0"/>
              <a:t>8</a:t>
            </a:fld>
            <a:endParaRPr lang="fr-FR"/>
          </a:p>
        </p:txBody>
      </p:sp>
    </p:spTree>
    <p:extLst>
      <p:ext uri="{BB962C8B-B14F-4D97-AF65-F5344CB8AC3E}">
        <p14:creationId xmlns:p14="http://schemas.microsoft.com/office/powerpoint/2010/main" val="3185412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FD9F649-63D5-4A41-B5B5-E10157096720}" type="slidenum">
              <a:rPr lang="fr-FR" smtClean="0"/>
              <a:t>9</a:t>
            </a:fld>
            <a:endParaRPr lang="fr-FR"/>
          </a:p>
        </p:txBody>
      </p:sp>
    </p:spTree>
    <p:extLst>
      <p:ext uri="{BB962C8B-B14F-4D97-AF65-F5344CB8AC3E}">
        <p14:creationId xmlns:p14="http://schemas.microsoft.com/office/powerpoint/2010/main" val="4142270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3EB9B739-3622-4120-B02D-56F5673A2696}" type="datetime1">
              <a:rPr lang="en-US" smtClean="0"/>
              <a:t>9/10/2024</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‹N°›</a:t>
            </a:fld>
            <a:endParaRPr lang="en-US"/>
          </a:p>
        </p:txBody>
      </p:sp>
    </p:spTree>
    <p:extLst>
      <p:ext uri="{BB962C8B-B14F-4D97-AF65-F5344CB8AC3E}">
        <p14:creationId xmlns:p14="http://schemas.microsoft.com/office/powerpoint/2010/main" val="1759418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29A1A03E-4837-4BCF-8C3B-D442A7860953}" type="datetime1">
              <a:rPr lang="en-US" smtClean="0"/>
              <a:t>9/10/2024</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‹N°›</a:t>
            </a:fld>
            <a:endParaRPr lang="en-US"/>
          </a:p>
        </p:txBody>
      </p:sp>
    </p:spTree>
    <p:extLst>
      <p:ext uri="{BB962C8B-B14F-4D97-AF65-F5344CB8AC3E}">
        <p14:creationId xmlns:p14="http://schemas.microsoft.com/office/powerpoint/2010/main" val="3220441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D909AA4E-67FF-4E6A-B949-F1EE80CAF663}" type="datetime1">
              <a:rPr lang="en-US" smtClean="0"/>
              <a:t>9/10/2024</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‹N°›</a:t>
            </a:fld>
            <a:endParaRPr lang="en-US"/>
          </a:p>
        </p:txBody>
      </p:sp>
    </p:spTree>
    <p:extLst>
      <p:ext uri="{BB962C8B-B14F-4D97-AF65-F5344CB8AC3E}">
        <p14:creationId xmlns:p14="http://schemas.microsoft.com/office/powerpoint/2010/main" val="3553244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C6451E2E-CE24-4BF6-BA1B-8076383562DB}" type="datetime1">
              <a:rPr lang="en-US" smtClean="0"/>
              <a:t>9/10/2024</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‹N°›</a:t>
            </a:fld>
            <a:endParaRPr lang="en-US"/>
          </a:p>
        </p:txBody>
      </p:sp>
    </p:spTree>
    <p:extLst>
      <p:ext uri="{BB962C8B-B14F-4D97-AF65-F5344CB8AC3E}">
        <p14:creationId xmlns:p14="http://schemas.microsoft.com/office/powerpoint/2010/main" val="2773340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C7B78A7D-D20C-4829-9B58-3B1B0DB2FB66}" type="datetime1">
              <a:rPr lang="en-US" smtClean="0"/>
              <a:t>9/10/2024</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‹N°›</a:t>
            </a:fld>
            <a:endParaRPr lang="en-US"/>
          </a:p>
        </p:txBody>
      </p:sp>
    </p:spTree>
    <p:extLst>
      <p:ext uri="{BB962C8B-B14F-4D97-AF65-F5344CB8AC3E}">
        <p14:creationId xmlns:p14="http://schemas.microsoft.com/office/powerpoint/2010/main" val="3542888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9B35D3DF-781D-4AF5-9562-0307EDA8CCE0}" type="datetime1">
              <a:rPr lang="en-US" smtClean="0"/>
              <a:t>9/10/2024</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‹N°›</a:t>
            </a:fld>
            <a:endParaRPr lang="en-US"/>
          </a:p>
        </p:txBody>
      </p:sp>
    </p:spTree>
    <p:extLst>
      <p:ext uri="{BB962C8B-B14F-4D97-AF65-F5344CB8AC3E}">
        <p14:creationId xmlns:p14="http://schemas.microsoft.com/office/powerpoint/2010/main" val="4250091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AD96DD4B-8062-4C5B-81DF-32904551BA0A}" type="datetime1">
              <a:rPr lang="en-US" smtClean="0"/>
              <a:t>9/10/2024</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‹N°›</a:t>
            </a:fld>
            <a:endParaRPr lang="en-US"/>
          </a:p>
        </p:txBody>
      </p:sp>
    </p:spTree>
    <p:extLst>
      <p:ext uri="{BB962C8B-B14F-4D97-AF65-F5344CB8AC3E}">
        <p14:creationId xmlns:p14="http://schemas.microsoft.com/office/powerpoint/2010/main" val="4139853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A960C51E-21BF-4F00-AE5A-F46D250D6106}" type="datetime1">
              <a:rPr lang="en-US" smtClean="0"/>
              <a:t>9/10/2024</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‹N°›</a:t>
            </a:fld>
            <a:endParaRPr lang="en-US"/>
          </a:p>
        </p:txBody>
      </p:sp>
    </p:spTree>
    <p:extLst>
      <p:ext uri="{BB962C8B-B14F-4D97-AF65-F5344CB8AC3E}">
        <p14:creationId xmlns:p14="http://schemas.microsoft.com/office/powerpoint/2010/main" val="1699107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E153CEB0-3BDE-4335-9A32-CC3BE5C8853B}" type="datetime1">
              <a:rPr lang="en-US" smtClean="0"/>
              <a:t>9/10/2024</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‹N°›</a:t>
            </a:fld>
            <a:endParaRPr lang="en-US"/>
          </a:p>
        </p:txBody>
      </p:sp>
    </p:spTree>
    <p:extLst>
      <p:ext uri="{BB962C8B-B14F-4D97-AF65-F5344CB8AC3E}">
        <p14:creationId xmlns:p14="http://schemas.microsoft.com/office/powerpoint/2010/main" val="1730931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5882C98F-88F3-414D-BF18-5A05F7F53FB0}" type="datetime1">
              <a:rPr lang="en-US" smtClean="0"/>
              <a:t>9/10/2024</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‹N°›</a:t>
            </a:fld>
            <a:endParaRPr lang="en-US"/>
          </a:p>
        </p:txBody>
      </p:sp>
    </p:spTree>
    <p:extLst>
      <p:ext uri="{BB962C8B-B14F-4D97-AF65-F5344CB8AC3E}">
        <p14:creationId xmlns:p14="http://schemas.microsoft.com/office/powerpoint/2010/main" val="2281461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E23560FB-28CC-46EE-8C33-0639A610D113}" type="datetime1">
              <a:rPr lang="en-US" smtClean="0"/>
              <a:t>9/10/2024</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‹N°›</a:t>
            </a:fld>
            <a:endParaRPr lang="en-US"/>
          </a:p>
        </p:txBody>
      </p:sp>
    </p:spTree>
    <p:extLst>
      <p:ext uri="{BB962C8B-B14F-4D97-AF65-F5344CB8AC3E}">
        <p14:creationId xmlns:p14="http://schemas.microsoft.com/office/powerpoint/2010/main" val="836881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50A66039-3CFC-43CF-899E-ECEC9B76CCD3}" type="datetime1">
              <a:rPr lang="en-US" smtClean="0"/>
              <a:t>9/10/2024</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‹N°›</a:t>
            </a:fld>
            <a:endParaRPr lang="en-US"/>
          </a:p>
        </p:txBody>
      </p:sp>
    </p:spTree>
    <p:extLst>
      <p:ext uri="{BB962C8B-B14F-4D97-AF65-F5344CB8AC3E}">
        <p14:creationId xmlns:p14="http://schemas.microsoft.com/office/powerpoint/2010/main" val="3849267756"/>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0" r:id="rId6"/>
    <p:sldLayoutId id="2147483736" r:id="rId7"/>
    <p:sldLayoutId id="2147483737" r:id="rId8"/>
    <p:sldLayoutId id="2147483738" r:id="rId9"/>
    <p:sldLayoutId id="2147483739" r:id="rId10"/>
    <p:sldLayoutId id="214748374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pxhere.com/fr/photo/1024841"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pxhere.com/fr/photo/102484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pxhere.com/fr/photo/1024841"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mailto:nherault@3sourcescvb.fr" TargetMode="External"/><Relationship Id="rId4" Type="http://schemas.openxmlformats.org/officeDocument/2006/relationships/hyperlink" Target="https://pxhere.com/fr/photo/102484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pxhere.com/fr/photo/1024841"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pxhere.com/fr/photo/102484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pxhere.com/fr/photo/102484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pxhere.com/fr/photo/102484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pxhere.com/fr/photo/102484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pxhere.com/fr/photo/102484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pxhere.com/fr/photo/1024841"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pxhere.com/fr/photo/102484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Image 5" descr="Une image contenant rocher, plein air, torrent, nature&#10;&#10;Description générée automatiquement">
            <a:extLst>
              <a:ext uri="{FF2B5EF4-FFF2-40B4-BE49-F238E27FC236}">
                <a16:creationId xmlns:a16="http://schemas.microsoft.com/office/drawing/2014/main" id="{531BB91F-281B-F97A-4AF5-2463038F93EF}"/>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13262" b="-1"/>
          <a:stretch/>
        </p:blipFill>
        <p:spPr>
          <a:xfrm>
            <a:off x="5264728" y="2"/>
            <a:ext cx="6927272" cy="5330949"/>
          </a:xfrm>
          <a:custGeom>
            <a:avLst/>
            <a:gdLst/>
            <a:ahLst/>
            <a:cxnLst/>
            <a:rect l="l" t="t" r="r" b="b"/>
            <a:pathLst>
              <a:path w="6927272" h="5330949">
                <a:moveTo>
                  <a:pt x="0" y="0"/>
                </a:moveTo>
                <a:lnTo>
                  <a:pt x="6927272" y="0"/>
                </a:lnTo>
                <a:lnTo>
                  <a:pt x="6927272" y="3912793"/>
                </a:lnTo>
                <a:lnTo>
                  <a:pt x="6884989" y="4002742"/>
                </a:lnTo>
                <a:cubicBezTo>
                  <a:pt x="6799406" y="4174873"/>
                  <a:pt x="6702812" y="4339578"/>
                  <a:pt x="6592028" y="4494163"/>
                </a:cubicBezTo>
                <a:cubicBezTo>
                  <a:pt x="5802121" y="5596640"/>
                  <a:pt x="4821632" y="5380883"/>
                  <a:pt x="3742808" y="5122218"/>
                </a:cubicBezTo>
                <a:cubicBezTo>
                  <a:pt x="2131653" y="4735722"/>
                  <a:pt x="759367" y="4191689"/>
                  <a:pt x="326623" y="2148182"/>
                </a:cubicBezTo>
                <a:cubicBezTo>
                  <a:pt x="186907" y="1488770"/>
                  <a:pt x="67840" y="834043"/>
                  <a:pt x="13721" y="201231"/>
                </a:cubicBezTo>
                <a:close/>
              </a:path>
            </a:pathLst>
          </a:custGeom>
        </p:spPr>
      </p:pic>
      <p:sp>
        <p:nvSpPr>
          <p:cNvPr id="27" name="Freeform: Shape 26">
            <a:extLst>
              <a:ext uri="{FF2B5EF4-FFF2-40B4-BE49-F238E27FC236}">
                <a16:creationId xmlns:a16="http://schemas.microsoft.com/office/drawing/2014/main" id="{A9896C11-F8DF-437A-B349-8AFD602DC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791199" y="-1219198"/>
            <a:ext cx="5181601" cy="7620000"/>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re 1">
            <a:extLst>
              <a:ext uri="{FF2B5EF4-FFF2-40B4-BE49-F238E27FC236}">
                <a16:creationId xmlns:a16="http://schemas.microsoft.com/office/drawing/2014/main" id="{30469D12-4C63-18FD-84FF-35FEFBB7AA9F}"/>
              </a:ext>
            </a:extLst>
          </p:cNvPr>
          <p:cNvSpPr>
            <a:spLocks noGrp="1"/>
          </p:cNvSpPr>
          <p:nvPr>
            <p:ph type="ctrTitle"/>
          </p:nvPr>
        </p:nvSpPr>
        <p:spPr>
          <a:xfrm>
            <a:off x="762000" y="271604"/>
            <a:ext cx="4572000" cy="2399168"/>
          </a:xfrm>
        </p:spPr>
        <p:txBody>
          <a:bodyPr>
            <a:normAutofit fontScale="90000"/>
          </a:bodyPr>
          <a:lstStyle/>
          <a:p>
            <a:pPr algn="l"/>
            <a:r>
              <a:rPr lang="fr-FR" sz="4400" dirty="0"/>
              <a:t>Rétrocéder des Installations Assainissement Non Collectif</a:t>
            </a:r>
          </a:p>
        </p:txBody>
      </p:sp>
      <p:sp>
        <p:nvSpPr>
          <p:cNvPr id="3" name="Sous-titre 2">
            <a:extLst>
              <a:ext uri="{FF2B5EF4-FFF2-40B4-BE49-F238E27FC236}">
                <a16:creationId xmlns:a16="http://schemas.microsoft.com/office/drawing/2014/main" id="{3F248F22-09CF-9097-40F3-1A8F4FCC8F9C}"/>
              </a:ext>
            </a:extLst>
          </p:cNvPr>
          <p:cNvSpPr>
            <a:spLocks noGrp="1"/>
          </p:cNvSpPr>
          <p:nvPr>
            <p:ph type="subTitle" idx="1"/>
          </p:nvPr>
        </p:nvSpPr>
        <p:spPr>
          <a:xfrm>
            <a:off x="762000" y="3069125"/>
            <a:ext cx="4572000" cy="1955548"/>
          </a:xfrm>
        </p:spPr>
        <p:txBody>
          <a:bodyPr>
            <a:noAutofit/>
          </a:bodyPr>
          <a:lstStyle/>
          <a:p>
            <a:pPr algn="l">
              <a:lnSpc>
                <a:spcPct val="115000"/>
              </a:lnSpc>
            </a:pPr>
            <a:r>
              <a:rPr lang="fr-FR" sz="2000" b="1" dirty="0"/>
              <a:t>Au nombre de 236</a:t>
            </a:r>
          </a:p>
          <a:p>
            <a:pPr algn="l">
              <a:lnSpc>
                <a:spcPct val="115000"/>
              </a:lnSpc>
            </a:pPr>
            <a:r>
              <a:rPr lang="fr-FR" sz="2000" b="1" dirty="0"/>
              <a:t>Sous Conventions de Travaux et d’Entretien</a:t>
            </a:r>
          </a:p>
        </p:txBody>
      </p:sp>
    </p:spTree>
    <p:extLst>
      <p:ext uri="{BB962C8B-B14F-4D97-AF65-F5344CB8AC3E}">
        <p14:creationId xmlns:p14="http://schemas.microsoft.com/office/powerpoint/2010/main" val="1066801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Image 5" descr="Une image contenant rocher, plein air, torrent, nature&#10;&#10;Description générée automatiquement">
            <a:extLst>
              <a:ext uri="{FF2B5EF4-FFF2-40B4-BE49-F238E27FC236}">
                <a16:creationId xmlns:a16="http://schemas.microsoft.com/office/drawing/2014/main" id="{531BB91F-281B-F97A-4AF5-2463038F93EF}"/>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5327" r="18706" b="2"/>
          <a:stretch/>
        </p:blipFill>
        <p:spPr>
          <a:xfrm>
            <a:off x="5091546" y="619123"/>
            <a:ext cx="7100454" cy="6238874"/>
          </a:xfrm>
          <a:custGeom>
            <a:avLst/>
            <a:gdLst/>
            <a:ahLst/>
            <a:cxnLst/>
            <a:rect l="l" t="t" r="r" b="b"/>
            <a:pathLst>
              <a:path w="7100454" h="6238874">
                <a:moveTo>
                  <a:pt x="5221938" y="783"/>
                </a:moveTo>
                <a:cubicBezTo>
                  <a:pt x="5784158" y="15914"/>
                  <a:pt x="6301398" y="253541"/>
                  <a:pt x="6756828" y="979302"/>
                </a:cubicBezTo>
                <a:cubicBezTo>
                  <a:pt x="6870382" y="1160214"/>
                  <a:pt x="6969391" y="1352970"/>
                  <a:pt x="7057114" y="1554417"/>
                </a:cubicBezTo>
                <a:lnTo>
                  <a:pt x="7100454" y="1659685"/>
                </a:lnTo>
                <a:lnTo>
                  <a:pt x="7100454" y="6238874"/>
                </a:lnTo>
                <a:lnTo>
                  <a:pt x="0" y="6238874"/>
                </a:lnTo>
                <a:lnTo>
                  <a:pt x="14064" y="6003370"/>
                </a:lnTo>
                <a:cubicBezTo>
                  <a:pt x="69537" y="5262783"/>
                  <a:pt x="191580" y="4496548"/>
                  <a:pt x="334789" y="3724830"/>
                </a:cubicBezTo>
                <a:cubicBezTo>
                  <a:pt x="778352" y="1333290"/>
                  <a:pt x="2184944" y="696602"/>
                  <a:pt x="3836378" y="244282"/>
                </a:cubicBezTo>
                <a:cubicBezTo>
                  <a:pt x="4320163" y="111842"/>
                  <a:pt x="4784656" y="-10986"/>
                  <a:pt x="5221938" y="783"/>
                </a:cubicBezTo>
                <a:close/>
              </a:path>
            </a:pathLst>
          </a:custGeom>
        </p:spPr>
      </p:pic>
      <p:sp>
        <p:nvSpPr>
          <p:cNvPr id="20" name="Freeform: Shape 12">
            <a:extLst>
              <a:ext uri="{FF2B5EF4-FFF2-40B4-BE49-F238E27FC236}">
                <a16:creationId xmlns:a16="http://schemas.microsoft.com/office/drawing/2014/main" id="{1A0F8916-44ED-4BA2-B4A8-BFF92E4B4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5254705" y="-79298"/>
            <a:ext cx="6064089" cy="7810500"/>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re 1">
            <a:extLst>
              <a:ext uri="{FF2B5EF4-FFF2-40B4-BE49-F238E27FC236}">
                <a16:creationId xmlns:a16="http://schemas.microsoft.com/office/drawing/2014/main" id="{30469D12-4C63-18FD-84FF-35FEFBB7AA9F}"/>
              </a:ext>
            </a:extLst>
          </p:cNvPr>
          <p:cNvSpPr>
            <a:spLocks noGrp="1"/>
          </p:cNvSpPr>
          <p:nvPr>
            <p:ph type="ctrTitle"/>
          </p:nvPr>
        </p:nvSpPr>
        <p:spPr>
          <a:xfrm>
            <a:off x="762000" y="964194"/>
            <a:ext cx="4572000" cy="819340"/>
          </a:xfrm>
        </p:spPr>
        <p:txBody>
          <a:bodyPr>
            <a:normAutofit fontScale="90000"/>
          </a:bodyPr>
          <a:lstStyle/>
          <a:p>
            <a:pPr algn="l"/>
            <a:br>
              <a:rPr lang="fr-FR" sz="3100" dirty="0"/>
            </a:br>
            <a:br>
              <a:rPr lang="fr-FR" sz="3100" dirty="0"/>
            </a:br>
            <a:r>
              <a:rPr lang="fr-FR" sz="3200" dirty="0"/>
              <a:t>JUIN 2024</a:t>
            </a:r>
            <a:br>
              <a:rPr lang="fr-FR" sz="3200" dirty="0"/>
            </a:br>
            <a:endParaRPr lang="fr-FR" sz="3200" dirty="0"/>
          </a:p>
        </p:txBody>
      </p:sp>
      <p:sp>
        <p:nvSpPr>
          <p:cNvPr id="3" name="Sous-titre 2">
            <a:extLst>
              <a:ext uri="{FF2B5EF4-FFF2-40B4-BE49-F238E27FC236}">
                <a16:creationId xmlns:a16="http://schemas.microsoft.com/office/drawing/2014/main" id="{3F248F22-09CF-9097-40F3-1A8F4FCC8F9C}"/>
              </a:ext>
            </a:extLst>
          </p:cNvPr>
          <p:cNvSpPr>
            <a:spLocks noGrp="1"/>
          </p:cNvSpPr>
          <p:nvPr>
            <p:ph type="subTitle" idx="1"/>
          </p:nvPr>
        </p:nvSpPr>
        <p:spPr>
          <a:xfrm>
            <a:off x="762000" y="1702051"/>
            <a:ext cx="4572000" cy="4191755"/>
          </a:xfrm>
        </p:spPr>
        <p:txBody>
          <a:bodyPr>
            <a:noAutofit/>
          </a:bodyPr>
          <a:lstStyle/>
          <a:p>
            <a:pPr algn="l"/>
            <a:r>
              <a:rPr lang="fr-FR" sz="1800" b="1" dirty="0"/>
              <a:t>Rendez-vous Tripartite : SPF, SIDESA et SIAEPA :</a:t>
            </a:r>
          </a:p>
          <a:p>
            <a:pPr marL="285750" indent="-285750" algn="l">
              <a:buFont typeface="Wingdings" panose="05000000000000000000" pitchFamily="2" charset="2"/>
              <a:buChar char="v"/>
            </a:pPr>
            <a:r>
              <a:rPr lang="fr-FR" sz="1800" b="1" dirty="0"/>
              <a:t>À la suite de celui-ci le SIDESA transmet au SIAEPA la Procédure Adapté(e) de Dénonciation au SPFE des 159 Conventions Publiées et Enregistrées par le SPFE aux Hypothèques</a:t>
            </a:r>
          </a:p>
          <a:p>
            <a:pPr marL="285750" indent="-285750" algn="l">
              <a:buFont typeface="Wingdings" panose="05000000000000000000" pitchFamily="2" charset="2"/>
              <a:buChar char="v"/>
            </a:pPr>
            <a:r>
              <a:rPr lang="fr-FR" sz="1800" b="1" dirty="0"/>
              <a:t>Une entrevue avec Claire ROCHELLE est prévue le 18 juillet 2024 afin de finaliser cette dite Procédure</a:t>
            </a:r>
          </a:p>
        </p:txBody>
      </p:sp>
    </p:spTree>
    <p:extLst>
      <p:ext uri="{BB962C8B-B14F-4D97-AF65-F5344CB8AC3E}">
        <p14:creationId xmlns:p14="http://schemas.microsoft.com/office/powerpoint/2010/main" val="1719563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Image 5" descr="Une image contenant rocher, plein air, torrent, nature&#10;&#10;Description générée automatiquement">
            <a:extLst>
              <a:ext uri="{FF2B5EF4-FFF2-40B4-BE49-F238E27FC236}">
                <a16:creationId xmlns:a16="http://schemas.microsoft.com/office/drawing/2014/main" id="{531BB91F-281B-F97A-4AF5-2463038F93EF}"/>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13262" b="-1"/>
          <a:stretch/>
        </p:blipFill>
        <p:spPr>
          <a:xfrm>
            <a:off x="5264728" y="2"/>
            <a:ext cx="6927272" cy="5330949"/>
          </a:xfrm>
          <a:custGeom>
            <a:avLst/>
            <a:gdLst/>
            <a:ahLst/>
            <a:cxnLst/>
            <a:rect l="l" t="t" r="r" b="b"/>
            <a:pathLst>
              <a:path w="6927272" h="5330949">
                <a:moveTo>
                  <a:pt x="0" y="0"/>
                </a:moveTo>
                <a:lnTo>
                  <a:pt x="6927272" y="0"/>
                </a:lnTo>
                <a:lnTo>
                  <a:pt x="6927272" y="3912793"/>
                </a:lnTo>
                <a:lnTo>
                  <a:pt x="6884989" y="4002742"/>
                </a:lnTo>
                <a:cubicBezTo>
                  <a:pt x="6799406" y="4174873"/>
                  <a:pt x="6702812" y="4339578"/>
                  <a:pt x="6592028" y="4494163"/>
                </a:cubicBezTo>
                <a:cubicBezTo>
                  <a:pt x="5802121" y="5596640"/>
                  <a:pt x="4821632" y="5380883"/>
                  <a:pt x="3742808" y="5122218"/>
                </a:cubicBezTo>
                <a:cubicBezTo>
                  <a:pt x="2131653" y="4735722"/>
                  <a:pt x="759367" y="4191689"/>
                  <a:pt x="326623" y="2148182"/>
                </a:cubicBezTo>
                <a:cubicBezTo>
                  <a:pt x="186907" y="1488770"/>
                  <a:pt x="67840" y="834043"/>
                  <a:pt x="13721" y="201231"/>
                </a:cubicBezTo>
                <a:close/>
              </a:path>
            </a:pathLst>
          </a:custGeom>
        </p:spPr>
      </p:pic>
      <p:sp>
        <p:nvSpPr>
          <p:cNvPr id="27" name="Freeform: Shape 26">
            <a:extLst>
              <a:ext uri="{FF2B5EF4-FFF2-40B4-BE49-F238E27FC236}">
                <a16:creationId xmlns:a16="http://schemas.microsoft.com/office/drawing/2014/main" id="{A9896C11-F8DF-437A-B349-8AFD602DC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791199" y="-1219198"/>
            <a:ext cx="5181601" cy="7620000"/>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re 1">
            <a:extLst>
              <a:ext uri="{FF2B5EF4-FFF2-40B4-BE49-F238E27FC236}">
                <a16:creationId xmlns:a16="http://schemas.microsoft.com/office/drawing/2014/main" id="{30469D12-4C63-18FD-84FF-35FEFBB7AA9F}"/>
              </a:ext>
            </a:extLst>
          </p:cNvPr>
          <p:cNvSpPr>
            <a:spLocks noGrp="1"/>
          </p:cNvSpPr>
          <p:nvPr>
            <p:ph type="ctrTitle"/>
          </p:nvPr>
        </p:nvSpPr>
        <p:spPr>
          <a:xfrm>
            <a:off x="762000" y="762001"/>
            <a:ext cx="4572000" cy="1093959"/>
          </a:xfrm>
        </p:spPr>
        <p:txBody>
          <a:bodyPr>
            <a:normAutofit fontScale="90000"/>
          </a:bodyPr>
          <a:lstStyle/>
          <a:p>
            <a:pPr algn="l"/>
            <a:br>
              <a:rPr lang="fr-FR" sz="1800" dirty="0"/>
            </a:br>
            <a:br>
              <a:rPr lang="fr-FR" sz="1800" dirty="0"/>
            </a:br>
            <a:br>
              <a:rPr lang="fr-FR" sz="1800" dirty="0"/>
            </a:br>
            <a:br>
              <a:rPr lang="fr-FR" sz="1800" dirty="0"/>
            </a:br>
            <a:br>
              <a:rPr lang="fr-FR" sz="1800" dirty="0"/>
            </a:br>
            <a:br>
              <a:rPr lang="fr-FR" sz="1800" dirty="0"/>
            </a:br>
            <a:r>
              <a:rPr lang="fr-FR" sz="2700" dirty="0"/>
              <a:t>PLANNING DES ACTIONS À VENIR</a:t>
            </a:r>
            <a:br>
              <a:rPr lang="fr-FR" sz="1800" dirty="0"/>
            </a:br>
            <a:endParaRPr lang="fr-FR" sz="1800" dirty="0"/>
          </a:p>
        </p:txBody>
      </p:sp>
      <p:sp>
        <p:nvSpPr>
          <p:cNvPr id="3" name="Sous-titre 2">
            <a:extLst>
              <a:ext uri="{FF2B5EF4-FFF2-40B4-BE49-F238E27FC236}">
                <a16:creationId xmlns:a16="http://schemas.microsoft.com/office/drawing/2014/main" id="{3F248F22-09CF-9097-40F3-1A8F4FCC8F9C}"/>
              </a:ext>
            </a:extLst>
          </p:cNvPr>
          <p:cNvSpPr>
            <a:spLocks noGrp="1"/>
          </p:cNvSpPr>
          <p:nvPr>
            <p:ph type="subTitle" idx="1"/>
          </p:nvPr>
        </p:nvSpPr>
        <p:spPr>
          <a:xfrm>
            <a:off x="762000" y="2000816"/>
            <a:ext cx="4572000" cy="4095183"/>
          </a:xfrm>
        </p:spPr>
        <p:txBody>
          <a:bodyPr>
            <a:normAutofit/>
          </a:bodyPr>
          <a:lstStyle/>
          <a:p>
            <a:pPr marL="285750" indent="-285750" algn="l">
              <a:lnSpc>
                <a:spcPct val="115000"/>
              </a:lnSpc>
              <a:buFont typeface="Wingdings" panose="05000000000000000000" pitchFamily="2" charset="2"/>
              <a:buChar char="v"/>
            </a:pPr>
            <a:r>
              <a:rPr lang="fr-FR" sz="2000" b="1" dirty="0"/>
              <a:t>Dénoncer les Conventions auprès des Hypothèques</a:t>
            </a:r>
          </a:p>
          <a:p>
            <a:pPr marL="285750" indent="-285750" algn="l">
              <a:lnSpc>
                <a:spcPct val="115000"/>
              </a:lnSpc>
              <a:buFont typeface="Wingdings" panose="05000000000000000000" pitchFamily="2" charset="2"/>
              <a:buChar char="v"/>
            </a:pPr>
            <a:r>
              <a:rPr lang="fr-FR" sz="2000" b="1" dirty="0"/>
              <a:t>Commander, Planifier selon les disponibilités des Différents Protagonistes les Travaux</a:t>
            </a:r>
          </a:p>
          <a:p>
            <a:pPr marL="285750" indent="-285750" algn="l">
              <a:lnSpc>
                <a:spcPct val="115000"/>
              </a:lnSpc>
              <a:buFont typeface="Wingdings" panose="05000000000000000000" pitchFamily="2" charset="2"/>
              <a:buChar char="v"/>
            </a:pPr>
            <a:r>
              <a:rPr lang="fr-FR" sz="2000" b="1" dirty="0"/>
              <a:t>Prendre un peu de Vacances, garder sa Bonne Humeur et Rester Ouvert à Toutes Suggestions</a:t>
            </a:r>
          </a:p>
        </p:txBody>
      </p:sp>
    </p:spTree>
    <p:extLst>
      <p:ext uri="{BB962C8B-B14F-4D97-AF65-F5344CB8AC3E}">
        <p14:creationId xmlns:p14="http://schemas.microsoft.com/office/powerpoint/2010/main" val="211161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8" name="Freeform: Shape 37">
            <a:extLst>
              <a:ext uri="{FF2B5EF4-FFF2-40B4-BE49-F238E27FC236}">
                <a16:creationId xmlns:a16="http://schemas.microsoft.com/office/drawing/2014/main" id="{A6EF5A53-0A64-4CA5-B9C7-1CB97CB5C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40" name="Freeform: Shape 39">
            <a:extLst>
              <a:ext uri="{FF2B5EF4-FFF2-40B4-BE49-F238E27FC236}">
                <a16:creationId xmlns:a16="http://schemas.microsoft.com/office/drawing/2014/main" id="{34ABFBEA-4EB0-4D02-A2C0-1733CD3D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42" name="Freeform: Shape 41">
            <a:extLst>
              <a:ext uri="{FF2B5EF4-FFF2-40B4-BE49-F238E27FC236}">
                <a16:creationId xmlns:a16="http://schemas.microsoft.com/office/drawing/2014/main" id="{19E083F6-57F4-487B-A766-EA0462B1E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useBgFill="1">
        <p:nvSpPr>
          <p:cNvPr id="44" name="Rectangle 43">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 5" descr="Une image contenant rocher, plein air, torrent, nature&#10;&#10;Description générée automatiquement">
            <a:extLst>
              <a:ext uri="{FF2B5EF4-FFF2-40B4-BE49-F238E27FC236}">
                <a16:creationId xmlns:a16="http://schemas.microsoft.com/office/drawing/2014/main" id="{531BB91F-281B-F97A-4AF5-2463038F93EF}"/>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12424" r="25803" b="1"/>
          <a:stretch/>
        </p:blipFill>
        <p:spPr>
          <a:xfrm>
            <a:off x="6613174" y="10"/>
            <a:ext cx="5578824" cy="6028246"/>
          </a:xfrm>
          <a:custGeom>
            <a:avLst/>
            <a:gdLst/>
            <a:ahLst/>
            <a:cxnLst/>
            <a:rect l="l" t="t" r="r" b="b"/>
            <a:pathLst>
              <a:path w="5578824" h="6028256">
                <a:moveTo>
                  <a:pt x="1681218" y="0"/>
                </a:moveTo>
                <a:lnTo>
                  <a:pt x="5578824" y="0"/>
                </a:lnTo>
                <a:lnTo>
                  <a:pt x="5578824" y="5760161"/>
                </a:lnTo>
                <a:lnTo>
                  <a:pt x="5441231" y="5804042"/>
                </a:lnTo>
                <a:cubicBezTo>
                  <a:pt x="5079089" y="5907589"/>
                  <a:pt x="4674877" y="5944442"/>
                  <a:pt x="4253224" y="5980388"/>
                </a:cubicBezTo>
                <a:cubicBezTo>
                  <a:pt x="2813852" y="6102970"/>
                  <a:pt x="1551586" y="6071494"/>
                  <a:pt x="837278" y="4877588"/>
                </a:cubicBezTo>
                <a:cubicBezTo>
                  <a:pt x="529862" y="4363935"/>
                  <a:pt x="255162" y="3847185"/>
                  <a:pt x="109626" y="3329255"/>
                </a:cubicBezTo>
                <a:cubicBezTo>
                  <a:pt x="-35907" y="2811325"/>
                  <a:pt x="-52277" y="2292214"/>
                  <a:pt x="156962" y="1773839"/>
                </a:cubicBezTo>
                <a:cubicBezTo>
                  <a:pt x="296494" y="1428108"/>
                  <a:pt x="536161" y="1082881"/>
                  <a:pt x="904890" y="738354"/>
                </a:cubicBezTo>
                <a:cubicBezTo>
                  <a:pt x="1036690" y="615181"/>
                  <a:pt x="1169968" y="488910"/>
                  <a:pt x="1304592" y="360545"/>
                </a:cubicBezTo>
                <a:close/>
              </a:path>
            </a:pathLst>
          </a:custGeom>
        </p:spPr>
      </p:pic>
      <p:sp>
        <p:nvSpPr>
          <p:cNvPr id="46" name="Freeform: Shape 45">
            <a:extLst>
              <a:ext uri="{FF2B5EF4-FFF2-40B4-BE49-F238E27FC236}">
                <a16:creationId xmlns:a16="http://schemas.microsoft.com/office/drawing/2014/main" id="{3362A0EA-3E81-4464-94B8-70BE5870E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87883"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Sous-titre 2">
            <a:extLst>
              <a:ext uri="{FF2B5EF4-FFF2-40B4-BE49-F238E27FC236}">
                <a16:creationId xmlns:a16="http://schemas.microsoft.com/office/drawing/2014/main" id="{3F248F22-09CF-9097-40F3-1A8F4FCC8F9C}"/>
              </a:ext>
            </a:extLst>
          </p:cNvPr>
          <p:cNvSpPr>
            <a:spLocks noGrp="1"/>
          </p:cNvSpPr>
          <p:nvPr>
            <p:ph type="subTitle" idx="1"/>
          </p:nvPr>
        </p:nvSpPr>
        <p:spPr>
          <a:xfrm>
            <a:off x="762000" y="2286000"/>
            <a:ext cx="5334000" cy="3810001"/>
          </a:xfrm>
        </p:spPr>
        <p:txBody>
          <a:bodyPr vert="horz" lIns="91440" tIns="45720" rIns="91440" bIns="45720" rtlCol="0">
            <a:normAutofit fontScale="62500" lnSpcReduction="20000"/>
          </a:bodyPr>
          <a:lstStyle/>
          <a:p>
            <a:r>
              <a:rPr lang="fr-FR" b="1" dirty="0"/>
              <a:t>À l’Équipe du SIAEPA : Le Président, Émilie, Carole et Élodie</a:t>
            </a:r>
          </a:p>
          <a:p>
            <a:r>
              <a:rPr lang="fr-FR" b="1" dirty="0"/>
              <a:t>Au binôme accompagnateurs du SIDESA : Claire et Samuel</a:t>
            </a:r>
          </a:p>
          <a:p>
            <a:r>
              <a:rPr lang="fr-FR" b="1" dirty="0"/>
              <a:t>Ainsi qu’à tous les Lecteurs pour leur Attention</a:t>
            </a:r>
          </a:p>
          <a:p>
            <a:r>
              <a:rPr lang="fr-FR" b="1" dirty="0"/>
              <a:t>Nathalie HERAULT (ou peut-être HERO ?)</a:t>
            </a:r>
          </a:p>
          <a:p>
            <a:r>
              <a:rPr lang="fr-FR" b="1" dirty="0"/>
              <a:t>Assistante Administrative</a:t>
            </a:r>
          </a:p>
          <a:p>
            <a:r>
              <a:rPr lang="fr-FR" b="1" dirty="0">
                <a:hlinkClick r:id="rId5"/>
              </a:rPr>
              <a:t>nherault@3sourcescvb.fr</a:t>
            </a:r>
            <a:endParaRPr lang="fr-FR" b="1" dirty="0"/>
          </a:p>
          <a:p>
            <a:r>
              <a:rPr lang="fr-FR" b="1" dirty="0"/>
              <a:t>SIAEPA Les  Sources</a:t>
            </a:r>
          </a:p>
          <a:p>
            <a:r>
              <a:rPr lang="fr-FR" b="1" dirty="0"/>
              <a:t>11, chemin de La Varenne</a:t>
            </a:r>
          </a:p>
          <a:p>
            <a:r>
              <a:rPr lang="fr-FR" b="1" dirty="0"/>
              <a:t>76680 SAINT MARTIN OSMONVILLE</a:t>
            </a:r>
            <a:endParaRPr lang="en-US" sz="800" b="1" dirty="0"/>
          </a:p>
        </p:txBody>
      </p:sp>
      <p:sp>
        <p:nvSpPr>
          <p:cNvPr id="2" name="Titre 1">
            <a:extLst>
              <a:ext uri="{FF2B5EF4-FFF2-40B4-BE49-F238E27FC236}">
                <a16:creationId xmlns:a16="http://schemas.microsoft.com/office/drawing/2014/main" id="{30469D12-4C63-18FD-84FF-35FEFBB7AA9F}"/>
              </a:ext>
            </a:extLst>
          </p:cNvPr>
          <p:cNvSpPr>
            <a:spLocks noGrp="1"/>
          </p:cNvSpPr>
          <p:nvPr>
            <p:ph type="ctrTitle"/>
          </p:nvPr>
        </p:nvSpPr>
        <p:spPr>
          <a:xfrm>
            <a:off x="762000" y="762000"/>
            <a:ext cx="5334000" cy="1524000"/>
          </a:xfrm>
        </p:spPr>
        <p:txBody>
          <a:bodyPr vert="horz" lIns="91440" tIns="45720" rIns="91440" bIns="45720" rtlCol="0" anchor="ctr">
            <a:normAutofit/>
          </a:bodyPr>
          <a:lstStyle/>
          <a:p>
            <a:pPr algn="l"/>
            <a:r>
              <a:rPr lang="en-US" sz="3200"/>
              <a:t>SINCÈRES REMERCIEMENTS</a:t>
            </a:r>
            <a:endParaRPr lang="en-US" sz="3200" dirty="0"/>
          </a:p>
        </p:txBody>
      </p:sp>
    </p:spTree>
    <p:extLst>
      <p:ext uri="{BB962C8B-B14F-4D97-AF65-F5344CB8AC3E}">
        <p14:creationId xmlns:p14="http://schemas.microsoft.com/office/powerpoint/2010/main" val="2645967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Image 5" descr="Une image contenant rocher, plein air, torrent, nature&#10;&#10;Description générée automatiquement">
            <a:extLst>
              <a:ext uri="{FF2B5EF4-FFF2-40B4-BE49-F238E27FC236}">
                <a16:creationId xmlns:a16="http://schemas.microsoft.com/office/drawing/2014/main" id="{531BB91F-281B-F97A-4AF5-2463038F93EF}"/>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5327" r="18706" b="2"/>
          <a:stretch/>
        </p:blipFill>
        <p:spPr>
          <a:xfrm>
            <a:off x="5091546" y="619123"/>
            <a:ext cx="7100454" cy="6238874"/>
          </a:xfrm>
          <a:custGeom>
            <a:avLst/>
            <a:gdLst/>
            <a:ahLst/>
            <a:cxnLst/>
            <a:rect l="l" t="t" r="r" b="b"/>
            <a:pathLst>
              <a:path w="7100454" h="6238874">
                <a:moveTo>
                  <a:pt x="5221938" y="783"/>
                </a:moveTo>
                <a:cubicBezTo>
                  <a:pt x="5784158" y="15914"/>
                  <a:pt x="6301398" y="253541"/>
                  <a:pt x="6756828" y="979302"/>
                </a:cubicBezTo>
                <a:cubicBezTo>
                  <a:pt x="6870382" y="1160214"/>
                  <a:pt x="6969391" y="1352970"/>
                  <a:pt x="7057114" y="1554417"/>
                </a:cubicBezTo>
                <a:lnTo>
                  <a:pt x="7100454" y="1659685"/>
                </a:lnTo>
                <a:lnTo>
                  <a:pt x="7100454" y="6238874"/>
                </a:lnTo>
                <a:lnTo>
                  <a:pt x="0" y="6238874"/>
                </a:lnTo>
                <a:lnTo>
                  <a:pt x="14064" y="6003370"/>
                </a:lnTo>
                <a:cubicBezTo>
                  <a:pt x="69537" y="5262783"/>
                  <a:pt x="191580" y="4496548"/>
                  <a:pt x="334789" y="3724830"/>
                </a:cubicBezTo>
                <a:cubicBezTo>
                  <a:pt x="778352" y="1333290"/>
                  <a:pt x="2184944" y="696602"/>
                  <a:pt x="3836378" y="244282"/>
                </a:cubicBezTo>
                <a:cubicBezTo>
                  <a:pt x="4320163" y="111842"/>
                  <a:pt x="4784656" y="-10986"/>
                  <a:pt x="5221938" y="783"/>
                </a:cubicBezTo>
                <a:close/>
              </a:path>
            </a:pathLst>
          </a:custGeom>
        </p:spPr>
      </p:pic>
      <p:sp>
        <p:nvSpPr>
          <p:cNvPr id="20" name="Freeform: Shape 12">
            <a:extLst>
              <a:ext uri="{FF2B5EF4-FFF2-40B4-BE49-F238E27FC236}">
                <a16:creationId xmlns:a16="http://schemas.microsoft.com/office/drawing/2014/main" id="{1A0F8916-44ED-4BA2-B4A8-BFF92E4B4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5254705" y="-79298"/>
            <a:ext cx="6064089" cy="7810500"/>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re 1">
            <a:extLst>
              <a:ext uri="{FF2B5EF4-FFF2-40B4-BE49-F238E27FC236}">
                <a16:creationId xmlns:a16="http://schemas.microsoft.com/office/drawing/2014/main" id="{30469D12-4C63-18FD-84FF-35FEFBB7AA9F}"/>
              </a:ext>
            </a:extLst>
          </p:cNvPr>
          <p:cNvSpPr>
            <a:spLocks noGrp="1"/>
          </p:cNvSpPr>
          <p:nvPr>
            <p:ph type="ctrTitle"/>
          </p:nvPr>
        </p:nvSpPr>
        <p:spPr>
          <a:xfrm>
            <a:off x="762000" y="226338"/>
            <a:ext cx="4572000" cy="2996446"/>
          </a:xfrm>
        </p:spPr>
        <p:txBody>
          <a:bodyPr>
            <a:noAutofit/>
          </a:bodyPr>
          <a:lstStyle/>
          <a:p>
            <a:pPr algn="l"/>
            <a:r>
              <a:rPr lang="fr-FR" sz="3000"/>
              <a:t>CONVENTIONS DE TRAVAUX ET D’ENTRETIEN D’INSTALLATIONS D’ASSAINISSEMENT NON COLLECTIF (236)</a:t>
            </a:r>
            <a:br>
              <a:rPr lang="fr-FR" sz="3000">
                <a:solidFill>
                  <a:srgbClr val="FFFF00"/>
                </a:solidFill>
              </a:rPr>
            </a:br>
            <a:endParaRPr lang="fr-FR" sz="3000" dirty="0"/>
          </a:p>
        </p:txBody>
      </p:sp>
      <p:sp>
        <p:nvSpPr>
          <p:cNvPr id="3" name="Sous-titre 2">
            <a:extLst>
              <a:ext uri="{FF2B5EF4-FFF2-40B4-BE49-F238E27FC236}">
                <a16:creationId xmlns:a16="http://schemas.microsoft.com/office/drawing/2014/main" id="{3F248F22-09CF-9097-40F3-1A8F4FCC8F9C}"/>
              </a:ext>
            </a:extLst>
          </p:cNvPr>
          <p:cNvSpPr>
            <a:spLocks noGrp="1"/>
          </p:cNvSpPr>
          <p:nvPr>
            <p:ph type="subTitle" idx="1"/>
          </p:nvPr>
        </p:nvSpPr>
        <p:spPr>
          <a:xfrm>
            <a:off x="762000" y="2978590"/>
            <a:ext cx="4572000" cy="3117409"/>
          </a:xfrm>
        </p:spPr>
        <p:txBody>
          <a:bodyPr>
            <a:noAutofit/>
          </a:bodyPr>
          <a:lstStyle/>
          <a:p>
            <a:pPr algn="l"/>
            <a:r>
              <a:rPr lang="fr-FR" sz="2000" b="1" dirty="0">
                <a:solidFill>
                  <a:schemeClr val="tx1"/>
                </a:solidFill>
              </a:rPr>
              <a:t>Réalisées dans les années 2000 afin d’optimiser la gestion de l’Assainissement en réhabilitant des Installations Existantes ou par la mise en place d’Installations Neuves, le but de cette opération étant de ne plus rencontrer de déversements d’Eaux Usées et Sales dans nos cours d’Eau.</a:t>
            </a:r>
          </a:p>
          <a:p>
            <a:pPr algn="l"/>
            <a:endParaRPr lang="fr-FR" dirty="0"/>
          </a:p>
        </p:txBody>
      </p:sp>
    </p:spTree>
    <p:extLst>
      <p:ext uri="{BB962C8B-B14F-4D97-AF65-F5344CB8AC3E}">
        <p14:creationId xmlns:p14="http://schemas.microsoft.com/office/powerpoint/2010/main" val="2751534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A6EF5A53-0A64-4CA5-B9C7-1CB97CB5C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27" name="Freeform: Shape 26">
            <a:extLst>
              <a:ext uri="{FF2B5EF4-FFF2-40B4-BE49-F238E27FC236}">
                <a16:creationId xmlns:a16="http://schemas.microsoft.com/office/drawing/2014/main" id="{34ABFBEA-4EB0-4D02-A2C0-1733CD3D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29" name="Freeform: Shape 28">
            <a:extLst>
              <a:ext uri="{FF2B5EF4-FFF2-40B4-BE49-F238E27FC236}">
                <a16:creationId xmlns:a16="http://schemas.microsoft.com/office/drawing/2014/main" id="{19E083F6-57F4-487B-A766-EA0462B1E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useBgFill="1">
        <p:nvSpPr>
          <p:cNvPr id="31" name="Rectangle 30">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 5" descr="Une image contenant rocher, plein air, torrent, nature&#10;&#10;Description générée automatiquement">
            <a:extLst>
              <a:ext uri="{FF2B5EF4-FFF2-40B4-BE49-F238E27FC236}">
                <a16:creationId xmlns:a16="http://schemas.microsoft.com/office/drawing/2014/main" id="{531BB91F-281B-F97A-4AF5-2463038F93EF}"/>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12424" r="25803" b="1"/>
          <a:stretch/>
        </p:blipFill>
        <p:spPr>
          <a:xfrm>
            <a:off x="6613174" y="10"/>
            <a:ext cx="5578824" cy="6028246"/>
          </a:xfrm>
          <a:custGeom>
            <a:avLst/>
            <a:gdLst/>
            <a:ahLst/>
            <a:cxnLst/>
            <a:rect l="l" t="t" r="r" b="b"/>
            <a:pathLst>
              <a:path w="5578824" h="6028256">
                <a:moveTo>
                  <a:pt x="1681218" y="0"/>
                </a:moveTo>
                <a:lnTo>
                  <a:pt x="5578824" y="0"/>
                </a:lnTo>
                <a:lnTo>
                  <a:pt x="5578824" y="5760161"/>
                </a:lnTo>
                <a:lnTo>
                  <a:pt x="5441231" y="5804042"/>
                </a:lnTo>
                <a:cubicBezTo>
                  <a:pt x="5079089" y="5907589"/>
                  <a:pt x="4674877" y="5944442"/>
                  <a:pt x="4253224" y="5980388"/>
                </a:cubicBezTo>
                <a:cubicBezTo>
                  <a:pt x="2813852" y="6102970"/>
                  <a:pt x="1551586" y="6071494"/>
                  <a:pt x="837278" y="4877588"/>
                </a:cubicBezTo>
                <a:cubicBezTo>
                  <a:pt x="529862" y="4363935"/>
                  <a:pt x="255162" y="3847185"/>
                  <a:pt x="109626" y="3329255"/>
                </a:cubicBezTo>
                <a:cubicBezTo>
                  <a:pt x="-35907" y="2811325"/>
                  <a:pt x="-52277" y="2292214"/>
                  <a:pt x="156962" y="1773839"/>
                </a:cubicBezTo>
                <a:cubicBezTo>
                  <a:pt x="296494" y="1428108"/>
                  <a:pt x="536161" y="1082881"/>
                  <a:pt x="904890" y="738354"/>
                </a:cubicBezTo>
                <a:cubicBezTo>
                  <a:pt x="1036690" y="615181"/>
                  <a:pt x="1169968" y="488910"/>
                  <a:pt x="1304592" y="360545"/>
                </a:cubicBezTo>
                <a:close/>
              </a:path>
            </a:pathLst>
          </a:custGeom>
        </p:spPr>
      </p:pic>
      <p:sp>
        <p:nvSpPr>
          <p:cNvPr id="33" name="Freeform: Shape 32">
            <a:extLst>
              <a:ext uri="{FF2B5EF4-FFF2-40B4-BE49-F238E27FC236}">
                <a16:creationId xmlns:a16="http://schemas.microsoft.com/office/drawing/2014/main" id="{3362A0EA-3E81-4464-94B8-70BE5870E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87883"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Sous-titre 2">
            <a:extLst>
              <a:ext uri="{FF2B5EF4-FFF2-40B4-BE49-F238E27FC236}">
                <a16:creationId xmlns:a16="http://schemas.microsoft.com/office/drawing/2014/main" id="{3F248F22-09CF-9097-40F3-1A8F4FCC8F9C}"/>
              </a:ext>
            </a:extLst>
          </p:cNvPr>
          <p:cNvSpPr>
            <a:spLocks noGrp="1"/>
          </p:cNvSpPr>
          <p:nvPr>
            <p:ph type="subTitle" idx="1"/>
          </p:nvPr>
        </p:nvSpPr>
        <p:spPr>
          <a:xfrm>
            <a:off x="762000" y="2286000"/>
            <a:ext cx="5334000" cy="3810001"/>
          </a:xfrm>
        </p:spPr>
        <p:txBody>
          <a:bodyPr vert="horz" lIns="91440" tIns="45720" rIns="91440" bIns="45720" rtlCol="0">
            <a:normAutofit/>
          </a:bodyPr>
          <a:lstStyle/>
          <a:p>
            <a:pPr marL="342900" indent="-342900" algn="l">
              <a:buFont typeface="Wingdings" panose="05000000000000000000" pitchFamily="2" charset="2"/>
              <a:buChar char="v"/>
            </a:pPr>
            <a:r>
              <a:rPr lang="en-US" sz="2000" b="1" dirty="0" err="1"/>
              <a:t>Harmonisation</a:t>
            </a:r>
            <a:r>
              <a:rPr lang="en-US" sz="2000" b="1" dirty="0"/>
              <a:t> du </a:t>
            </a:r>
            <a:r>
              <a:rPr lang="en-US" sz="2000" b="1" dirty="0" err="1"/>
              <a:t>Traitement</a:t>
            </a:r>
            <a:r>
              <a:rPr lang="en-US" sz="2000" b="1" dirty="0"/>
              <a:t> de </a:t>
            </a:r>
            <a:r>
              <a:rPr lang="en-US" sz="2000" b="1" dirty="0" err="1"/>
              <a:t>tous</a:t>
            </a:r>
            <a:r>
              <a:rPr lang="en-US" sz="2000" b="1" dirty="0"/>
              <a:t> les </a:t>
            </a:r>
            <a:r>
              <a:rPr lang="en-US" sz="2000" b="1" dirty="0" err="1"/>
              <a:t>Usagers</a:t>
            </a:r>
            <a:r>
              <a:rPr lang="en-US" sz="2000" b="1" dirty="0"/>
              <a:t> de </a:t>
            </a:r>
            <a:r>
              <a:rPr lang="en-US" sz="2000" b="1" dirty="0" err="1"/>
              <a:t>notre</a:t>
            </a:r>
            <a:r>
              <a:rPr lang="en-US" sz="2000" b="1" dirty="0"/>
              <a:t> Territoire :</a:t>
            </a:r>
          </a:p>
          <a:p>
            <a:pPr indent="-228600" algn="l">
              <a:buFont typeface="Arial" panose="020B0604020202020204" pitchFamily="34" charset="0"/>
              <a:buChar char="•"/>
            </a:pPr>
            <a:r>
              <a:rPr lang="en-US" sz="2000" b="1" dirty="0"/>
              <a:t>             21 Communes</a:t>
            </a:r>
          </a:p>
          <a:p>
            <a:pPr indent="-228600" algn="l">
              <a:buFont typeface="Arial" panose="020B0604020202020204" pitchFamily="34" charset="0"/>
              <a:buChar char="•"/>
            </a:pPr>
            <a:r>
              <a:rPr lang="en-US" sz="2000" b="1" dirty="0"/>
              <a:t>             1512 </a:t>
            </a:r>
            <a:r>
              <a:rPr lang="en-US" sz="2000" b="1" dirty="0" err="1"/>
              <a:t>Adresses</a:t>
            </a:r>
            <a:endParaRPr lang="en-US" sz="2000" b="1" dirty="0"/>
          </a:p>
          <a:p>
            <a:pPr indent="-228600" algn="l">
              <a:buFont typeface="Arial" panose="020B0604020202020204" pitchFamily="34" charset="0"/>
              <a:buChar char="•"/>
            </a:pPr>
            <a:endParaRPr lang="en-US" dirty="0"/>
          </a:p>
        </p:txBody>
      </p:sp>
      <p:sp>
        <p:nvSpPr>
          <p:cNvPr id="2" name="Titre 1">
            <a:extLst>
              <a:ext uri="{FF2B5EF4-FFF2-40B4-BE49-F238E27FC236}">
                <a16:creationId xmlns:a16="http://schemas.microsoft.com/office/drawing/2014/main" id="{30469D12-4C63-18FD-84FF-35FEFBB7AA9F}"/>
              </a:ext>
            </a:extLst>
          </p:cNvPr>
          <p:cNvSpPr>
            <a:spLocks noGrp="1"/>
          </p:cNvSpPr>
          <p:nvPr>
            <p:ph type="ctrTitle"/>
          </p:nvPr>
        </p:nvSpPr>
        <p:spPr>
          <a:xfrm>
            <a:off x="762000" y="762000"/>
            <a:ext cx="5334000" cy="1524000"/>
          </a:xfrm>
        </p:spPr>
        <p:txBody>
          <a:bodyPr vert="horz" lIns="91440" tIns="45720" rIns="91440" bIns="45720" rtlCol="0" anchor="ctr">
            <a:normAutofit/>
          </a:bodyPr>
          <a:lstStyle/>
          <a:p>
            <a:pPr algn="l"/>
            <a:r>
              <a:rPr lang="en-US" sz="3200"/>
              <a:t>PLUSIEURS ÉTAPES :</a:t>
            </a:r>
            <a:br>
              <a:rPr lang="en-US" sz="3200"/>
            </a:br>
            <a:r>
              <a:rPr lang="en-US" sz="3200"/>
              <a:t>1 SEUL BUT</a:t>
            </a:r>
          </a:p>
        </p:txBody>
      </p:sp>
    </p:spTree>
    <p:extLst>
      <p:ext uri="{BB962C8B-B14F-4D97-AF65-F5344CB8AC3E}">
        <p14:creationId xmlns:p14="http://schemas.microsoft.com/office/powerpoint/2010/main" val="3941592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Image 5" descr="Une image contenant rocher, plein air, torrent, nature&#10;&#10;Description générée automatiquement">
            <a:extLst>
              <a:ext uri="{FF2B5EF4-FFF2-40B4-BE49-F238E27FC236}">
                <a16:creationId xmlns:a16="http://schemas.microsoft.com/office/drawing/2014/main" id="{531BB91F-281B-F97A-4AF5-2463038F93EF}"/>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5327" r="18706" b="2"/>
          <a:stretch/>
        </p:blipFill>
        <p:spPr>
          <a:xfrm>
            <a:off x="5091546" y="619123"/>
            <a:ext cx="7100454" cy="6238874"/>
          </a:xfrm>
          <a:custGeom>
            <a:avLst/>
            <a:gdLst/>
            <a:ahLst/>
            <a:cxnLst/>
            <a:rect l="l" t="t" r="r" b="b"/>
            <a:pathLst>
              <a:path w="7100454" h="6238874">
                <a:moveTo>
                  <a:pt x="5221938" y="783"/>
                </a:moveTo>
                <a:cubicBezTo>
                  <a:pt x="5784158" y="15914"/>
                  <a:pt x="6301398" y="253541"/>
                  <a:pt x="6756828" y="979302"/>
                </a:cubicBezTo>
                <a:cubicBezTo>
                  <a:pt x="6870382" y="1160214"/>
                  <a:pt x="6969391" y="1352970"/>
                  <a:pt x="7057114" y="1554417"/>
                </a:cubicBezTo>
                <a:lnTo>
                  <a:pt x="7100454" y="1659685"/>
                </a:lnTo>
                <a:lnTo>
                  <a:pt x="7100454" y="6238874"/>
                </a:lnTo>
                <a:lnTo>
                  <a:pt x="0" y="6238874"/>
                </a:lnTo>
                <a:lnTo>
                  <a:pt x="14064" y="6003370"/>
                </a:lnTo>
                <a:cubicBezTo>
                  <a:pt x="69537" y="5262783"/>
                  <a:pt x="191580" y="4496548"/>
                  <a:pt x="334789" y="3724830"/>
                </a:cubicBezTo>
                <a:cubicBezTo>
                  <a:pt x="778352" y="1333290"/>
                  <a:pt x="2184944" y="696602"/>
                  <a:pt x="3836378" y="244282"/>
                </a:cubicBezTo>
                <a:cubicBezTo>
                  <a:pt x="4320163" y="111842"/>
                  <a:pt x="4784656" y="-10986"/>
                  <a:pt x="5221938" y="783"/>
                </a:cubicBezTo>
                <a:close/>
              </a:path>
            </a:pathLst>
          </a:custGeom>
        </p:spPr>
      </p:pic>
      <p:sp>
        <p:nvSpPr>
          <p:cNvPr id="20" name="Freeform: Shape 12">
            <a:extLst>
              <a:ext uri="{FF2B5EF4-FFF2-40B4-BE49-F238E27FC236}">
                <a16:creationId xmlns:a16="http://schemas.microsoft.com/office/drawing/2014/main" id="{1A0F8916-44ED-4BA2-B4A8-BFF92E4B4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5254705" y="-79298"/>
            <a:ext cx="6064089" cy="7810500"/>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re 1">
            <a:extLst>
              <a:ext uri="{FF2B5EF4-FFF2-40B4-BE49-F238E27FC236}">
                <a16:creationId xmlns:a16="http://schemas.microsoft.com/office/drawing/2014/main" id="{30469D12-4C63-18FD-84FF-35FEFBB7AA9F}"/>
              </a:ext>
            </a:extLst>
          </p:cNvPr>
          <p:cNvSpPr>
            <a:spLocks noGrp="1"/>
          </p:cNvSpPr>
          <p:nvPr>
            <p:ph type="ctrTitle"/>
          </p:nvPr>
        </p:nvSpPr>
        <p:spPr>
          <a:xfrm>
            <a:off x="762000" y="619120"/>
            <a:ext cx="4572000" cy="738900"/>
          </a:xfrm>
        </p:spPr>
        <p:txBody>
          <a:bodyPr>
            <a:normAutofit/>
          </a:bodyPr>
          <a:lstStyle/>
          <a:p>
            <a:pPr algn="l"/>
            <a:r>
              <a:rPr lang="fr-FR" sz="3200" dirty="0"/>
              <a:t>JANVIER</a:t>
            </a:r>
            <a:r>
              <a:rPr lang="fr-FR" sz="2000" dirty="0"/>
              <a:t> </a:t>
            </a:r>
            <a:r>
              <a:rPr lang="fr-FR" sz="3200" dirty="0"/>
              <a:t>2023</a:t>
            </a:r>
          </a:p>
        </p:txBody>
      </p:sp>
      <p:sp>
        <p:nvSpPr>
          <p:cNvPr id="3" name="Sous-titre 2">
            <a:extLst>
              <a:ext uri="{FF2B5EF4-FFF2-40B4-BE49-F238E27FC236}">
                <a16:creationId xmlns:a16="http://schemas.microsoft.com/office/drawing/2014/main" id="{3F248F22-09CF-9097-40F3-1A8F4FCC8F9C}"/>
              </a:ext>
            </a:extLst>
          </p:cNvPr>
          <p:cNvSpPr>
            <a:spLocks noGrp="1"/>
          </p:cNvSpPr>
          <p:nvPr>
            <p:ph type="subTitle" idx="1"/>
          </p:nvPr>
        </p:nvSpPr>
        <p:spPr>
          <a:xfrm>
            <a:off x="762000" y="1532804"/>
            <a:ext cx="4572000" cy="3184051"/>
          </a:xfrm>
        </p:spPr>
        <p:txBody>
          <a:bodyPr>
            <a:noAutofit/>
          </a:bodyPr>
          <a:lstStyle/>
          <a:p>
            <a:pPr algn="l">
              <a:lnSpc>
                <a:spcPct val="110000"/>
              </a:lnSpc>
            </a:pPr>
            <a:r>
              <a:rPr lang="fr-FR" sz="2000" b="1" dirty="0">
                <a:solidFill>
                  <a:schemeClr val="tx1"/>
                </a:solidFill>
                <a:latin typeface="+mj-lt"/>
              </a:rPr>
              <a:t>Création d’un fichier répertoriant les 236 adresses concernées par la dénonciation avec les subtilités suivantes :</a:t>
            </a:r>
          </a:p>
          <a:p>
            <a:pPr marL="342900" indent="-342900" algn="l">
              <a:lnSpc>
                <a:spcPct val="110000"/>
              </a:lnSpc>
              <a:buFont typeface="Wingdings" panose="05000000000000000000" pitchFamily="2" charset="2"/>
              <a:buChar char="v"/>
            </a:pPr>
            <a:r>
              <a:rPr lang="fr-FR" sz="2000" b="1" dirty="0">
                <a:solidFill>
                  <a:schemeClr val="tx1"/>
                </a:solidFill>
                <a:latin typeface="+mj-lt"/>
              </a:rPr>
              <a:t> leur propriétaire</a:t>
            </a:r>
          </a:p>
          <a:p>
            <a:pPr marL="285750" indent="-285750" algn="l">
              <a:lnSpc>
                <a:spcPct val="110000"/>
              </a:lnSpc>
              <a:buFont typeface="Wingdings" panose="05000000000000000000" pitchFamily="2" charset="2"/>
              <a:buChar char="v"/>
            </a:pPr>
            <a:r>
              <a:rPr lang="fr-FR" sz="2000" b="1" dirty="0">
                <a:solidFill>
                  <a:schemeClr val="tx1"/>
                </a:solidFill>
                <a:latin typeface="+mj-lt"/>
              </a:rPr>
              <a:t>contrôle de Bon fonctionnement (CBF) réalisé </a:t>
            </a:r>
          </a:p>
          <a:p>
            <a:pPr marL="285750" indent="-285750" algn="l">
              <a:lnSpc>
                <a:spcPct val="110000"/>
              </a:lnSpc>
              <a:buFont typeface="Wingdings" panose="05000000000000000000" pitchFamily="2" charset="2"/>
              <a:buChar char="v"/>
            </a:pPr>
            <a:r>
              <a:rPr lang="fr-FR" sz="2000" b="1" dirty="0">
                <a:solidFill>
                  <a:schemeClr val="tx1"/>
                </a:solidFill>
                <a:latin typeface="+mj-lt"/>
              </a:rPr>
              <a:t>Vidange faite</a:t>
            </a:r>
          </a:p>
          <a:p>
            <a:pPr marL="285750" indent="-285750" algn="l">
              <a:lnSpc>
                <a:spcPct val="110000"/>
              </a:lnSpc>
              <a:buFont typeface="Wingdings" panose="05000000000000000000" pitchFamily="2" charset="2"/>
              <a:buChar char="v"/>
            </a:pPr>
            <a:r>
              <a:rPr lang="fr-FR" sz="2000" b="1" dirty="0">
                <a:solidFill>
                  <a:schemeClr val="tx1"/>
                </a:solidFill>
                <a:latin typeface="+mj-lt"/>
              </a:rPr>
              <a:t>Garantie Décennale en cours</a:t>
            </a:r>
          </a:p>
          <a:p>
            <a:pPr marL="285750" indent="-285750" algn="l">
              <a:lnSpc>
                <a:spcPct val="110000"/>
              </a:lnSpc>
              <a:buFont typeface="Wingdings" panose="05000000000000000000" pitchFamily="2" charset="2"/>
              <a:buChar char="v"/>
            </a:pPr>
            <a:r>
              <a:rPr lang="fr-FR" sz="2000" b="1" dirty="0">
                <a:solidFill>
                  <a:schemeClr val="tx1"/>
                </a:solidFill>
                <a:latin typeface="+mj-lt"/>
              </a:rPr>
              <a:t>Convention Publiée au SPF (Service Publicité Foncière)</a:t>
            </a:r>
          </a:p>
          <a:p>
            <a:pPr algn="l"/>
            <a:endParaRPr lang="fr-FR" dirty="0"/>
          </a:p>
        </p:txBody>
      </p:sp>
    </p:spTree>
    <p:extLst>
      <p:ext uri="{BB962C8B-B14F-4D97-AF65-F5344CB8AC3E}">
        <p14:creationId xmlns:p14="http://schemas.microsoft.com/office/powerpoint/2010/main" val="1945811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Image 5" descr="Une image contenant rocher, plein air, torrent, nature&#10;&#10;Description générée automatiquement">
            <a:extLst>
              <a:ext uri="{FF2B5EF4-FFF2-40B4-BE49-F238E27FC236}">
                <a16:creationId xmlns:a16="http://schemas.microsoft.com/office/drawing/2014/main" id="{531BB91F-281B-F97A-4AF5-2463038F93EF}"/>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13262" b="-1"/>
          <a:stretch/>
        </p:blipFill>
        <p:spPr>
          <a:xfrm>
            <a:off x="5264728" y="2"/>
            <a:ext cx="6927272" cy="5330949"/>
          </a:xfrm>
          <a:custGeom>
            <a:avLst/>
            <a:gdLst/>
            <a:ahLst/>
            <a:cxnLst/>
            <a:rect l="l" t="t" r="r" b="b"/>
            <a:pathLst>
              <a:path w="6927272" h="5330949">
                <a:moveTo>
                  <a:pt x="0" y="0"/>
                </a:moveTo>
                <a:lnTo>
                  <a:pt x="6927272" y="0"/>
                </a:lnTo>
                <a:lnTo>
                  <a:pt x="6927272" y="3912793"/>
                </a:lnTo>
                <a:lnTo>
                  <a:pt x="6884989" y="4002742"/>
                </a:lnTo>
                <a:cubicBezTo>
                  <a:pt x="6799406" y="4174873"/>
                  <a:pt x="6702812" y="4339578"/>
                  <a:pt x="6592028" y="4494163"/>
                </a:cubicBezTo>
                <a:cubicBezTo>
                  <a:pt x="5802121" y="5596640"/>
                  <a:pt x="4821632" y="5380883"/>
                  <a:pt x="3742808" y="5122218"/>
                </a:cubicBezTo>
                <a:cubicBezTo>
                  <a:pt x="2131653" y="4735722"/>
                  <a:pt x="759367" y="4191689"/>
                  <a:pt x="326623" y="2148182"/>
                </a:cubicBezTo>
                <a:cubicBezTo>
                  <a:pt x="186907" y="1488770"/>
                  <a:pt x="67840" y="834043"/>
                  <a:pt x="13721" y="201231"/>
                </a:cubicBezTo>
                <a:close/>
              </a:path>
            </a:pathLst>
          </a:custGeom>
        </p:spPr>
      </p:pic>
      <p:sp>
        <p:nvSpPr>
          <p:cNvPr id="27" name="Freeform: Shape 26">
            <a:extLst>
              <a:ext uri="{FF2B5EF4-FFF2-40B4-BE49-F238E27FC236}">
                <a16:creationId xmlns:a16="http://schemas.microsoft.com/office/drawing/2014/main" id="{A9896C11-F8DF-437A-B349-8AFD602DC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791199" y="-1219198"/>
            <a:ext cx="5181601" cy="7620000"/>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re 1">
            <a:extLst>
              <a:ext uri="{FF2B5EF4-FFF2-40B4-BE49-F238E27FC236}">
                <a16:creationId xmlns:a16="http://schemas.microsoft.com/office/drawing/2014/main" id="{30469D12-4C63-18FD-84FF-35FEFBB7AA9F}"/>
              </a:ext>
            </a:extLst>
          </p:cNvPr>
          <p:cNvSpPr>
            <a:spLocks noGrp="1"/>
          </p:cNvSpPr>
          <p:nvPr>
            <p:ph type="ctrTitle"/>
          </p:nvPr>
        </p:nvSpPr>
        <p:spPr>
          <a:xfrm>
            <a:off x="762000" y="688063"/>
            <a:ext cx="4572000" cy="2055137"/>
          </a:xfrm>
        </p:spPr>
        <p:txBody>
          <a:bodyPr>
            <a:normAutofit/>
          </a:bodyPr>
          <a:lstStyle/>
          <a:p>
            <a:pPr algn="l"/>
            <a:r>
              <a:rPr lang="fr-FR" sz="3400" dirty="0"/>
              <a:t>FÉVRIER 2023</a:t>
            </a:r>
            <a:br>
              <a:rPr lang="fr-FR" sz="3400" dirty="0"/>
            </a:br>
            <a:r>
              <a:rPr lang="fr-FR" sz="3400" dirty="0"/>
              <a:t>Partenariat avec Claire ROCHELLE du SIDESA</a:t>
            </a:r>
            <a:br>
              <a:rPr lang="fr-FR" sz="3400" dirty="0"/>
            </a:br>
            <a:endParaRPr lang="fr-FR" sz="3400" dirty="0"/>
          </a:p>
        </p:txBody>
      </p:sp>
      <p:sp>
        <p:nvSpPr>
          <p:cNvPr id="3" name="Sous-titre 2">
            <a:extLst>
              <a:ext uri="{FF2B5EF4-FFF2-40B4-BE49-F238E27FC236}">
                <a16:creationId xmlns:a16="http://schemas.microsoft.com/office/drawing/2014/main" id="{3F248F22-09CF-9097-40F3-1A8F4FCC8F9C}"/>
              </a:ext>
            </a:extLst>
          </p:cNvPr>
          <p:cNvSpPr>
            <a:spLocks noGrp="1"/>
          </p:cNvSpPr>
          <p:nvPr>
            <p:ph type="subTitle" idx="1"/>
          </p:nvPr>
        </p:nvSpPr>
        <p:spPr>
          <a:xfrm>
            <a:off x="762000" y="2743200"/>
            <a:ext cx="4572000" cy="3352799"/>
          </a:xfrm>
        </p:spPr>
        <p:txBody>
          <a:bodyPr>
            <a:normAutofit/>
          </a:bodyPr>
          <a:lstStyle/>
          <a:p>
            <a:pPr marL="342900" indent="-342900" algn="l">
              <a:lnSpc>
                <a:spcPct val="115000"/>
              </a:lnSpc>
              <a:buFont typeface="Wingdings" panose="05000000000000000000" pitchFamily="2" charset="2"/>
              <a:buChar char="v"/>
            </a:pPr>
            <a:r>
              <a:rPr lang="fr-FR" sz="2000" b="1" dirty="0"/>
              <a:t>Présentation des différents types de courrier Recommandée avec Accusé de Réception à transmettre aux Abonné(e)s concerné(e)s</a:t>
            </a:r>
          </a:p>
          <a:p>
            <a:pPr marL="342900" indent="-342900" algn="l">
              <a:lnSpc>
                <a:spcPct val="115000"/>
              </a:lnSpc>
              <a:buFont typeface="Wingdings" panose="05000000000000000000" pitchFamily="2" charset="2"/>
              <a:buChar char="v"/>
            </a:pPr>
            <a:r>
              <a:rPr lang="fr-FR" sz="2000" b="1" dirty="0"/>
              <a:t>Validation de notre Président </a:t>
            </a:r>
          </a:p>
        </p:txBody>
      </p:sp>
    </p:spTree>
    <p:extLst>
      <p:ext uri="{BB962C8B-B14F-4D97-AF65-F5344CB8AC3E}">
        <p14:creationId xmlns:p14="http://schemas.microsoft.com/office/powerpoint/2010/main" val="79219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Image 5" descr="Une image contenant rocher, plein air, torrent, nature&#10;&#10;Description générée automatiquement">
            <a:extLst>
              <a:ext uri="{FF2B5EF4-FFF2-40B4-BE49-F238E27FC236}">
                <a16:creationId xmlns:a16="http://schemas.microsoft.com/office/drawing/2014/main" id="{531BB91F-281B-F97A-4AF5-2463038F93EF}"/>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5327" r="18706" b="2"/>
          <a:stretch/>
        </p:blipFill>
        <p:spPr>
          <a:xfrm>
            <a:off x="5091546" y="619123"/>
            <a:ext cx="7100454" cy="6238874"/>
          </a:xfrm>
          <a:custGeom>
            <a:avLst/>
            <a:gdLst/>
            <a:ahLst/>
            <a:cxnLst/>
            <a:rect l="l" t="t" r="r" b="b"/>
            <a:pathLst>
              <a:path w="7100454" h="6238874">
                <a:moveTo>
                  <a:pt x="5221938" y="783"/>
                </a:moveTo>
                <a:cubicBezTo>
                  <a:pt x="5784158" y="15914"/>
                  <a:pt x="6301398" y="253541"/>
                  <a:pt x="6756828" y="979302"/>
                </a:cubicBezTo>
                <a:cubicBezTo>
                  <a:pt x="6870382" y="1160214"/>
                  <a:pt x="6969391" y="1352970"/>
                  <a:pt x="7057114" y="1554417"/>
                </a:cubicBezTo>
                <a:lnTo>
                  <a:pt x="7100454" y="1659685"/>
                </a:lnTo>
                <a:lnTo>
                  <a:pt x="7100454" y="6238874"/>
                </a:lnTo>
                <a:lnTo>
                  <a:pt x="0" y="6238874"/>
                </a:lnTo>
                <a:lnTo>
                  <a:pt x="14064" y="6003370"/>
                </a:lnTo>
                <a:cubicBezTo>
                  <a:pt x="69537" y="5262783"/>
                  <a:pt x="191580" y="4496548"/>
                  <a:pt x="334789" y="3724830"/>
                </a:cubicBezTo>
                <a:cubicBezTo>
                  <a:pt x="778352" y="1333290"/>
                  <a:pt x="2184944" y="696602"/>
                  <a:pt x="3836378" y="244282"/>
                </a:cubicBezTo>
                <a:cubicBezTo>
                  <a:pt x="4320163" y="111842"/>
                  <a:pt x="4784656" y="-10986"/>
                  <a:pt x="5221938" y="783"/>
                </a:cubicBezTo>
                <a:close/>
              </a:path>
            </a:pathLst>
          </a:custGeom>
        </p:spPr>
      </p:pic>
      <p:sp>
        <p:nvSpPr>
          <p:cNvPr id="20" name="Freeform: Shape 12">
            <a:extLst>
              <a:ext uri="{FF2B5EF4-FFF2-40B4-BE49-F238E27FC236}">
                <a16:creationId xmlns:a16="http://schemas.microsoft.com/office/drawing/2014/main" id="{1A0F8916-44ED-4BA2-B4A8-BFF92E4B4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5254705" y="-79298"/>
            <a:ext cx="6064089" cy="7810500"/>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re 1">
            <a:extLst>
              <a:ext uri="{FF2B5EF4-FFF2-40B4-BE49-F238E27FC236}">
                <a16:creationId xmlns:a16="http://schemas.microsoft.com/office/drawing/2014/main" id="{30469D12-4C63-18FD-84FF-35FEFBB7AA9F}"/>
              </a:ext>
            </a:extLst>
          </p:cNvPr>
          <p:cNvSpPr>
            <a:spLocks noGrp="1"/>
          </p:cNvSpPr>
          <p:nvPr>
            <p:ph type="ctrTitle"/>
          </p:nvPr>
        </p:nvSpPr>
        <p:spPr>
          <a:xfrm>
            <a:off x="762000" y="619119"/>
            <a:ext cx="4572000" cy="1743831"/>
          </a:xfrm>
        </p:spPr>
        <p:txBody>
          <a:bodyPr>
            <a:normAutofit fontScale="90000"/>
          </a:bodyPr>
          <a:lstStyle/>
          <a:p>
            <a:pPr algn="l"/>
            <a:r>
              <a:rPr lang="fr-FR" sz="3100" dirty="0"/>
              <a:t>MARS 2023</a:t>
            </a:r>
            <a:br>
              <a:rPr lang="fr-FR" sz="3100" dirty="0"/>
            </a:br>
            <a:r>
              <a:rPr lang="fr-FR" sz="3100" dirty="0"/>
              <a:t>Assemblée Générale du SIAEPA</a:t>
            </a:r>
            <a:br>
              <a:rPr lang="fr-FR" sz="3200" dirty="0"/>
            </a:br>
            <a:endParaRPr lang="fr-FR" sz="3200" dirty="0"/>
          </a:p>
        </p:txBody>
      </p:sp>
      <p:sp>
        <p:nvSpPr>
          <p:cNvPr id="3" name="Sous-titre 2">
            <a:extLst>
              <a:ext uri="{FF2B5EF4-FFF2-40B4-BE49-F238E27FC236}">
                <a16:creationId xmlns:a16="http://schemas.microsoft.com/office/drawing/2014/main" id="{3F248F22-09CF-9097-40F3-1A8F4FCC8F9C}"/>
              </a:ext>
            </a:extLst>
          </p:cNvPr>
          <p:cNvSpPr>
            <a:spLocks noGrp="1"/>
          </p:cNvSpPr>
          <p:nvPr>
            <p:ph type="subTitle" idx="1"/>
          </p:nvPr>
        </p:nvSpPr>
        <p:spPr>
          <a:xfrm>
            <a:off x="762000" y="2734146"/>
            <a:ext cx="4572000" cy="3168713"/>
          </a:xfrm>
        </p:spPr>
        <p:txBody>
          <a:bodyPr>
            <a:noAutofit/>
          </a:bodyPr>
          <a:lstStyle/>
          <a:p>
            <a:pPr algn="l"/>
            <a:r>
              <a:rPr lang="fr-FR" sz="2000" b="1" dirty="0"/>
              <a:t>Délibération 2023.09.03.12</a:t>
            </a:r>
          </a:p>
          <a:p>
            <a:pPr marL="342900" indent="-342900" algn="l">
              <a:buFont typeface="Wingdings" panose="05000000000000000000" pitchFamily="2" charset="2"/>
              <a:buChar char="v"/>
            </a:pPr>
            <a:r>
              <a:rPr lang="fr-FR" sz="2000" b="1" dirty="0"/>
              <a:t>Dénonciation des Conventions Travaux et Entretien d’Installations d’Assainissement Non Collectif </a:t>
            </a:r>
          </a:p>
        </p:txBody>
      </p:sp>
    </p:spTree>
    <p:extLst>
      <p:ext uri="{BB962C8B-B14F-4D97-AF65-F5344CB8AC3E}">
        <p14:creationId xmlns:p14="http://schemas.microsoft.com/office/powerpoint/2010/main" val="3155828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A6EF5A53-0A64-4CA5-B9C7-1CB97CB5C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27" name="Freeform: Shape 26">
            <a:extLst>
              <a:ext uri="{FF2B5EF4-FFF2-40B4-BE49-F238E27FC236}">
                <a16:creationId xmlns:a16="http://schemas.microsoft.com/office/drawing/2014/main" id="{34ABFBEA-4EB0-4D02-A2C0-1733CD3D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29" name="Freeform: Shape 28">
            <a:extLst>
              <a:ext uri="{FF2B5EF4-FFF2-40B4-BE49-F238E27FC236}">
                <a16:creationId xmlns:a16="http://schemas.microsoft.com/office/drawing/2014/main" id="{19E083F6-57F4-487B-A766-EA0462B1E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useBgFill="1">
        <p:nvSpPr>
          <p:cNvPr id="31" name="Rectangle 30">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 5" descr="Une image contenant rocher, plein air, torrent, nature&#10;&#10;Description générée automatiquement">
            <a:extLst>
              <a:ext uri="{FF2B5EF4-FFF2-40B4-BE49-F238E27FC236}">
                <a16:creationId xmlns:a16="http://schemas.microsoft.com/office/drawing/2014/main" id="{531BB91F-281B-F97A-4AF5-2463038F93EF}"/>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12424" r="25803" b="1"/>
          <a:stretch/>
        </p:blipFill>
        <p:spPr>
          <a:xfrm>
            <a:off x="6613174" y="10"/>
            <a:ext cx="5578824" cy="6028246"/>
          </a:xfrm>
          <a:custGeom>
            <a:avLst/>
            <a:gdLst/>
            <a:ahLst/>
            <a:cxnLst/>
            <a:rect l="l" t="t" r="r" b="b"/>
            <a:pathLst>
              <a:path w="5578824" h="6028256">
                <a:moveTo>
                  <a:pt x="1681218" y="0"/>
                </a:moveTo>
                <a:lnTo>
                  <a:pt x="5578824" y="0"/>
                </a:lnTo>
                <a:lnTo>
                  <a:pt x="5578824" y="5760161"/>
                </a:lnTo>
                <a:lnTo>
                  <a:pt x="5441231" y="5804042"/>
                </a:lnTo>
                <a:cubicBezTo>
                  <a:pt x="5079089" y="5907589"/>
                  <a:pt x="4674877" y="5944442"/>
                  <a:pt x="4253224" y="5980388"/>
                </a:cubicBezTo>
                <a:cubicBezTo>
                  <a:pt x="2813852" y="6102970"/>
                  <a:pt x="1551586" y="6071494"/>
                  <a:pt x="837278" y="4877588"/>
                </a:cubicBezTo>
                <a:cubicBezTo>
                  <a:pt x="529862" y="4363935"/>
                  <a:pt x="255162" y="3847185"/>
                  <a:pt x="109626" y="3329255"/>
                </a:cubicBezTo>
                <a:cubicBezTo>
                  <a:pt x="-35907" y="2811325"/>
                  <a:pt x="-52277" y="2292214"/>
                  <a:pt x="156962" y="1773839"/>
                </a:cubicBezTo>
                <a:cubicBezTo>
                  <a:pt x="296494" y="1428108"/>
                  <a:pt x="536161" y="1082881"/>
                  <a:pt x="904890" y="738354"/>
                </a:cubicBezTo>
                <a:cubicBezTo>
                  <a:pt x="1036690" y="615181"/>
                  <a:pt x="1169968" y="488910"/>
                  <a:pt x="1304592" y="360545"/>
                </a:cubicBezTo>
                <a:close/>
              </a:path>
            </a:pathLst>
          </a:custGeom>
        </p:spPr>
      </p:pic>
      <p:sp>
        <p:nvSpPr>
          <p:cNvPr id="33" name="Freeform: Shape 32">
            <a:extLst>
              <a:ext uri="{FF2B5EF4-FFF2-40B4-BE49-F238E27FC236}">
                <a16:creationId xmlns:a16="http://schemas.microsoft.com/office/drawing/2014/main" id="{3362A0EA-3E81-4464-94B8-70BE5870E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87883"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Sous-titre 2">
            <a:extLst>
              <a:ext uri="{FF2B5EF4-FFF2-40B4-BE49-F238E27FC236}">
                <a16:creationId xmlns:a16="http://schemas.microsoft.com/office/drawing/2014/main" id="{3F248F22-09CF-9097-40F3-1A8F4FCC8F9C}"/>
              </a:ext>
            </a:extLst>
          </p:cNvPr>
          <p:cNvSpPr>
            <a:spLocks noGrp="1"/>
          </p:cNvSpPr>
          <p:nvPr>
            <p:ph type="subTitle" idx="1"/>
          </p:nvPr>
        </p:nvSpPr>
        <p:spPr>
          <a:xfrm>
            <a:off x="762000" y="2286000"/>
            <a:ext cx="5334000" cy="3810001"/>
          </a:xfrm>
        </p:spPr>
        <p:txBody>
          <a:bodyPr vert="horz" lIns="91440" tIns="45720" rIns="91440" bIns="45720" rtlCol="0">
            <a:normAutofit/>
          </a:bodyPr>
          <a:lstStyle/>
          <a:p>
            <a:pPr indent="-228600" algn="l">
              <a:lnSpc>
                <a:spcPct val="115000"/>
              </a:lnSpc>
              <a:buFont typeface="Arial" panose="020B0604020202020204" pitchFamily="34" charset="0"/>
              <a:buChar char="•"/>
            </a:pPr>
            <a:r>
              <a:rPr lang="en-US" sz="1700" b="1" dirty="0"/>
              <a:t>236 </a:t>
            </a:r>
            <a:r>
              <a:rPr lang="en-US" sz="1700" b="1" dirty="0" err="1"/>
              <a:t>Courriers</a:t>
            </a:r>
            <a:r>
              <a:rPr lang="en-US" sz="1700" b="1" dirty="0"/>
              <a:t> </a:t>
            </a:r>
            <a:r>
              <a:rPr lang="en-US" sz="1700" b="1" dirty="0" err="1"/>
              <a:t>Recommandés</a:t>
            </a:r>
            <a:r>
              <a:rPr lang="en-US" sz="1700" b="1" dirty="0"/>
              <a:t> AR </a:t>
            </a:r>
            <a:r>
              <a:rPr lang="en-US" sz="1700" b="1" dirty="0" err="1"/>
              <a:t>transmis</a:t>
            </a:r>
            <a:r>
              <a:rPr lang="en-US" sz="1700" b="1" dirty="0"/>
              <a:t> avec les </a:t>
            </a:r>
            <a:r>
              <a:rPr lang="en-US" sz="1700" b="1" dirty="0" err="1"/>
              <a:t>subtilités</a:t>
            </a:r>
            <a:r>
              <a:rPr lang="en-US" sz="1700" b="1" dirty="0"/>
              <a:t> </a:t>
            </a:r>
            <a:r>
              <a:rPr lang="en-US" sz="1700" b="1" dirty="0" err="1"/>
              <a:t>suivantes</a:t>
            </a:r>
            <a:r>
              <a:rPr lang="en-US" sz="1700" b="1" dirty="0"/>
              <a:t> :</a:t>
            </a:r>
          </a:p>
          <a:p>
            <a:pPr marL="342900" indent="-228600" algn="l">
              <a:lnSpc>
                <a:spcPct val="115000"/>
              </a:lnSpc>
              <a:buFont typeface="Arial" panose="020B0604020202020204" pitchFamily="34" charset="0"/>
              <a:buChar char="•"/>
            </a:pPr>
            <a:r>
              <a:rPr lang="en-US" sz="1700" b="1" dirty="0"/>
              <a:t>Convention Dénoncée sans travaux, sans Vidange</a:t>
            </a:r>
          </a:p>
          <a:p>
            <a:pPr marL="342900" indent="-228600" algn="l">
              <a:lnSpc>
                <a:spcPct val="115000"/>
              </a:lnSpc>
              <a:buFont typeface="Arial" panose="020B0604020202020204" pitchFamily="34" charset="0"/>
              <a:buChar char="•"/>
            </a:pPr>
            <a:r>
              <a:rPr lang="en-US" sz="1700" b="1" dirty="0"/>
              <a:t>Convention Dénoncée sans Travaux, avec Vidange</a:t>
            </a:r>
          </a:p>
          <a:p>
            <a:pPr marL="342900" indent="-228600" algn="l">
              <a:lnSpc>
                <a:spcPct val="115000"/>
              </a:lnSpc>
              <a:buFont typeface="Arial" panose="020B0604020202020204" pitchFamily="34" charset="0"/>
              <a:buChar char="•"/>
            </a:pPr>
            <a:r>
              <a:rPr lang="en-US" sz="1700" b="1" dirty="0"/>
              <a:t>Convention Dénoncée avec Travaux, sans Vidange</a:t>
            </a:r>
          </a:p>
          <a:p>
            <a:pPr marL="342900" indent="-228600" algn="l">
              <a:lnSpc>
                <a:spcPct val="115000"/>
              </a:lnSpc>
              <a:buFont typeface="Arial" panose="020B0604020202020204" pitchFamily="34" charset="0"/>
              <a:buChar char="•"/>
            </a:pPr>
            <a:r>
              <a:rPr lang="en-US" sz="1700" b="1" dirty="0"/>
              <a:t>Convention Dénoncée avec Travaux et Vidange </a:t>
            </a:r>
          </a:p>
        </p:txBody>
      </p:sp>
      <p:sp>
        <p:nvSpPr>
          <p:cNvPr id="2" name="Titre 1">
            <a:extLst>
              <a:ext uri="{FF2B5EF4-FFF2-40B4-BE49-F238E27FC236}">
                <a16:creationId xmlns:a16="http://schemas.microsoft.com/office/drawing/2014/main" id="{30469D12-4C63-18FD-84FF-35FEFBB7AA9F}"/>
              </a:ext>
            </a:extLst>
          </p:cNvPr>
          <p:cNvSpPr>
            <a:spLocks noGrp="1"/>
          </p:cNvSpPr>
          <p:nvPr>
            <p:ph type="ctrTitle"/>
          </p:nvPr>
        </p:nvSpPr>
        <p:spPr>
          <a:xfrm>
            <a:off x="762000" y="762000"/>
            <a:ext cx="5334000" cy="1524000"/>
          </a:xfrm>
        </p:spPr>
        <p:txBody>
          <a:bodyPr vert="horz" lIns="91440" tIns="45720" rIns="91440" bIns="45720" rtlCol="0" anchor="ctr">
            <a:normAutofit/>
          </a:bodyPr>
          <a:lstStyle/>
          <a:p>
            <a:pPr algn="l"/>
            <a:r>
              <a:rPr lang="en-US" sz="3200"/>
              <a:t>AVRIL 2023</a:t>
            </a:r>
            <a:br>
              <a:rPr lang="en-US" sz="3200"/>
            </a:br>
            <a:br>
              <a:rPr lang="en-US" sz="3200"/>
            </a:br>
            <a:endParaRPr lang="en-US" sz="3200"/>
          </a:p>
        </p:txBody>
      </p:sp>
    </p:spTree>
    <p:extLst>
      <p:ext uri="{BB962C8B-B14F-4D97-AF65-F5344CB8AC3E}">
        <p14:creationId xmlns:p14="http://schemas.microsoft.com/office/powerpoint/2010/main" val="4123677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Image 5" descr="Une image contenant rocher, plein air, torrent, nature&#10;&#10;Description générée automatiquement">
            <a:extLst>
              <a:ext uri="{FF2B5EF4-FFF2-40B4-BE49-F238E27FC236}">
                <a16:creationId xmlns:a16="http://schemas.microsoft.com/office/drawing/2014/main" id="{531BB91F-281B-F97A-4AF5-2463038F93EF}"/>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5327" r="18706" b="2"/>
          <a:stretch/>
        </p:blipFill>
        <p:spPr>
          <a:xfrm>
            <a:off x="5091546" y="619123"/>
            <a:ext cx="7100454" cy="6238874"/>
          </a:xfrm>
          <a:custGeom>
            <a:avLst/>
            <a:gdLst/>
            <a:ahLst/>
            <a:cxnLst/>
            <a:rect l="l" t="t" r="r" b="b"/>
            <a:pathLst>
              <a:path w="7100454" h="6238874">
                <a:moveTo>
                  <a:pt x="5221938" y="783"/>
                </a:moveTo>
                <a:cubicBezTo>
                  <a:pt x="5784158" y="15914"/>
                  <a:pt x="6301398" y="253541"/>
                  <a:pt x="6756828" y="979302"/>
                </a:cubicBezTo>
                <a:cubicBezTo>
                  <a:pt x="6870382" y="1160214"/>
                  <a:pt x="6969391" y="1352970"/>
                  <a:pt x="7057114" y="1554417"/>
                </a:cubicBezTo>
                <a:lnTo>
                  <a:pt x="7100454" y="1659685"/>
                </a:lnTo>
                <a:lnTo>
                  <a:pt x="7100454" y="6238874"/>
                </a:lnTo>
                <a:lnTo>
                  <a:pt x="0" y="6238874"/>
                </a:lnTo>
                <a:lnTo>
                  <a:pt x="14064" y="6003370"/>
                </a:lnTo>
                <a:cubicBezTo>
                  <a:pt x="69537" y="5262783"/>
                  <a:pt x="191580" y="4496548"/>
                  <a:pt x="334789" y="3724830"/>
                </a:cubicBezTo>
                <a:cubicBezTo>
                  <a:pt x="778352" y="1333290"/>
                  <a:pt x="2184944" y="696602"/>
                  <a:pt x="3836378" y="244282"/>
                </a:cubicBezTo>
                <a:cubicBezTo>
                  <a:pt x="4320163" y="111842"/>
                  <a:pt x="4784656" y="-10986"/>
                  <a:pt x="5221938" y="783"/>
                </a:cubicBezTo>
                <a:close/>
              </a:path>
            </a:pathLst>
          </a:custGeom>
        </p:spPr>
      </p:pic>
      <p:sp>
        <p:nvSpPr>
          <p:cNvPr id="20" name="Freeform: Shape 12">
            <a:extLst>
              <a:ext uri="{FF2B5EF4-FFF2-40B4-BE49-F238E27FC236}">
                <a16:creationId xmlns:a16="http://schemas.microsoft.com/office/drawing/2014/main" id="{1A0F8916-44ED-4BA2-B4A8-BFF92E4B4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5254705" y="-79298"/>
            <a:ext cx="6064089" cy="7810500"/>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re 1">
            <a:extLst>
              <a:ext uri="{FF2B5EF4-FFF2-40B4-BE49-F238E27FC236}">
                <a16:creationId xmlns:a16="http://schemas.microsoft.com/office/drawing/2014/main" id="{30469D12-4C63-18FD-84FF-35FEFBB7AA9F}"/>
              </a:ext>
            </a:extLst>
          </p:cNvPr>
          <p:cNvSpPr>
            <a:spLocks noGrp="1"/>
          </p:cNvSpPr>
          <p:nvPr>
            <p:ph type="ctrTitle"/>
          </p:nvPr>
        </p:nvSpPr>
        <p:spPr>
          <a:xfrm>
            <a:off x="762000" y="484360"/>
            <a:ext cx="4572000" cy="1299174"/>
          </a:xfrm>
        </p:spPr>
        <p:txBody>
          <a:bodyPr>
            <a:normAutofit fontScale="90000"/>
          </a:bodyPr>
          <a:lstStyle/>
          <a:p>
            <a:pPr algn="l"/>
            <a:r>
              <a:rPr lang="fr-FR" sz="3100" dirty="0"/>
              <a:t>MAI 2023</a:t>
            </a:r>
            <a:br>
              <a:rPr lang="fr-FR" sz="3100" dirty="0"/>
            </a:br>
            <a:r>
              <a:rPr lang="fr-FR" sz="3100" dirty="0"/>
              <a:t>DÉCEMBRE 2023</a:t>
            </a:r>
            <a:br>
              <a:rPr lang="fr-FR" sz="3100" dirty="0"/>
            </a:br>
            <a:br>
              <a:rPr lang="fr-FR" sz="3200" dirty="0"/>
            </a:br>
            <a:endParaRPr lang="fr-FR" sz="3200" dirty="0"/>
          </a:p>
        </p:txBody>
      </p:sp>
      <p:sp>
        <p:nvSpPr>
          <p:cNvPr id="3" name="Sous-titre 2">
            <a:extLst>
              <a:ext uri="{FF2B5EF4-FFF2-40B4-BE49-F238E27FC236}">
                <a16:creationId xmlns:a16="http://schemas.microsoft.com/office/drawing/2014/main" id="{3F248F22-09CF-9097-40F3-1A8F4FCC8F9C}"/>
              </a:ext>
            </a:extLst>
          </p:cNvPr>
          <p:cNvSpPr>
            <a:spLocks noGrp="1"/>
          </p:cNvSpPr>
          <p:nvPr>
            <p:ph type="subTitle" idx="1"/>
          </p:nvPr>
        </p:nvSpPr>
        <p:spPr>
          <a:xfrm>
            <a:off x="762000" y="1140737"/>
            <a:ext cx="4572000" cy="3933731"/>
          </a:xfrm>
        </p:spPr>
        <p:txBody>
          <a:bodyPr>
            <a:noAutofit/>
          </a:bodyPr>
          <a:lstStyle/>
          <a:p>
            <a:pPr marL="342900" indent="-342900" algn="l">
              <a:buFont typeface="Wingdings" panose="05000000000000000000" pitchFamily="2" charset="2"/>
              <a:buChar char="v"/>
            </a:pPr>
            <a:r>
              <a:rPr lang="fr-FR" sz="1800" b="1" dirty="0"/>
              <a:t>Vérification des réceptions des courriers AR</a:t>
            </a:r>
          </a:p>
          <a:p>
            <a:pPr marL="342900" indent="-342900" algn="l">
              <a:buFont typeface="Wingdings" panose="05000000000000000000" pitchFamily="2" charset="2"/>
              <a:buChar char="v"/>
            </a:pPr>
            <a:r>
              <a:rPr lang="fr-FR" sz="1800" b="1" dirty="0"/>
              <a:t>Répondre aux diverses questions des Abonné(e)s et temporiser les éventuels mécontentements</a:t>
            </a:r>
          </a:p>
          <a:p>
            <a:pPr marL="342900" indent="-342900" algn="l">
              <a:buFont typeface="Wingdings" panose="05000000000000000000" pitchFamily="2" charset="2"/>
              <a:buChar char="v"/>
            </a:pPr>
            <a:r>
              <a:rPr lang="fr-FR" sz="1800" b="1" dirty="0"/>
              <a:t>Vérification des Nouveaux CBF reçus</a:t>
            </a:r>
          </a:p>
          <a:p>
            <a:pPr marL="342900" indent="-342900" algn="l">
              <a:buFont typeface="Wingdings" panose="05000000000000000000" pitchFamily="2" charset="2"/>
              <a:buChar char="v"/>
            </a:pPr>
            <a:r>
              <a:rPr lang="fr-FR" sz="1800" b="1" dirty="0"/>
              <a:t>Modifier le Règlement de Service ANC</a:t>
            </a:r>
          </a:p>
          <a:p>
            <a:pPr marL="342900" indent="-342900" algn="l">
              <a:buFont typeface="Wingdings" panose="05000000000000000000" pitchFamily="2" charset="2"/>
              <a:buChar char="v"/>
            </a:pPr>
            <a:r>
              <a:rPr lang="fr-FR" sz="1800" b="1" dirty="0"/>
              <a:t>Mettre à jour le fichier</a:t>
            </a:r>
          </a:p>
          <a:p>
            <a:pPr marL="342900" indent="-342900" algn="l">
              <a:buFont typeface="Wingdings" panose="05000000000000000000" pitchFamily="2" charset="2"/>
              <a:buChar char="v"/>
            </a:pPr>
            <a:r>
              <a:rPr lang="fr-FR" sz="1800" b="1" dirty="0"/>
              <a:t>Préparer les Fiches Parcellaires par Communes pour les conventions Publiées au SPF </a:t>
            </a:r>
          </a:p>
        </p:txBody>
      </p:sp>
    </p:spTree>
    <p:extLst>
      <p:ext uri="{BB962C8B-B14F-4D97-AF65-F5344CB8AC3E}">
        <p14:creationId xmlns:p14="http://schemas.microsoft.com/office/powerpoint/2010/main" val="1078646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Image 5" descr="Une image contenant rocher, plein air, torrent, nature&#10;&#10;Description générée automatiquement">
            <a:extLst>
              <a:ext uri="{FF2B5EF4-FFF2-40B4-BE49-F238E27FC236}">
                <a16:creationId xmlns:a16="http://schemas.microsoft.com/office/drawing/2014/main" id="{531BB91F-281B-F97A-4AF5-2463038F93EF}"/>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13262" b="-1"/>
          <a:stretch/>
        </p:blipFill>
        <p:spPr>
          <a:xfrm>
            <a:off x="5264728" y="2"/>
            <a:ext cx="6927272" cy="5330949"/>
          </a:xfrm>
          <a:custGeom>
            <a:avLst/>
            <a:gdLst/>
            <a:ahLst/>
            <a:cxnLst/>
            <a:rect l="l" t="t" r="r" b="b"/>
            <a:pathLst>
              <a:path w="6927272" h="5330949">
                <a:moveTo>
                  <a:pt x="0" y="0"/>
                </a:moveTo>
                <a:lnTo>
                  <a:pt x="6927272" y="0"/>
                </a:lnTo>
                <a:lnTo>
                  <a:pt x="6927272" y="3912793"/>
                </a:lnTo>
                <a:lnTo>
                  <a:pt x="6884989" y="4002742"/>
                </a:lnTo>
                <a:cubicBezTo>
                  <a:pt x="6799406" y="4174873"/>
                  <a:pt x="6702812" y="4339578"/>
                  <a:pt x="6592028" y="4494163"/>
                </a:cubicBezTo>
                <a:cubicBezTo>
                  <a:pt x="5802121" y="5596640"/>
                  <a:pt x="4821632" y="5380883"/>
                  <a:pt x="3742808" y="5122218"/>
                </a:cubicBezTo>
                <a:cubicBezTo>
                  <a:pt x="2131653" y="4735722"/>
                  <a:pt x="759367" y="4191689"/>
                  <a:pt x="326623" y="2148182"/>
                </a:cubicBezTo>
                <a:cubicBezTo>
                  <a:pt x="186907" y="1488770"/>
                  <a:pt x="67840" y="834043"/>
                  <a:pt x="13721" y="201231"/>
                </a:cubicBezTo>
                <a:close/>
              </a:path>
            </a:pathLst>
          </a:custGeom>
        </p:spPr>
      </p:pic>
      <p:sp>
        <p:nvSpPr>
          <p:cNvPr id="27" name="Freeform: Shape 26">
            <a:extLst>
              <a:ext uri="{FF2B5EF4-FFF2-40B4-BE49-F238E27FC236}">
                <a16:creationId xmlns:a16="http://schemas.microsoft.com/office/drawing/2014/main" id="{A9896C11-F8DF-437A-B349-8AFD602DC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791199" y="-1219198"/>
            <a:ext cx="5181601" cy="7620000"/>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re 1">
            <a:extLst>
              <a:ext uri="{FF2B5EF4-FFF2-40B4-BE49-F238E27FC236}">
                <a16:creationId xmlns:a16="http://schemas.microsoft.com/office/drawing/2014/main" id="{30469D12-4C63-18FD-84FF-35FEFBB7AA9F}"/>
              </a:ext>
            </a:extLst>
          </p:cNvPr>
          <p:cNvSpPr>
            <a:spLocks noGrp="1"/>
          </p:cNvSpPr>
          <p:nvPr>
            <p:ph type="ctrTitle"/>
          </p:nvPr>
        </p:nvSpPr>
        <p:spPr>
          <a:xfrm>
            <a:off x="762000" y="443620"/>
            <a:ext cx="4572000" cy="1083429"/>
          </a:xfrm>
        </p:spPr>
        <p:txBody>
          <a:bodyPr>
            <a:normAutofit fontScale="90000"/>
          </a:bodyPr>
          <a:lstStyle/>
          <a:p>
            <a:pPr algn="l"/>
            <a:br>
              <a:rPr lang="fr-FR" sz="3700" dirty="0"/>
            </a:br>
            <a:br>
              <a:rPr lang="fr-FR" sz="3700" dirty="0"/>
            </a:br>
            <a:r>
              <a:rPr lang="fr-FR" sz="3700" dirty="0"/>
              <a:t>AVRIL 2024</a:t>
            </a:r>
            <a:br>
              <a:rPr lang="fr-FR" sz="3700" dirty="0"/>
            </a:br>
            <a:endParaRPr lang="fr-FR" sz="3700" dirty="0"/>
          </a:p>
        </p:txBody>
      </p:sp>
      <p:sp>
        <p:nvSpPr>
          <p:cNvPr id="3" name="Sous-titre 2">
            <a:extLst>
              <a:ext uri="{FF2B5EF4-FFF2-40B4-BE49-F238E27FC236}">
                <a16:creationId xmlns:a16="http://schemas.microsoft.com/office/drawing/2014/main" id="{3F248F22-09CF-9097-40F3-1A8F4FCC8F9C}"/>
              </a:ext>
            </a:extLst>
          </p:cNvPr>
          <p:cNvSpPr>
            <a:spLocks noGrp="1"/>
          </p:cNvSpPr>
          <p:nvPr>
            <p:ph type="subTitle" idx="1"/>
          </p:nvPr>
        </p:nvSpPr>
        <p:spPr>
          <a:xfrm>
            <a:off x="762000" y="1276539"/>
            <a:ext cx="4572000" cy="4819460"/>
          </a:xfrm>
        </p:spPr>
        <p:txBody>
          <a:bodyPr>
            <a:noAutofit/>
          </a:bodyPr>
          <a:lstStyle/>
          <a:p>
            <a:pPr marL="342900" indent="-342900" algn="l">
              <a:lnSpc>
                <a:spcPct val="115000"/>
              </a:lnSpc>
              <a:buFont typeface="Wingdings" panose="05000000000000000000" pitchFamily="2" charset="2"/>
              <a:buChar char="v"/>
            </a:pPr>
            <a:r>
              <a:rPr lang="fr-FR" sz="2000" b="1" dirty="0"/>
              <a:t>Courriers Recommandés AR (15) à l’Entreprise ayant réalisés les travaux à la suite de la mise en place des Conventions, afin qu’elle applique sa Garantie Décennale pour Prise en Charge des Travaux d’Amélioration ou Autres plus Conséquents</a:t>
            </a:r>
          </a:p>
          <a:p>
            <a:pPr marL="342900" indent="-342900" algn="l">
              <a:lnSpc>
                <a:spcPct val="115000"/>
              </a:lnSpc>
              <a:buFont typeface="Wingdings" panose="05000000000000000000" pitchFamily="2" charset="2"/>
              <a:buChar char="v"/>
            </a:pPr>
            <a:r>
              <a:rPr lang="fr-FR" sz="2000" b="1" dirty="0"/>
              <a:t>Le SIAEPA doit restituer toutes les Installations en État de Fonctionnement Correct</a:t>
            </a:r>
          </a:p>
          <a:p>
            <a:pPr marL="342900" indent="-342900" algn="l">
              <a:lnSpc>
                <a:spcPct val="115000"/>
              </a:lnSpc>
              <a:buFont typeface="Wingdings" panose="05000000000000000000" pitchFamily="2" charset="2"/>
              <a:buChar char="v"/>
            </a:pPr>
            <a:r>
              <a:rPr lang="fr-FR" sz="2000" b="1" dirty="0"/>
              <a:t>Les abonné(e)s concerné (e)s sont informé(e)s  de cette Nouvelle Étape</a:t>
            </a:r>
          </a:p>
        </p:txBody>
      </p:sp>
    </p:spTree>
    <p:extLst>
      <p:ext uri="{BB962C8B-B14F-4D97-AF65-F5344CB8AC3E}">
        <p14:creationId xmlns:p14="http://schemas.microsoft.com/office/powerpoint/2010/main" val="54897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PebbleVTI">
  <a:themeElements>
    <a:clrScheme name="Blush 3">
      <a:dk1>
        <a:sysClr val="windowText" lastClr="000000"/>
      </a:dk1>
      <a:lt1>
        <a:sysClr val="window" lastClr="FFFFFF"/>
      </a:lt1>
      <a:dk2>
        <a:srgbClr val="B15E4E"/>
      </a:dk2>
      <a:lt2>
        <a:srgbClr val="FFFFFF"/>
      </a:lt2>
      <a:accent1>
        <a:srgbClr val="C5B096"/>
      </a:accent1>
      <a:accent2>
        <a:srgbClr val="ECA855"/>
      </a:accent2>
      <a:accent3>
        <a:srgbClr val="9BBFB0"/>
      </a:accent3>
      <a:accent4>
        <a:srgbClr val="A9AEA7"/>
      </a:accent4>
      <a:accent5>
        <a:srgbClr val="6A787C"/>
      </a:accent5>
      <a:accent6>
        <a:srgbClr val="3B4345"/>
      </a:accent6>
      <a:hlink>
        <a:srgbClr val="ECA855"/>
      </a:hlink>
      <a:folHlink>
        <a:srgbClr val="6A392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715</TotalTime>
  <Words>554</Words>
  <Application>Microsoft Office PowerPoint</Application>
  <PresentationFormat>Grand écran</PresentationFormat>
  <Paragraphs>69</Paragraphs>
  <Slides>12</Slides>
  <Notes>12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Aptos</vt:lpstr>
      <vt:lpstr>Arial</vt:lpstr>
      <vt:lpstr>Avenir Next LT Pro</vt:lpstr>
      <vt:lpstr>Avenir Next LT Pro Light</vt:lpstr>
      <vt:lpstr>Sitka Subheading</vt:lpstr>
      <vt:lpstr>Wingdings</vt:lpstr>
      <vt:lpstr>PebbleVTI</vt:lpstr>
      <vt:lpstr>Rétrocéder des Installations Assainissement Non Collectif</vt:lpstr>
      <vt:lpstr>CONVENTIONS DE TRAVAUX ET D’ENTRETIEN D’INSTALLATIONS D’ASSAINISSEMENT NON COLLECTIF (236) </vt:lpstr>
      <vt:lpstr>PLUSIEURS ÉTAPES : 1 SEUL BUT</vt:lpstr>
      <vt:lpstr>JANVIER 2023</vt:lpstr>
      <vt:lpstr>FÉVRIER 2023 Partenariat avec Claire ROCHELLE du SIDESA </vt:lpstr>
      <vt:lpstr>MARS 2023 Assemblée Générale du SIAEPA </vt:lpstr>
      <vt:lpstr>AVRIL 2023  </vt:lpstr>
      <vt:lpstr>MAI 2023 DÉCEMBRE 2023  </vt:lpstr>
      <vt:lpstr>  AVRIL 2024 </vt:lpstr>
      <vt:lpstr>  JUIN 2024 </vt:lpstr>
      <vt:lpstr>      PLANNING DES ACTIONS À VENIR </vt:lpstr>
      <vt:lpstr>SINCÈRES REMERCIEMENTS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Nathalie Herault</dc:creator>
  <cp:lastModifiedBy>Nathalie Herault</cp:lastModifiedBy>
  <cp:revision>5</cp:revision>
  <cp:lastPrinted>2024-07-11T09:53:31Z</cp:lastPrinted>
  <dcterms:created xsi:type="dcterms:W3CDTF">2024-07-10T09:02:40Z</dcterms:created>
  <dcterms:modified xsi:type="dcterms:W3CDTF">2024-09-10T05:16:57Z</dcterms:modified>
</cp:coreProperties>
</file>