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</p:sldMasterIdLst>
  <p:notesMasterIdLst>
    <p:notesMasterId r:id="rId24"/>
  </p:notesMasterIdLst>
  <p:handoutMasterIdLst>
    <p:handoutMasterId r:id="rId25"/>
  </p:handoutMasterIdLst>
  <p:sldIdLst>
    <p:sldId id="264" r:id="rId6"/>
    <p:sldId id="302" r:id="rId7"/>
    <p:sldId id="294" r:id="rId8"/>
    <p:sldId id="295" r:id="rId9"/>
    <p:sldId id="296" r:id="rId10"/>
    <p:sldId id="297" r:id="rId11"/>
    <p:sldId id="284" r:id="rId12"/>
    <p:sldId id="285" r:id="rId13"/>
    <p:sldId id="286" r:id="rId14"/>
    <p:sldId id="287" r:id="rId15"/>
    <p:sldId id="292" r:id="rId16"/>
    <p:sldId id="289" r:id="rId17"/>
    <p:sldId id="298" r:id="rId18"/>
    <p:sldId id="299" r:id="rId19"/>
    <p:sldId id="290" r:id="rId20"/>
    <p:sldId id="300" r:id="rId21"/>
    <p:sldId id="301" r:id="rId22"/>
    <p:sldId id="283" r:id="rId2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44E5C3B-6359-4944-B935-F27E1C6F4FED}">
          <p14:sldIdLst>
            <p14:sldId id="264"/>
            <p14:sldId id="302"/>
            <p14:sldId id="294"/>
            <p14:sldId id="295"/>
            <p14:sldId id="296"/>
            <p14:sldId id="297"/>
            <p14:sldId id="284"/>
            <p14:sldId id="285"/>
            <p14:sldId id="286"/>
            <p14:sldId id="287"/>
            <p14:sldId id="292"/>
            <p14:sldId id="289"/>
            <p14:sldId id="298"/>
            <p14:sldId id="299"/>
            <p14:sldId id="290"/>
            <p14:sldId id="300"/>
            <p14:sldId id="301"/>
          </p14:sldIdLst>
        </p14:section>
        <p14:section name="Ressources" id="{3A47FCC9-83DD-C44B-9C1D-0D599E8BED59}">
          <p14:sldIdLst>
            <p14:sldId id="2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238"/>
    <a:srgbClr val="FF45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Style foncé 2 - Accentuation 1/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8603FDC-E32A-4AB5-989C-0864C3EAD2B8}" styleName="Style à thème 2 - Accentuation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80"/>
  </p:normalViewPr>
  <p:slideViewPr>
    <p:cSldViewPr snapToGrid="0" snapToObjects="1">
      <p:cViewPr varScale="1">
        <p:scale>
          <a:sx n="72" d="100"/>
          <a:sy n="72" d="100"/>
        </p:scale>
        <p:origin x="247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27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COVATA\Desktop\Donn&#233;es%20May%20Job%20Tour\Donn&#233;es\Donn&#233;es%202022%202021%202020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COVATA\Desktop\Donn&#233;es%20May%20Job%20Tour\Donn&#233;es\Donn&#233;es%202022%202021%202020.xls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COVATA\Desktop\Donn&#233;es%20May%20Job%20Tour\Donn&#233;es\Donn&#233;es%202022%202021%202020.xls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COVATA\Desktop\Donn&#233;es%20May%20Job%20Tour\Donn&#233;es\Donn&#233;es%202022%202021%202020.xls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COVATA\Desktop\Donn&#233;es%20May%20Job%20Tour\Donn&#233;es\Donn&#233;es%202022%202021%202020.xls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COVATA\Desktop\Donn&#233;es%20May%20Job%20Tour\Donn&#233;es\Donn&#233;es%202022%202021%202020.xls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COVATA\Desktop\Donn&#233;es%20May%20Job%20Tour\Donn&#233;es\Donn&#233;es%202022%202021%202020.xls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COVATA\Desktop\Donn&#233;es%20May%20Job%20Tour\Donn&#233;es\Donn&#233;es%202022%202021%202020.xls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COVATA\Desktop\Donn&#233;es%20May%20Job%20Tour\Donn&#233;es\Donn&#233;es%202022%202021%202020.xls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COVATA\Desktop\Donn&#233;es%20May%20Job%20Tour\Donn&#233;es\Donn&#233;es%202022%202021%202020.xls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COVATA\Desktop\Donn&#233;es%20May%20Job%20Tour\Donn&#233;es\Donn&#233;es%202022%202021%202020.xls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COVATA\Desktop\Donn&#233;es%20May%20Job%20Tour\Donn&#233;es\Donn&#233;es%202022%202021%202020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COVATA\Desktop\Donn&#233;es%20May%20Job%20Tour\Donn&#233;es\Donn&#233;es%202022%202021%202020.xls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COVATA\Desktop\Donn&#233;es%20May%20Job%20Tour\Donn&#233;es\Donn&#233;es%202022%202021%202020.xls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COVATA\Desktop\Donn&#233;es%20May%20Job%20Tour\Donn&#233;es\Donn&#233;es%202022%202021%202020.xls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COVATA\Desktop\Donn&#233;es%20May%20Job%20Tour\Donn&#233;es\Donn&#233;es%202022%202021%202020.xls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COVATA\Desktop\Donn&#233;es%20May%20Job%20Tour\Donn&#233;es\Donn&#233;es%202022%202021%202020.xls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COVATA\Desktop\Donn&#233;es%20May%20Job%20Tour\Donn&#233;es\Donn&#233;es%202022%202021%202020.xls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COVATA\Desktop\Donn&#233;es%20May%20Job%20Tour\Donn&#233;es\Donn&#233;es%202022%202021%202020.xls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COVATA\Desktop\Donn&#233;es%20May%20Job%20Tour\Donn&#233;es\Donn&#233;es%202022%202021%202020.xls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[Données 2022 2021 2020.xls]Postes vacants toutes années!Tableau croisé dynamique14</c:name>
    <c:fmtId val="8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Nombre de postes vacants entre 2020 et 2023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ivotFmts>
      <c:pivotFmt>
        <c:idx val="0"/>
        <c:spPr>
          <a:solidFill>
            <a:schemeClr val="accent1"/>
          </a:solidFill>
          <a:ln w="9525" cap="flat" cmpd="sng" algn="ctr">
            <a:noFill/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 w="9525" cap="flat" cmpd="sng" algn="ctr">
            <a:noFill/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 w="9525" cap="flat" cmpd="sng" algn="ctr">
            <a:noFill/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'Postes vacants toutes années'!$G$20:$G$21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'Postes vacants toutes années'!$F$22:$F$26</c:f>
              <c:strCach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strCache>
            </c:strRef>
          </c:cat>
          <c:val>
            <c:numRef>
              <c:f>'Postes vacants toutes années'!$G$22:$G$26</c:f>
              <c:numCache>
                <c:formatCode>General</c:formatCode>
                <c:ptCount val="4"/>
                <c:pt idx="0">
                  <c:v>20</c:v>
                </c:pt>
                <c:pt idx="1">
                  <c:v>18</c:v>
                </c:pt>
                <c:pt idx="2">
                  <c:v>26</c:v>
                </c:pt>
                <c:pt idx="3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C1-40A1-9EAB-4B7F97837C3C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764083679"/>
        <c:axId val="765831055"/>
      </c:barChart>
      <c:catAx>
        <c:axId val="7640836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65831055"/>
        <c:crosses val="autoZero"/>
        <c:auto val="1"/>
        <c:lblAlgn val="ctr"/>
        <c:lblOffset val="100"/>
        <c:noMultiLvlLbl val="0"/>
      </c:catAx>
      <c:valAx>
        <c:axId val="765831055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7640836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accent6"/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pivotSource>
    <c:name>[Données 2022 2021 2020.xls]2023 - Compil des données !Tableau croisé dynamique4</c:name>
    <c:fmtId val="4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800" b="1" i="0" baseline="0" dirty="0">
                <a:effectLst/>
              </a:rPr>
              <a:t>Répartition des </a:t>
            </a:r>
            <a:r>
              <a:rPr lang="fr-FR" sz="1800" b="1" i="0" u="sng" baseline="0" dirty="0">
                <a:solidFill>
                  <a:srgbClr val="FF0000"/>
                </a:solidFill>
                <a:effectLst/>
              </a:rPr>
              <a:t>candidats retenus</a:t>
            </a:r>
            <a:r>
              <a:rPr lang="fr-FR" sz="1800" b="1" i="0" baseline="0" dirty="0">
                <a:effectLst/>
              </a:rPr>
              <a:t> par situation professionnelle</a:t>
            </a:r>
            <a:endParaRPr lang="fr-FR" dirty="0">
              <a:effectLst/>
            </a:endParaRPr>
          </a:p>
          <a:p>
            <a:pPr>
              <a:defRPr/>
            </a:pPr>
            <a:r>
              <a:rPr lang="fr-FR" sz="1800" b="1" i="0" baseline="0" dirty="0">
                <a:effectLst/>
              </a:rPr>
              <a:t>En emploi : OUI / NON</a:t>
            </a:r>
            <a:endParaRPr lang="fr-FR" dirty="0">
              <a:effectLst/>
            </a:endParaRPr>
          </a:p>
          <a:p>
            <a:pPr>
              <a:defRPr/>
            </a:pPr>
            <a:r>
              <a:rPr lang="fr-FR" sz="1800" b="1" i="0" baseline="0" dirty="0">
                <a:effectLst/>
              </a:rPr>
              <a:t>May Job Tour</a:t>
            </a:r>
            <a:endParaRPr lang="fr-FR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ivotFmts>
      <c:pivotFmt>
        <c:idx val="0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2"/>
          </a:solidFill>
          <a:ln>
            <a:noFill/>
          </a:ln>
          <a:effectLst/>
        </c:spPr>
      </c:pivotFmt>
      <c:pivotFmt>
        <c:idx val="3"/>
        <c:spPr>
          <a:solidFill>
            <a:schemeClr val="accent2"/>
          </a:solidFill>
          <a:ln>
            <a:noFill/>
          </a:ln>
          <a:effectLst/>
        </c:spPr>
      </c:pivotFmt>
      <c:pivotFmt>
        <c:idx val="4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2"/>
          </a:solidFill>
          <a:ln>
            <a:noFill/>
          </a:ln>
          <a:effectLst/>
        </c:spPr>
      </c:pivotFmt>
      <c:pivotFmt>
        <c:idx val="6"/>
        <c:spPr>
          <a:solidFill>
            <a:schemeClr val="accent2"/>
          </a:solidFill>
          <a:ln>
            <a:noFill/>
          </a:ln>
          <a:effectLst/>
        </c:spPr>
      </c:pivotFmt>
    </c:pivotFmts>
    <c:plotArea>
      <c:layout/>
      <c:pieChart>
        <c:varyColors val="1"/>
        <c:ser>
          <c:idx val="0"/>
          <c:order val="0"/>
          <c:tx>
            <c:strRef>
              <c:f>'2023 - Compil des données '!$M$64:$M$65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475-434C-93E1-1C3BDFBD4D8B}"/>
              </c:ext>
            </c:extLst>
          </c:dPt>
          <c:dPt>
            <c:idx val="1"/>
            <c:bubble3D val="0"/>
            <c:spPr>
              <a:solidFill>
                <a:schemeClr val="accent2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475-434C-93E1-1C3BDFBD4D8B}"/>
              </c:ext>
            </c:extLst>
          </c:dPt>
          <c:dLbls>
            <c:dLbl>
              <c:idx val="0"/>
              <c:layout>
                <c:manualLayout>
                  <c:x val="-9.2700459317585304E-2"/>
                  <c:y val="7.687988128757139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NON</a:t>
                    </a:r>
                  </a:p>
                  <a:p>
                    <a:fld id="{8D1927D8-613E-4E43-AD67-D48FFC428925}" type="PERCENTAGE">
                      <a:rPr lang="en-US" smtClean="0"/>
                      <a:pPr/>
                      <a:t>[POURCENTAGE]</a:t>
                    </a:fld>
                    <a:endParaRPr lang="fr-FR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475-434C-93E1-1C3BDFBD4D8B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OUI</a:t>
                    </a:r>
                  </a:p>
                  <a:p>
                    <a:pPr>
                      <a:defRPr/>
                    </a:pPr>
                    <a:fld id="{D293187F-234A-44A0-859D-A657ED7734F1}" type="PERCENTAGE">
                      <a:rPr lang="en-US" smtClean="0"/>
                      <a:pPr>
                        <a:defRPr/>
                      </a:pPr>
                      <a:t>[POURCENTAGE]</a:t>
                    </a:fld>
                    <a:endParaRPr lang="fr-FR"/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5798665791776031E-2"/>
                      <c:h val="0.1741890824104153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2475-434C-93E1-1C3BDFBD4D8B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multiLvlStrRef>
              <c:f>'2023 - Compil des données '!$K$66:$L$69</c:f>
              <c:multiLvlStrCache>
                <c:ptCount val="2"/>
                <c:lvl>
                  <c:pt idx="0">
                    <c:v>NON</c:v>
                  </c:pt>
                  <c:pt idx="1">
                    <c:v>OUI</c:v>
                  </c:pt>
                </c:lvl>
                <c:lvl>
                  <c:pt idx="0">
                    <c:v>OUI</c:v>
                  </c:pt>
                </c:lvl>
              </c:multiLvlStrCache>
            </c:multiLvlStrRef>
          </c:cat>
          <c:val>
            <c:numRef>
              <c:f>'2023 - Compil des données '!$M$66:$M$69</c:f>
              <c:numCache>
                <c:formatCode>General</c:formatCode>
                <c:ptCount val="2"/>
                <c:pt idx="0">
                  <c:v>8</c:v>
                </c:pt>
                <c:pt idx="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475-434C-93E1-1C3BDFBD4D8B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pivotSource>
    <c:name>[Données 2022 2021 2020.xls]Toutes années!Tableau croisé dynamique21</c:name>
    <c:fmtId val="4"/>
  </c:pivotSource>
  <c:chart>
    <c:autoTitleDeleted val="0"/>
    <c:pivotFmts>
      <c:pivotFmt>
        <c:idx val="0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'Toutes années'!$L$89:$L$90</c:f>
              <c:strCache>
                <c:ptCount val="1"/>
                <c:pt idx="0">
                  <c:v>NON</c:v>
                </c:pt>
              </c:strCache>
            </c:strRef>
          </c:tx>
          <c:spPr>
            <a:solidFill>
              <a:schemeClr val="accent2">
                <a:shade val="76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'Toutes années'!$K$91:$K$95</c:f>
              <c:strCach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strCache>
            </c:strRef>
          </c:cat>
          <c:val>
            <c:numRef>
              <c:f>'Toutes années'!$L$91:$L$95</c:f>
              <c:numCache>
                <c:formatCode>General</c:formatCode>
                <c:ptCount val="4"/>
                <c:pt idx="0">
                  <c:v>12</c:v>
                </c:pt>
                <c:pt idx="1">
                  <c:v>12</c:v>
                </c:pt>
                <c:pt idx="2">
                  <c:v>31</c:v>
                </c:pt>
                <c:pt idx="3">
                  <c:v>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2E-4FB3-8E5C-4F0190A3EB07}"/>
            </c:ext>
          </c:extLst>
        </c:ser>
        <c:ser>
          <c:idx val="1"/>
          <c:order val="1"/>
          <c:tx>
            <c:strRef>
              <c:f>'Toutes années'!$M$89:$M$90</c:f>
              <c:strCache>
                <c:ptCount val="1"/>
                <c:pt idx="0">
                  <c:v>OUI</c:v>
                </c:pt>
              </c:strCache>
            </c:strRef>
          </c:tx>
          <c:spPr>
            <a:solidFill>
              <a:schemeClr val="accent2">
                <a:tint val="77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'Toutes années'!$K$91:$K$95</c:f>
              <c:strCach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strCache>
            </c:strRef>
          </c:cat>
          <c:val>
            <c:numRef>
              <c:f>'Toutes années'!$M$91:$M$95</c:f>
              <c:numCache>
                <c:formatCode>General</c:formatCode>
                <c:ptCount val="4"/>
                <c:pt idx="0">
                  <c:v>73</c:v>
                </c:pt>
                <c:pt idx="1">
                  <c:v>72</c:v>
                </c:pt>
                <c:pt idx="2">
                  <c:v>63</c:v>
                </c:pt>
                <c:pt idx="3">
                  <c:v>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D2E-4FB3-8E5C-4F0190A3EB07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92815135"/>
        <c:axId val="765830639"/>
      </c:barChart>
      <c:catAx>
        <c:axId val="1928151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65830639"/>
        <c:crosses val="autoZero"/>
        <c:auto val="1"/>
        <c:lblAlgn val="ctr"/>
        <c:lblOffset val="100"/>
        <c:noMultiLvlLbl val="0"/>
      </c:catAx>
      <c:valAx>
        <c:axId val="765830639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928151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accent6"/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pivotSource>
    <c:name>[Données 2022 2021 2020.xls]Toutes années!Tableau croisé dynamique22</c:name>
    <c:fmtId val="4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Au</a:t>
            </a:r>
            <a:r>
              <a:rPr lang="en-US" baseline="0" dirty="0"/>
              <a:t> global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ivotFmts>
      <c:pivotFmt>
        <c:idx val="0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2"/>
          </a:solidFill>
          <a:ln>
            <a:noFill/>
          </a:ln>
          <a:effectLst/>
        </c:spPr>
      </c:pivotFmt>
      <c:pivotFmt>
        <c:idx val="3"/>
        <c:spPr>
          <a:solidFill>
            <a:schemeClr val="accent2"/>
          </a:solidFill>
          <a:ln>
            <a:noFill/>
          </a:ln>
          <a:effectLst/>
        </c:spPr>
      </c:pivotFmt>
      <c:pivotFmt>
        <c:idx val="4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2"/>
          </a:solidFill>
          <a:ln>
            <a:noFill/>
          </a:ln>
          <a:effectLst/>
        </c:spPr>
      </c:pivotFmt>
      <c:pivotFmt>
        <c:idx val="6"/>
        <c:spPr>
          <a:solidFill>
            <a:schemeClr val="accent2"/>
          </a:solidFill>
          <a:ln>
            <a:noFill/>
          </a:ln>
          <a:effectLst/>
        </c:spPr>
      </c:pivotFmt>
    </c:pivotFmts>
    <c:plotArea>
      <c:layout>
        <c:manualLayout>
          <c:layoutTarget val="inner"/>
          <c:xMode val="edge"/>
          <c:yMode val="edge"/>
          <c:x val="0.38981316821815748"/>
          <c:y val="0.18914370078740159"/>
          <c:w val="0.2196457546319166"/>
          <c:h val="0.73215259550889478"/>
        </c:manualLayout>
      </c:layout>
      <c:pieChart>
        <c:varyColors val="1"/>
        <c:ser>
          <c:idx val="0"/>
          <c:order val="0"/>
          <c:tx>
            <c:strRef>
              <c:f>'Toutes années'!$L$115:$L$116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explosion val="1"/>
            <c:spPr>
              <a:solidFill>
                <a:schemeClr val="accent2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D74-4EE7-B750-0B3D9B7B9666}"/>
              </c:ext>
            </c:extLst>
          </c:dPt>
          <c:dPt>
            <c:idx val="1"/>
            <c:bubble3D val="0"/>
            <c:spPr>
              <a:solidFill>
                <a:schemeClr val="accent2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D74-4EE7-B750-0B3D9B7B9666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'Toutes années'!$K$117:$K$119</c:f>
              <c:strCache>
                <c:ptCount val="2"/>
                <c:pt idx="0">
                  <c:v>NON</c:v>
                </c:pt>
                <c:pt idx="1">
                  <c:v>OUI</c:v>
                </c:pt>
              </c:strCache>
            </c:strRef>
          </c:cat>
          <c:val>
            <c:numRef>
              <c:f>'Toutes années'!$L$117:$L$119</c:f>
              <c:numCache>
                <c:formatCode>General</c:formatCode>
                <c:ptCount val="2"/>
                <c:pt idx="0">
                  <c:v>124</c:v>
                </c:pt>
                <c:pt idx="1">
                  <c:v>287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74-4EE7-B750-0B3D9B7B9666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accent6"/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pivotSource>
    <c:name>[Données 2022 2021 2020.xls]Toutes années!Tableau croisé dynamique22</c:name>
    <c:fmtId val="7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noProof="0" dirty="0"/>
              <a:t>Candidats</a:t>
            </a:r>
            <a:r>
              <a:rPr lang="fr-FR" baseline="0" noProof="0" dirty="0"/>
              <a:t> entendus</a:t>
            </a:r>
            <a:endParaRPr lang="fr-FR" noProof="0" dirty="0"/>
          </a:p>
        </c:rich>
      </c:tx>
      <c:layout>
        <c:manualLayout>
          <c:xMode val="edge"/>
          <c:yMode val="edge"/>
          <c:x val="0.34954862756467325"/>
          <c:y val="2.839210163031024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ivotFmts>
      <c:pivotFmt>
        <c:idx val="0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2"/>
          </a:solidFill>
          <a:ln>
            <a:noFill/>
          </a:ln>
          <a:effectLst/>
        </c:spPr>
      </c:pivotFmt>
      <c:pivotFmt>
        <c:idx val="3"/>
        <c:spPr>
          <a:solidFill>
            <a:schemeClr val="accent2"/>
          </a:solidFill>
          <a:ln>
            <a:noFill/>
          </a:ln>
          <a:effectLst/>
        </c:spPr>
      </c:pivotFmt>
      <c:pivotFmt>
        <c:idx val="4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2"/>
          </a:solidFill>
          <a:ln>
            <a:noFill/>
          </a:ln>
          <a:effectLst/>
        </c:spPr>
      </c:pivotFmt>
      <c:pivotFmt>
        <c:idx val="6"/>
        <c:spPr>
          <a:solidFill>
            <a:schemeClr val="accent2"/>
          </a:solidFill>
          <a:ln>
            <a:noFill/>
          </a:ln>
          <a:effectLst/>
        </c:spPr>
      </c:pivotFmt>
    </c:pivotFmts>
    <c:plotArea>
      <c:layout/>
      <c:pieChart>
        <c:varyColors val="1"/>
        <c:ser>
          <c:idx val="0"/>
          <c:order val="0"/>
          <c:tx>
            <c:strRef>
              <c:f>'Toutes années'!$L$115:$L$116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653-46FC-B204-85CB705124C4}"/>
              </c:ext>
            </c:extLst>
          </c:dPt>
          <c:dPt>
            <c:idx val="1"/>
            <c:bubble3D val="0"/>
            <c:spPr>
              <a:solidFill>
                <a:schemeClr val="accent2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653-46FC-B204-85CB705124C4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NON</a:t>
                    </a:r>
                  </a:p>
                  <a:p>
                    <a:r>
                      <a:rPr lang="en-US"/>
                      <a:t>30%</a:t>
                    </a:r>
                    <a:endParaRPr lang="en-US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E653-46FC-B204-85CB705124C4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OUI</a:t>
                    </a:r>
                  </a:p>
                  <a:p>
                    <a:r>
                      <a:rPr lang="en-US"/>
                      <a:t>70%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E653-46FC-B204-85CB705124C4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'Toutes années'!$K$117:$K$119</c:f>
              <c:strCache>
                <c:ptCount val="2"/>
                <c:pt idx="0">
                  <c:v>NON</c:v>
                </c:pt>
                <c:pt idx="1">
                  <c:v>OUI</c:v>
                </c:pt>
              </c:strCache>
            </c:strRef>
          </c:cat>
          <c:val>
            <c:numRef>
              <c:f>'Toutes années'!$L$117:$L$119</c:f>
              <c:numCache>
                <c:formatCode>General</c:formatCode>
                <c:ptCount val="2"/>
                <c:pt idx="0">
                  <c:v>124</c:v>
                </c:pt>
                <c:pt idx="1">
                  <c:v>287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653-46FC-B204-85CB705124C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accent6"/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pivotSource>
    <c:name>[Données 2022 2021 2020.xls]Toutes années!Tableau croisé dynamique26</c:name>
    <c:fmtId val="4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noProof="0" dirty="0"/>
              <a:t>Candidats</a:t>
            </a:r>
            <a:r>
              <a:rPr lang="fr-FR" baseline="0" noProof="0" dirty="0"/>
              <a:t> retenus</a:t>
            </a:r>
            <a:endParaRPr lang="fr-FR" noProof="0" dirty="0"/>
          </a:p>
        </c:rich>
      </c:tx>
      <c:layout>
        <c:manualLayout>
          <c:xMode val="edge"/>
          <c:yMode val="edge"/>
          <c:x val="0.37175695846927398"/>
          <c:y val="4.146535593092445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ivotFmts>
      <c:pivotFmt>
        <c:idx val="0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2"/>
          </a:solidFill>
          <a:ln>
            <a:noFill/>
          </a:ln>
          <a:effectLst/>
        </c:spPr>
      </c:pivotFmt>
      <c:pivotFmt>
        <c:idx val="3"/>
        <c:spPr>
          <a:solidFill>
            <a:schemeClr val="accent2"/>
          </a:solidFill>
          <a:ln>
            <a:noFill/>
          </a:ln>
          <a:effectLst/>
        </c:spPr>
      </c:pivotFmt>
      <c:pivotFmt>
        <c:idx val="4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2"/>
          </a:solidFill>
          <a:ln>
            <a:noFill/>
          </a:ln>
          <a:effectLst/>
        </c:spPr>
      </c:pivotFmt>
      <c:pivotFmt>
        <c:idx val="6"/>
        <c:spPr>
          <a:solidFill>
            <a:schemeClr val="accent2"/>
          </a:solidFill>
          <a:ln>
            <a:noFill/>
          </a:ln>
          <a:effectLst/>
        </c:spPr>
      </c:pivotFmt>
    </c:pivotFmts>
    <c:plotArea>
      <c:layout>
        <c:manualLayout>
          <c:layoutTarget val="inner"/>
          <c:xMode val="edge"/>
          <c:yMode val="edge"/>
          <c:x val="0.3797266645093324"/>
          <c:y val="0.19744438454601057"/>
          <c:w val="0.22110222866336082"/>
          <c:h val="0.73344668890244868"/>
        </c:manualLayout>
      </c:layout>
      <c:pieChart>
        <c:varyColors val="1"/>
        <c:ser>
          <c:idx val="0"/>
          <c:order val="0"/>
          <c:tx>
            <c:strRef>
              <c:f>'Toutes années'!$M$174:$M$175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EDA-4284-90D0-3E324E6A9315}"/>
              </c:ext>
            </c:extLst>
          </c:dPt>
          <c:dPt>
            <c:idx val="1"/>
            <c:bubble3D val="0"/>
            <c:spPr>
              <a:solidFill>
                <a:schemeClr val="accent2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EDA-4284-90D0-3E324E6A9315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NON</a:t>
                    </a:r>
                  </a:p>
                  <a:p>
                    <a:fld id="{41CF1B51-CEE3-48D1-94AB-4627344A4B12}" type="PERCENTAGE">
                      <a:rPr lang="en-US" smtClean="0"/>
                      <a:pPr/>
                      <a:t>[POURCENTAGE]</a:t>
                    </a:fld>
                    <a:endParaRPr lang="fr-FR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EEDA-4284-90D0-3E324E6A9315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OUI</a:t>
                    </a:r>
                  </a:p>
                  <a:p>
                    <a:fld id="{2B501A65-800B-4BB8-8386-BB1617901D72}" type="PERCENTAGE">
                      <a:rPr lang="en-US" smtClean="0"/>
                      <a:pPr/>
                      <a:t>[POURCENTAGE]</a:t>
                    </a:fld>
                    <a:endParaRPr lang="fr-FR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EEDA-4284-90D0-3E324E6A9315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multiLvlStrRef>
              <c:f>'Toutes années'!$K$176:$L$180</c:f>
              <c:multiLvlStrCache>
                <c:ptCount val="2"/>
                <c:lvl>
                  <c:pt idx="0">
                    <c:v>OUI</c:v>
                  </c:pt>
                  <c:pt idx="1">
                    <c:v>OUI</c:v>
                  </c:pt>
                </c:lvl>
                <c:lvl>
                  <c:pt idx="0">
                    <c:v>NON</c:v>
                  </c:pt>
                  <c:pt idx="1">
                    <c:v>OUI</c:v>
                  </c:pt>
                </c:lvl>
              </c:multiLvlStrCache>
            </c:multiLvlStrRef>
          </c:cat>
          <c:val>
            <c:numRef>
              <c:f>'Toutes années'!$M$176:$M$180</c:f>
              <c:numCache>
                <c:formatCode>General</c:formatCode>
                <c:ptCount val="2"/>
                <c:pt idx="0">
                  <c:v>18</c:v>
                </c:pt>
                <c:pt idx="1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EDA-4284-90D0-3E324E6A9315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accent6"/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pivotSource>
    <c:name>[Données 2022 2021 2020.xls]2023 - Compil des données !Tableau croisé dynamique5</c:name>
    <c:fmtId val="4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800" b="1" i="0" baseline="0" dirty="0">
                <a:effectLst/>
              </a:rPr>
              <a:t>Répartition des </a:t>
            </a:r>
            <a:r>
              <a:rPr lang="fr-FR" sz="1800" b="1" i="0" u="sng" baseline="0" dirty="0">
                <a:solidFill>
                  <a:srgbClr val="FF0000"/>
                </a:solidFill>
                <a:effectLst/>
              </a:rPr>
              <a:t>candidats entendus</a:t>
            </a:r>
            <a:r>
              <a:rPr lang="fr-FR" sz="1800" b="1" i="0" baseline="0" dirty="0">
                <a:effectLst/>
              </a:rPr>
              <a:t> par profil</a:t>
            </a:r>
            <a:endParaRPr lang="fr-FR" dirty="0">
              <a:effectLst/>
            </a:endParaRPr>
          </a:p>
          <a:p>
            <a:pPr>
              <a:defRPr/>
            </a:pPr>
            <a:r>
              <a:rPr lang="fr-FR" sz="1800" b="1" i="0" baseline="0" dirty="0">
                <a:effectLst/>
              </a:rPr>
              <a:t>Issu des TP : OUI / NON</a:t>
            </a:r>
            <a:endParaRPr lang="fr-FR" dirty="0">
              <a:effectLst/>
            </a:endParaRPr>
          </a:p>
          <a:p>
            <a:pPr>
              <a:defRPr/>
            </a:pPr>
            <a:r>
              <a:rPr lang="fr-FR" sz="1800" b="1" i="0" baseline="0" dirty="0">
                <a:effectLst/>
              </a:rPr>
              <a:t>May Job Tour</a:t>
            </a:r>
            <a:endParaRPr lang="fr-FR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ivotFmts>
      <c:pivotFmt>
        <c:idx val="0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2"/>
          </a:solidFill>
          <a:ln>
            <a:noFill/>
          </a:ln>
          <a:effectLst/>
        </c:spPr>
      </c:pivotFmt>
      <c:pivotFmt>
        <c:idx val="3"/>
        <c:spPr>
          <a:solidFill>
            <a:schemeClr val="accent2"/>
          </a:solidFill>
          <a:ln>
            <a:noFill/>
          </a:ln>
          <a:effectLst/>
        </c:spPr>
      </c:pivotFmt>
      <c:pivotFmt>
        <c:idx val="4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2"/>
          </a:solidFill>
          <a:ln>
            <a:noFill/>
          </a:ln>
          <a:effectLst/>
        </c:spPr>
      </c:pivotFmt>
      <c:pivotFmt>
        <c:idx val="6"/>
        <c:spPr>
          <a:solidFill>
            <a:schemeClr val="accent2"/>
          </a:solidFill>
          <a:ln>
            <a:noFill/>
          </a:ln>
          <a:effectLst/>
        </c:spPr>
      </c:pivotFmt>
    </c:pivotFmts>
    <c:plotArea>
      <c:layout/>
      <c:pieChart>
        <c:varyColors val="1"/>
        <c:ser>
          <c:idx val="0"/>
          <c:order val="0"/>
          <c:tx>
            <c:strRef>
              <c:f>'2023 - Compil des données '!$M$88:$M$89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8B7-4D47-93A7-8FDEF4C6A2BF}"/>
              </c:ext>
            </c:extLst>
          </c:dPt>
          <c:dPt>
            <c:idx val="1"/>
            <c:bubble3D val="0"/>
            <c:spPr>
              <a:solidFill>
                <a:schemeClr val="accent2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8B7-4D47-93A7-8FDEF4C6A2BF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NON</a:t>
                    </a:r>
                  </a:p>
                  <a:p>
                    <a:fld id="{92E8CA04-9C1C-4E45-B2EC-AA98CF07BE71}" type="PERCENTAGE">
                      <a:rPr lang="en-US" smtClean="0"/>
                      <a:pPr/>
                      <a:t>[POURCENTAGE]</a:t>
                    </a:fld>
                    <a:endParaRPr lang="fr-FR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88B7-4D47-93A7-8FDEF4C6A2B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OUI</a:t>
                    </a:r>
                  </a:p>
                  <a:p>
                    <a:fld id="{F9D2BACD-59D5-41FB-937D-389594BF18E6}" type="PERCENTAGE">
                      <a:rPr lang="en-US" smtClean="0"/>
                      <a:pPr/>
                      <a:t>[POURCENTAGE]</a:t>
                    </a:fld>
                    <a:endParaRPr lang="fr-FR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88B7-4D47-93A7-8FDEF4C6A2BF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multiLvlStrRef>
              <c:f>'2023 - Compil des données '!$K$90:$L$93</c:f>
              <c:multiLvlStrCache>
                <c:ptCount val="2"/>
                <c:lvl>
                  <c:pt idx="0">
                    <c:v>NON</c:v>
                  </c:pt>
                  <c:pt idx="1">
                    <c:v>OUI</c:v>
                  </c:pt>
                </c:lvl>
                <c:lvl>
                  <c:pt idx="0">
                    <c:v>OUI</c:v>
                  </c:pt>
                </c:lvl>
              </c:multiLvlStrCache>
            </c:multiLvlStrRef>
          </c:cat>
          <c:val>
            <c:numRef>
              <c:f>'2023 - Compil des données '!$M$90:$M$93</c:f>
              <c:numCache>
                <c:formatCode>General</c:formatCode>
                <c:ptCount val="2"/>
                <c:pt idx="0">
                  <c:v>21</c:v>
                </c:pt>
                <c:pt idx="1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B7-4D47-93A7-8FDEF4C6A2BF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pivotSource>
    <c:name>[Données 2022 2021 2020.xls]2023 - Compil des données !Tableau croisé dynamique6</c:name>
    <c:fmtId val="4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800" dirty="0"/>
              <a:t>Répartition des </a:t>
            </a:r>
            <a:r>
              <a:rPr lang="fr-FR" sz="1800" u="sng" dirty="0">
                <a:solidFill>
                  <a:srgbClr val="FF0000"/>
                </a:solidFill>
              </a:rPr>
              <a:t>candidats retenus</a:t>
            </a:r>
            <a:r>
              <a:rPr lang="fr-FR" sz="1800" dirty="0"/>
              <a:t> par profil</a:t>
            </a:r>
          </a:p>
          <a:p>
            <a:pPr>
              <a:defRPr/>
            </a:pPr>
            <a:r>
              <a:rPr lang="fr-FR" sz="1800" dirty="0"/>
              <a:t>Issu des TP : OUI / NON</a:t>
            </a:r>
          </a:p>
          <a:p>
            <a:pPr>
              <a:defRPr/>
            </a:pPr>
            <a:r>
              <a:rPr lang="fr-FR" sz="1800" dirty="0"/>
              <a:t>May Job Tour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ivotFmts>
      <c:pivotFmt>
        <c:idx val="0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2"/>
          </a:solidFill>
          <a:ln>
            <a:noFill/>
          </a:ln>
          <a:effectLst/>
        </c:spPr>
      </c:pivotFmt>
      <c:pivotFmt>
        <c:idx val="3"/>
        <c:spPr>
          <a:solidFill>
            <a:schemeClr val="accent2"/>
          </a:solidFill>
          <a:ln>
            <a:noFill/>
          </a:ln>
          <a:effectLst/>
        </c:spPr>
      </c:pivotFmt>
      <c:pivotFmt>
        <c:idx val="4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2"/>
          </a:solidFill>
          <a:ln>
            <a:noFill/>
          </a:ln>
          <a:effectLst/>
        </c:spPr>
      </c:pivotFmt>
      <c:pivotFmt>
        <c:idx val="6"/>
        <c:spPr>
          <a:solidFill>
            <a:schemeClr val="accent2"/>
          </a:solidFill>
          <a:ln>
            <a:noFill/>
          </a:ln>
          <a:effectLst/>
        </c:spPr>
      </c:pivotFmt>
    </c:pivotFmts>
    <c:plotArea>
      <c:layout/>
      <c:pieChart>
        <c:varyColors val="1"/>
        <c:ser>
          <c:idx val="0"/>
          <c:order val="0"/>
          <c:tx>
            <c:strRef>
              <c:f>'2023 - Compil des données '!$M$112:$M$113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F1D2-47ED-8C1A-7694D84440A4}"/>
              </c:ext>
            </c:extLst>
          </c:dPt>
          <c:dPt>
            <c:idx val="1"/>
            <c:bubble3D val="0"/>
            <c:spPr>
              <a:solidFill>
                <a:schemeClr val="accent2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F1D2-47ED-8C1A-7694D84440A4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NON</a:t>
                    </a:r>
                  </a:p>
                  <a:p>
                    <a:fld id="{2A23ED12-B0E3-4A02-B70C-DBA9135B7D33}" type="PERCENTAGE">
                      <a:rPr lang="en-US" smtClean="0"/>
                      <a:pPr/>
                      <a:t>[POURCENTAGE]</a:t>
                    </a:fld>
                    <a:endParaRPr lang="fr-FR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1D2-47ED-8C1A-7694D84440A4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OUI</a:t>
                    </a:r>
                  </a:p>
                  <a:p>
                    <a:fld id="{9FDCBBF3-24C9-43DC-BE71-F2798F48FB44}" type="PERCENTAGE">
                      <a:rPr lang="en-US" smtClean="0"/>
                      <a:pPr/>
                      <a:t>[POURCENTAGE]</a:t>
                    </a:fld>
                    <a:endParaRPr lang="fr-FR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F1D2-47ED-8C1A-7694D84440A4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multiLvlStrRef>
              <c:f>'2023 - Compil des données '!$K$114:$L$117</c:f>
              <c:multiLvlStrCache>
                <c:ptCount val="2"/>
                <c:lvl>
                  <c:pt idx="0">
                    <c:v>NON</c:v>
                  </c:pt>
                  <c:pt idx="1">
                    <c:v>OUI</c:v>
                  </c:pt>
                </c:lvl>
                <c:lvl>
                  <c:pt idx="0">
                    <c:v>OUI</c:v>
                  </c:pt>
                </c:lvl>
              </c:multiLvlStrCache>
            </c:multiLvlStrRef>
          </c:cat>
          <c:val>
            <c:numRef>
              <c:f>'2023 - Compil des données '!$M$114:$M$117</c:f>
              <c:numCache>
                <c:formatCode>General</c:formatCode>
                <c:ptCount val="2"/>
                <c:pt idx="0">
                  <c:v>9</c:v>
                </c:pt>
                <c:pt idx="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1D2-47ED-8C1A-7694D84440A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pivotSource>
    <c:name>[Données 2022 2021 2020.xls]Toutes années!Tableau croisé dynamique27</c:name>
    <c:fmtId val="5"/>
  </c:pivotSource>
  <c:chart>
    <c:autoTitleDeleted val="0"/>
    <c:pivotFmts>
      <c:pivotFmt>
        <c:idx val="0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'Toutes années'!$L$212:$L$213</c:f>
              <c:strCache>
                <c:ptCount val="1"/>
                <c:pt idx="0">
                  <c:v>NON</c:v>
                </c:pt>
              </c:strCache>
            </c:strRef>
          </c:tx>
          <c:spPr>
            <a:solidFill>
              <a:schemeClr val="accent2">
                <a:shade val="76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'Toutes années'!$K$214:$K$218</c:f>
              <c:strCach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strCache>
            </c:strRef>
          </c:cat>
          <c:val>
            <c:numRef>
              <c:f>'Toutes années'!$L$214:$L$218</c:f>
              <c:numCache>
                <c:formatCode>General</c:formatCode>
                <c:ptCount val="4"/>
                <c:pt idx="0">
                  <c:v>34</c:v>
                </c:pt>
                <c:pt idx="1">
                  <c:v>35</c:v>
                </c:pt>
                <c:pt idx="2">
                  <c:v>62</c:v>
                </c:pt>
                <c:pt idx="3">
                  <c:v>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66-4606-9710-1371D30D255D}"/>
            </c:ext>
          </c:extLst>
        </c:ser>
        <c:ser>
          <c:idx val="1"/>
          <c:order val="1"/>
          <c:tx>
            <c:strRef>
              <c:f>'Toutes années'!$M$212:$M$213</c:f>
              <c:strCache>
                <c:ptCount val="1"/>
                <c:pt idx="0">
                  <c:v>OUI</c:v>
                </c:pt>
              </c:strCache>
            </c:strRef>
          </c:tx>
          <c:spPr>
            <a:solidFill>
              <a:schemeClr val="accent2">
                <a:tint val="77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'Toutes années'!$K$214:$K$218</c:f>
              <c:strCach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strCache>
            </c:strRef>
          </c:cat>
          <c:val>
            <c:numRef>
              <c:f>'Toutes années'!$M$214:$M$218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  <c:pt idx="2">
                  <c:v>32</c:v>
                </c:pt>
                <c:pt idx="3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66-4606-9710-1371D30D255D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115771967"/>
        <c:axId val="769357263"/>
      </c:barChart>
      <c:catAx>
        <c:axId val="21157719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69357263"/>
        <c:crosses val="autoZero"/>
        <c:auto val="1"/>
        <c:lblAlgn val="ctr"/>
        <c:lblOffset val="100"/>
        <c:noMultiLvlLbl val="0"/>
      </c:catAx>
      <c:valAx>
        <c:axId val="769357263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1157719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accent6"/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pivotSource>
    <c:name>[Données 2022 2021 2020.xls]Toutes années!Tableau croisé dynamique28</c:name>
    <c:fmtId val="4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Au</a:t>
            </a:r>
            <a:r>
              <a:rPr lang="en-US" baseline="0" dirty="0"/>
              <a:t> global</a:t>
            </a:r>
            <a:endParaRPr lang="en-US" dirty="0"/>
          </a:p>
        </c:rich>
      </c:tx>
      <c:layout>
        <c:manualLayout>
          <c:xMode val="edge"/>
          <c:yMode val="edge"/>
          <c:x val="0.38483333333333336"/>
          <c:y val="4.893896848214825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ivotFmts>
      <c:pivotFmt>
        <c:idx val="0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2"/>
          </a:solidFill>
          <a:ln>
            <a:noFill/>
          </a:ln>
          <a:effectLst/>
        </c:spPr>
      </c:pivotFmt>
      <c:pivotFmt>
        <c:idx val="3"/>
        <c:spPr>
          <a:solidFill>
            <a:schemeClr val="accent2"/>
          </a:solidFill>
          <a:ln>
            <a:noFill/>
          </a:ln>
          <a:effectLst/>
        </c:spPr>
      </c:pivotFmt>
      <c:pivotFmt>
        <c:idx val="4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2"/>
          </a:solidFill>
          <a:ln>
            <a:noFill/>
          </a:ln>
          <a:effectLst/>
        </c:spPr>
      </c:pivotFmt>
      <c:pivotFmt>
        <c:idx val="6"/>
        <c:spPr>
          <a:solidFill>
            <a:schemeClr val="accent2"/>
          </a:solidFill>
          <a:ln>
            <a:noFill/>
          </a:ln>
          <a:effectLst/>
        </c:spPr>
      </c:pivotFmt>
    </c:pivotFmts>
    <c:plotArea>
      <c:layout/>
      <c:pieChart>
        <c:varyColors val="1"/>
        <c:ser>
          <c:idx val="0"/>
          <c:order val="0"/>
          <c:tx>
            <c:strRef>
              <c:f>'Toutes années'!$L$228:$L$229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783-46CE-A527-AA0FBB8B4419}"/>
              </c:ext>
            </c:extLst>
          </c:dPt>
          <c:dPt>
            <c:idx val="1"/>
            <c:bubble3D val="0"/>
            <c:spPr>
              <a:solidFill>
                <a:schemeClr val="accent2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783-46CE-A527-AA0FBB8B4419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'Toutes années'!$K$230:$K$232</c:f>
              <c:strCache>
                <c:ptCount val="2"/>
                <c:pt idx="0">
                  <c:v>NON</c:v>
                </c:pt>
                <c:pt idx="1">
                  <c:v>OUI</c:v>
                </c:pt>
              </c:strCache>
            </c:strRef>
          </c:cat>
          <c:val>
            <c:numRef>
              <c:f>'Toutes années'!$L$230:$L$232</c:f>
              <c:numCache>
                <c:formatCode>General</c:formatCode>
                <c:ptCount val="2"/>
                <c:pt idx="0">
                  <c:v>236</c:v>
                </c:pt>
                <c:pt idx="1">
                  <c:v>175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783-46CE-A527-AA0FBB8B4419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accent6"/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pivotSource>
    <c:name>[Données 2022 2021 2020.xls]Toutes années!Tableau croisé dynamique29</c:name>
    <c:fmtId val="4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noProof="0" dirty="0"/>
              <a:t>Candidats</a:t>
            </a:r>
            <a:r>
              <a:rPr lang="fr-FR" baseline="0" noProof="0" dirty="0"/>
              <a:t> entendus</a:t>
            </a:r>
            <a:endParaRPr lang="fr-FR" noProof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ivotFmts>
      <c:pivotFmt>
        <c:idx val="0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2"/>
          </a:solidFill>
          <a:ln>
            <a:noFill/>
          </a:ln>
          <a:effectLst/>
        </c:spPr>
      </c:pivotFmt>
      <c:pivotFmt>
        <c:idx val="3"/>
        <c:spPr>
          <a:solidFill>
            <a:schemeClr val="accent2"/>
          </a:solidFill>
          <a:ln>
            <a:noFill/>
          </a:ln>
          <a:effectLst/>
        </c:spPr>
      </c:pivotFmt>
      <c:pivotFmt>
        <c:idx val="4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2"/>
          </a:solidFill>
          <a:ln>
            <a:noFill/>
          </a:ln>
          <a:effectLst/>
        </c:spPr>
      </c:pivotFmt>
      <c:pivotFmt>
        <c:idx val="6"/>
        <c:spPr>
          <a:solidFill>
            <a:schemeClr val="accent2"/>
          </a:solidFill>
          <a:ln>
            <a:noFill/>
          </a:ln>
          <a:effectLst/>
        </c:spPr>
      </c:pivotFmt>
    </c:pivotFmts>
    <c:plotArea>
      <c:layout/>
      <c:pieChart>
        <c:varyColors val="1"/>
        <c:ser>
          <c:idx val="0"/>
          <c:order val="0"/>
          <c:tx>
            <c:strRef>
              <c:f>'Toutes années'!$M$253:$M$254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3C9-4034-B4D9-F7DA2FAA4657}"/>
              </c:ext>
            </c:extLst>
          </c:dPt>
          <c:dPt>
            <c:idx val="1"/>
            <c:bubble3D val="0"/>
            <c:spPr>
              <a:solidFill>
                <a:schemeClr val="accent2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3C9-4034-B4D9-F7DA2FAA4657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NON</a:t>
                    </a:r>
                  </a:p>
                  <a:p>
                    <a:fld id="{0204BB04-7424-45E9-9F98-BA55A5462143}" type="PERCENTAGE">
                      <a:rPr lang="en-US" smtClean="0"/>
                      <a:pPr/>
                      <a:t>[POURCENTAGE]</a:t>
                    </a:fld>
                    <a:endParaRPr lang="fr-FR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83C9-4034-B4D9-F7DA2FAA4657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OUI</a:t>
                    </a:r>
                  </a:p>
                  <a:p>
                    <a:fld id="{524A0A57-1F8E-4D3F-B8CD-E35CA93FCDC9}" type="PERCENTAGE">
                      <a:rPr lang="en-US" smtClean="0"/>
                      <a:pPr/>
                      <a:t>[POURCENTAGE]</a:t>
                    </a:fld>
                    <a:endParaRPr lang="fr-FR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83C9-4034-B4D9-F7DA2FAA4657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multiLvlStrRef>
              <c:f>'Toutes années'!$K$255:$L$259</c:f>
              <c:multiLvlStrCache>
                <c:ptCount val="2"/>
                <c:lvl>
                  <c:pt idx="0">
                    <c:v>OUI</c:v>
                  </c:pt>
                  <c:pt idx="1">
                    <c:v>OUI</c:v>
                  </c:pt>
                </c:lvl>
                <c:lvl>
                  <c:pt idx="0">
                    <c:v>NON</c:v>
                  </c:pt>
                  <c:pt idx="1">
                    <c:v>OUI</c:v>
                  </c:pt>
                </c:lvl>
              </c:multiLvlStrCache>
            </c:multiLvlStrRef>
          </c:cat>
          <c:val>
            <c:numRef>
              <c:f>'Toutes années'!$M$255:$M$259</c:f>
              <c:numCache>
                <c:formatCode>General</c:formatCode>
                <c:ptCount val="2"/>
                <c:pt idx="0">
                  <c:v>82</c:v>
                </c:pt>
                <c:pt idx="1">
                  <c:v>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3C9-4034-B4D9-F7DA2FAA4657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accent6"/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[Données 2022 2021 2020.xls]Postes vacants toutes années!Tableau croisé dynamique12</c:name>
    <c:fmtId val="4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Nombre de candidatures reçues entre 2020 et 2023</a:t>
            </a:r>
          </a:p>
        </c:rich>
      </c:tx>
      <c:layout>
        <c:manualLayout>
          <c:xMode val="edge"/>
          <c:yMode val="edge"/>
          <c:x val="0.11760031155301878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ivotFmts>
      <c:pivotFmt>
        <c:idx val="0"/>
        <c:spPr>
          <a:solidFill>
            <a:schemeClr val="accent1"/>
          </a:solidFill>
          <a:ln w="9525" cap="flat" cmpd="sng" algn="ctr">
            <a:noFill/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 w="9525" cap="flat" cmpd="sng" algn="ctr">
            <a:noFill/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 w="9525" cap="flat" cmpd="sng" algn="ctr">
            <a:noFill/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 w="9525" cap="flat" cmpd="sng" algn="ctr">
            <a:noFill/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1"/>
          </a:solidFill>
          <a:ln w="9525" cap="flat" cmpd="sng" algn="ctr">
            <a:noFill/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1"/>
          </a:solidFill>
          <a:ln w="9525" cap="flat" cmpd="sng" algn="ctr">
            <a:noFill/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1"/>
          </a:solidFill>
          <a:ln w="9525" cap="flat" cmpd="sng" algn="ctr">
            <a:noFill/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'Postes vacants toutes années'!$G$3:$G$4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'Postes vacants toutes années'!$F$5:$F$9</c:f>
              <c:strCach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strCache>
            </c:strRef>
          </c:cat>
          <c:val>
            <c:numRef>
              <c:f>'Postes vacants toutes années'!$G$5:$G$9</c:f>
              <c:numCache>
                <c:formatCode>General</c:formatCode>
                <c:ptCount val="4"/>
                <c:pt idx="0">
                  <c:v>85</c:v>
                </c:pt>
                <c:pt idx="1">
                  <c:v>84</c:v>
                </c:pt>
                <c:pt idx="2">
                  <c:v>94</c:v>
                </c:pt>
                <c:pt idx="3">
                  <c:v>148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DD-4374-994F-74F92634453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979425343"/>
        <c:axId val="769354767"/>
      </c:barChart>
      <c:catAx>
        <c:axId val="9794253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69354767"/>
        <c:crosses val="autoZero"/>
        <c:auto val="1"/>
        <c:lblAlgn val="ctr"/>
        <c:lblOffset val="100"/>
        <c:noMultiLvlLbl val="0"/>
      </c:catAx>
      <c:valAx>
        <c:axId val="769354767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97942534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accent6"/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pivotSource>
    <c:name>[Données 2022 2021 2020.xls]Toutes années!Tableau croisé dynamique30</c:name>
    <c:fmtId val="4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noProof="0" dirty="0"/>
              <a:t>Candidats</a:t>
            </a:r>
            <a:r>
              <a:rPr lang="fr-FR" baseline="0" noProof="0" dirty="0"/>
              <a:t> retenus</a:t>
            </a:r>
            <a:endParaRPr lang="fr-FR" noProof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ivotFmts>
      <c:pivotFmt>
        <c:idx val="0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2"/>
          </a:solidFill>
          <a:ln>
            <a:noFill/>
          </a:ln>
          <a:effectLst/>
        </c:spPr>
      </c:pivotFmt>
      <c:pivotFmt>
        <c:idx val="3"/>
        <c:spPr>
          <a:solidFill>
            <a:schemeClr val="accent2"/>
          </a:solidFill>
          <a:ln>
            <a:noFill/>
          </a:ln>
          <a:effectLst/>
        </c:spPr>
      </c:pivotFmt>
      <c:pivotFmt>
        <c:idx val="4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2"/>
          </a:solidFill>
          <a:ln>
            <a:noFill/>
          </a:ln>
          <a:effectLst/>
        </c:spPr>
      </c:pivotFmt>
      <c:pivotFmt>
        <c:idx val="6"/>
        <c:spPr>
          <a:solidFill>
            <a:schemeClr val="accent2"/>
          </a:solidFill>
          <a:ln>
            <a:noFill/>
          </a:ln>
          <a:effectLst/>
        </c:spPr>
      </c:pivotFmt>
    </c:pivotFmts>
    <c:plotArea>
      <c:layout/>
      <c:pieChart>
        <c:varyColors val="1"/>
        <c:ser>
          <c:idx val="0"/>
          <c:order val="0"/>
          <c:tx>
            <c:strRef>
              <c:f>'Toutes années'!$M$278:$M$279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F8B4-4DB2-9833-F9EB2CEF7AA2}"/>
              </c:ext>
            </c:extLst>
          </c:dPt>
          <c:dPt>
            <c:idx val="1"/>
            <c:bubble3D val="0"/>
            <c:spPr>
              <a:solidFill>
                <a:schemeClr val="accent2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F8B4-4DB2-9833-F9EB2CEF7AA2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NON</a:t>
                    </a:r>
                  </a:p>
                  <a:p>
                    <a:fld id="{C31C0D90-5274-4267-B92E-B938F68034B1}" type="PERCENTAGE">
                      <a:rPr lang="en-US" smtClean="0"/>
                      <a:pPr/>
                      <a:t>[POURCENTAGE]</a:t>
                    </a:fld>
                    <a:endParaRPr lang="fr-FR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8B4-4DB2-9833-F9EB2CEF7AA2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OUI</a:t>
                    </a:r>
                  </a:p>
                  <a:p>
                    <a:fld id="{55408700-F3E8-4B9D-BC5B-2F87C5EF8F2D}" type="PERCENTAGE">
                      <a:rPr lang="en-US" smtClean="0"/>
                      <a:pPr/>
                      <a:t>[POURCENTAGE]</a:t>
                    </a:fld>
                    <a:endParaRPr lang="fr-FR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F8B4-4DB2-9833-F9EB2CEF7AA2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multiLvlStrRef>
              <c:f>'Toutes années'!$K$280:$L$284</c:f>
              <c:multiLvlStrCache>
                <c:ptCount val="2"/>
                <c:lvl>
                  <c:pt idx="0">
                    <c:v>OUI</c:v>
                  </c:pt>
                  <c:pt idx="1">
                    <c:v>OUI</c:v>
                  </c:pt>
                </c:lvl>
                <c:lvl>
                  <c:pt idx="0">
                    <c:v>NON</c:v>
                  </c:pt>
                  <c:pt idx="1">
                    <c:v>OUI</c:v>
                  </c:pt>
                </c:lvl>
              </c:multiLvlStrCache>
            </c:multiLvlStrRef>
          </c:cat>
          <c:val>
            <c:numRef>
              <c:f>'Toutes années'!$M$280:$M$284</c:f>
              <c:numCache>
                <c:formatCode>General</c:formatCode>
                <c:ptCount val="2"/>
                <c:pt idx="0">
                  <c:v>31</c:v>
                </c:pt>
                <c:pt idx="1">
                  <c:v>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8B4-4DB2-9833-F9EB2CEF7AA2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accent6"/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[Données 2022 2021 2020.xls]Postes vacants toutes années!Tableau croisé dynamique15</c:name>
    <c:fmtId val="8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Ratio candidature pour 1 poste entre 2020 et 2023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ivotFmts>
      <c:pivotFmt>
        <c:idx val="0"/>
        <c:spPr>
          <a:solidFill>
            <a:schemeClr val="accent1"/>
          </a:solidFill>
          <a:ln w="9525" cap="flat" cmpd="sng" algn="ctr">
            <a:noFill/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 w="9525" cap="flat" cmpd="sng" algn="ctr">
            <a:noFill/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 w="9525" cap="flat" cmpd="sng" algn="ctr">
            <a:noFill/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'Postes vacants toutes années'!$G$37:$G$38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'Postes vacants toutes années'!$F$39:$F$43</c:f>
              <c:strCach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strCache>
            </c:strRef>
          </c:cat>
          <c:val>
            <c:numRef>
              <c:f>'Postes vacants toutes années'!$G$39:$G$43</c:f>
              <c:numCache>
                <c:formatCode>0.00</c:formatCode>
                <c:ptCount val="4"/>
                <c:pt idx="0">
                  <c:v>4.25</c:v>
                </c:pt>
                <c:pt idx="1">
                  <c:v>4.666666666666667</c:v>
                </c:pt>
                <c:pt idx="2">
                  <c:v>3.6153846153846154</c:v>
                </c:pt>
                <c:pt idx="3">
                  <c:v>6.7272727272727275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A8-42C0-BBD6-9B5F0E971B5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217313887"/>
        <c:axId val="757750047"/>
      </c:barChart>
      <c:catAx>
        <c:axId val="12173138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57750047"/>
        <c:crosses val="autoZero"/>
        <c:auto val="1"/>
        <c:lblAlgn val="ctr"/>
        <c:lblOffset val="100"/>
        <c:noMultiLvlLbl val="0"/>
      </c:catAx>
      <c:valAx>
        <c:axId val="757750047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crossAx val="12173138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accent6"/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pivotSource>
    <c:name>[Données 2022 2021 2020.xls]Toutes années!Tableau croisé dynamique18</c:name>
    <c:fmtId val="9"/>
  </c:pivotSource>
  <c:chart>
    <c:autoTitleDeleted val="0"/>
    <c:pivotFmts>
      <c:pivotFmt>
        <c:idx val="0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>
        <c:manualLayout>
          <c:layoutTarget val="inner"/>
          <c:xMode val="edge"/>
          <c:yMode val="edge"/>
          <c:x val="1.5277777777777777E-2"/>
          <c:y val="2.5678438309803649E-2"/>
          <c:w val="0.87859831583552062"/>
          <c:h val="0.907308557776118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'Toutes années'!$L$3:$L$4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2">
                <a:shade val="58000"/>
                <a:alpha val="85000"/>
              </a:schemeClr>
            </a:solidFill>
            <a:ln w="9525" cap="flat" cmpd="sng" algn="ctr">
              <a:solidFill>
                <a:schemeClr val="accent6"/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'Toutes années'!$K$5:$K$9</c:f>
              <c:strCache>
                <c:ptCount val="4"/>
                <c:pt idx="0">
                  <c:v>19-29</c:v>
                </c:pt>
                <c:pt idx="1">
                  <c:v>30-40</c:v>
                </c:pt>
                <c:pt idx="2">
                  <c:v>41-51</c:v>
                </c:pt>
                <c:pt idx="3">
                  <c:v>52-62</c:v>
                </c:pt>
              </c:strCache>
            </c:strRef>
          </c:cat>
          <c:val>
            <c:numRef>
              <c:f>'Toutes années'!$L$5:$L$9</c:f>
              <c:numCache>
                <c:formatCode>General</c:formatCode>
                <c:ptCount val="4"/>
                <c:pt idx="0">
                  <c:v>12</c:v>
                </c:pt>
                <c:pt idx="1">
                  <c:v>27</c:v>
                </c:pt>
                <c:pt idx="2">
                  <c:v>40</c:v>
                </c:pt>
                <c:pt idx="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67-4B1F-9339-0FD5931A099B}"/>
            </c:ext>
          </c:extLst>
        </c:ser>
        <c:ser>
          <c:idx val="1"/>
          <c:order val="1"/>
          <c:tx>
            <c:strRef>
              <c:f>'Toutes années'!$M$3:$M$4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2">
                <a:shade val="86000"/>
                <a:alpha val="85000"/>
              </a:schemeClr>
            </a:solidFill>
            <a:ln w="9525" cap="flat" cmpd="sng" algn="ctr">
              <a:solidFill>
                <a:schemeClr val="accent6"/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'Toutes années'!$K$5:$K$9</c:f>
              <c:strCache>
                <c:ptCount val="4"/>
                <c:pt idx="0">
                  <c:v>19-29</c:v>
                </c:pt>
                <c:pt idx="1">
                  <c:v>30-40</c:v>
                </c:pt>
                <c:pt idx="2">
                  <c:v>41-51</c:v>
                </c:pt>
                <c:pt idx="3">
                  <c:v>52-62</c:v>
                </c:pt>
              </c:strCache>
            </c:strRef>
          </c:cat>
          <c:val>
            <c:numRef>
              <c:f>'Toutes années'!$M$5:$M$9</c:f>
              <c:numCache>
                <c:formatCode>General</c:formatCode>
                <c:ptCount val="4"/>
                <c:pt idx="0">
                  <c:v>7</c:v>
                </c:pt>
                <c:pt idx="1">
                  <c:v>30</c:v>
                </c:pt>
                <c:pt idx="2">
                  <c:v>35</c:v>
                </c:pt>
                <c:pt idx="3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F67-4B1F-9339-0FD5931A099B}"/>
            </c:ext>
          </c:extLst>
        </c:ser>
        <c:ser>
          <c:idx val="2"/>
          <c:order val="2"/>
          <c:tx>
            <c:strRef>
              <c:f>'Toutes années'!$N$3:$N$4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2">
                <a:tint val="86000"/>
                <a:alpha val="85000"/>
              </a:schemeClr>
            </a:solidFill>
            <a:ln w="9525" cap="flat" cmpd="sng" algn="ctr">
              <a:solidFill>
                <a:schemeClr val="accent6"/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'Toutes années'!$K$5:$K$9</c:f>
              <c:strCache>
                <c:ptCount val="4"/>
                <c:pt idx="0">
                  <c:v>19-29</c:v>
                </c:pt>
                <c:pt idx="1">
                  <c:v>30-40</c:v>
                </c:pt>
                <c:pt idx="2">
                  <c:v>41-51</c:v>
                </c:pt>
                <c:pt idx="3">
                  <c:v>52-62</c:v>
                </c:pt>
              </c:strCache>
            </c:strRef>
          </c:cat>
          <c:val>
            <c:numRef>
              <c:f>'Toutes années'!$N$5:$N$9</c:f>
              <c:numCache>
                <c:formatCode>General</c:formatCode>
                <c:ptCount val="4"/>
                <c:pt idx="0">
                  <c:v>10</c:v>
                </c:pt>
                <c:pt idx="1">
                  <c:v>36</c:v>
                </c:pt>
                <c:pt idx="2">
                  <c:v>30</c:v>
                </c:pt>
                <c:pt idx="3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F67-4B1F-9339-0FD5931A099B}"/>
            </c:ext>
          </c:extLst>
        </c:ser>
        <c:ser>
          <c:idx val="3"/>
          <c:order val="3"/>
          <c:tx>
            <c:strRef>
              <c:f>'Toutes années'!$O$3:$O$4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2">
                <a:tint val="58000"/>
                <a:alpha val="85000"/>
              </a:schemeClr>
            </a:solidFill>
            <a:ln w="9525" cap="flat" cmpd="sng" algn="ctr">
              <a:solidFill>
                <a:schemeClr val="accent6"/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'Toutes années'!$K$5:$K$9</c:f>
              <c:strCache>
                <c:ptCount val="4"/>
                <c:pt idx="0">
                  <c:v>19-29</c:v>
                </c:pt>
                <c:pt idx="1">
                  <c:v>30-40</c:v>
                </c:pt>
                <c:pt idx="2">
                  <c:v>41-51</c:v>
                </c:pt>
                <c:pt idx="3">
                  <c:v>52-62</c:v>
                </c:pt>
              </c:strCache>
            </c:strRef>
          </c:cat>
          <c:val>
            <c:numRef>
              <c:f>'Toutes années'!$O$5:$O$9</c:f>
              <c:numCache>
                <c:formatCode>General</c:formatCode>
                <c:ptCount val="4"/>
                <c:pt idx="0">
                  <c:v>25</c:v>
                </c:pt>
                <c:pt idx="1">
                  <c:v>44</c:v>
                </c:pt>
                <c:pt idx="2">
                  <c:v>53</c:v>
                </c:pt>
                <c:pt idx="3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F67-4B1F-9339-0FD5931A099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979424543"/>
        <c:axId val="1074925327"/>
      </c:barChart>
      <c:catAx>
        <c:axId val="9794245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74925327"/>
        <c:crosses val="autoZero"/>
        <c:auto val="1"/>
        <c:lblAlgn val="ctr"/>
        <c:lblOffset val="100"/>
        <c:noMultiLvlLbl val="0"/>
      </c:catAx>
      <c:valAx>
        <c:axId val="1074925327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979424543"/>
        <c:crosses val="autoZero"/>
        <c:crossBetween val="between"/>
      </c:valAx>
      <c:spPr>
        <a:noFill/>
        <a:ln>
          <a:solidFill>
            <a:schemeClr val="accent6"/>
          </a:solidFill>
        </a:ln>
        <a:effectLst/>
      </c:spPr>
    </c:plotArea>
    <c:legend>
      <c:legendPos val="r"/>
      <c:layout>
        <c:manualLayout>
          <c:xMode val="edge"/>
          <c:yMode val="edge"/>
          <c:x val="0.93137609361329832"/>
          <c:y val="0.33442572387646263"/>
          <c:w val="6.0290573053368331E-2"/>
          <c:h val="0.26111644776579207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pivotSource>
    <c:name>[Données 2022 2021 2020.xls]Toutes années!Tableau croisé dynamique19</c:name>
    <c:fmtId val="5"/>
  </c:pivotSource>
  <c:chart>
    <c:autoTitleDeleted val="0"/>
    <c:pivotFmts>
      <c:pivotFmt>
        <c:idx val="0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'Toutes années'!$M$29:$M$30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2">
                <a:shade val="58000"/>
                <a:alpha val="85000"/>
              </a:schemeClr>
            </a:solidFill>
            <a:ln w="9525" cap="flat" cmpd="sng" algn="ctr">
              <a:solidFill>
                <a:schemeClr val="accent6"/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'Toutes années'!$K$31:$L$39</c:f>
              <c:multiLvlStrCache>
                <c:ptCount val="4"/>
                <c:lvl>
                  <c:pt idx="0">
                    <c:v>OUI</c:v>
                  </c:pt>
                  <c:pt idx="1">
                    <c:v>OUI</c:v>
                  </c:pt>
                  <c:pt idx="2">
                    <c:v>OUI</c:v>
                  </c:pt>
                  <c:pt idx="3">
                    <c:v>OUI</c:v>
                  </c:pt>
                </c:lvl>
                <c:lvl>
                  <c:pt idx="0">
                    <c:v>19-29</c:v>
                  </c:pt>
                  <c:pt idx="1">
                    <c:v>30-40</c:v>
                  </c:pt>
                  <c:pt idx="2">
                    <c:v>41-51</c:v>
                  </c:pt>
                  <c:pt idx="3">
                    <c:v>52-62</c:v>
                  </c:pt>
                </c:lvl>
              </c:multiLvlStrCache>
            </c:multiLvlStrRef>
          </c:cat>
          <c:val>
            <c:numRef>
              <c:f>'Toutes années'!$M$31:$M$39</c:f>
              <c:numCache>
                <c:formatCode>General</c:formatCode>
                <c:ptCount val="4"/>
                <c:pt idx="0">
                  <c:v>7</c:v>
                </c:pt>
                <c:pt idx="1">
                  <c:v>14</c:v>
                </c:pt>
                <c:pt idx="2">
                  <c:v>18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0C-47CD-96D6-2465AB48AB20}"/>
            </c:ext>
          </c:extLst>
        </c:ser>
        <c:ser>
          <c:idx val="1"/>
          <c:order val="1"/>
          <c:tx>
            <c:strRef>
              <c:f>'Toutes années'!$N$29:$N$30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2">
                <a:shade val="86000"/>
                <a:alpha val="85000"/>
              </a:schemeClr>
            </a:solidFill>
            <a:ln w="9525" cap="flat" cmpd="sng" algn="ctr">
              <a:solidFill>
                <a:schemeClr val="accent6"/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'Toutes années'!$K$31:$L$39</c:f>
              <c:multiLvlStrCache>
                <c:ptCount val="4"/>
                <c:lvl>
                  <c:pt idx="0">
                    <c:v>OUI</c:v>
                  </c:pt>
                  <c:pt idx="1">
                    <c:v>OUI</c:v>
                  </c:pt>
                  <c:pt idx="2">
                    <c:v>OUI</c:v>
                  </c:pt>
                  <c:pt idx="3">
                    <c:v>OUI</c:v>
                  </c:pt>
                </c:lvl>
                <c:lvl>
                  <c:pt idx="0">
                    <c:v>19-29</c:v>
                  </c:pt>
                  <c:pt idx="1">
                    <c:v>30-40</c:v>
                  </c:pt>
                  <c:pt idx="2">
                    <c:v>41-51</c:v>
                  </c:pt>
                  <c:pt idx="3">
                    <c:v>52-62</c:v>
                  </c:pt>
                </c:lvl>
              </c:multiLvlStrCache>
            </c:multiLvlStrRef>
          </c:cat>
          <c:val>
            <c:numRef>
              <c:f>'Toutes années'!$N$31:$N$39</c:f>
              <c:numCache>
                <c:formatCode>General</c:formatCode>
                <c:ptCount val="4"/>
                <c:pt idx="0">
                  <c:v>3</c:v>
                </c:pt>
                <c:pt idx="1">
                  <c:v>19</c:v>
                </c:pt>
                <c:pt idx="2">
                  <c:v>18</c:v>
                </c:pt>
                <c:pt idx="3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E0C-47CD-96D6-2465AB48AB20}"/>
            </c:ext>
          </c:extLst>
        </c:ser>
        <c:ser>
          <c:idx val="2"/>
          <c:order val="2"/>
          <c:tx>
            <c:strRef>
              <c:f>'Toutes années'!$O$29:$O$30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2">
                <a:tint val="86000"/>
                <a:alpha val="85000"/>
              </a:schemeClr>
            </a:solidFill>
            <a:ln w="9525" cap="flat" cmpd="sng" algn="ctr">
              <a:solidFill>
                <a:schemeClr val="accent6"/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'Toutes années'!$K$31:$L$39</c:f>
              <c:multiLvlStrCache>
                <c:ptCount val="4"/>
                <c:lvl>
                  <c:pt idx="0">
                    <c:v>OUI</c:v>
                  </c:pt>
                  <c:pt idx="1">
                    <c:v>OUI</c:v>
                  </c:pt>
                  <c:pt idx="2">
                    <c:v>OUI</c:v>
                  </c:pt>
                  <c:pt idx="3">
                    <c:v>OUI</c:v>
                  </c:pt>
                </c:lvl>
                <c:lvl>
                  <c:pt idx="0">
                    <c:v>19-29</c:v>
                  </c:pt>
                  <c:pt idx="1">
                    <c:v>30-40</c:v>
                  </c:pt>
                  <c:pt idx="2">
                    <c:v>41-51</c:v>
                  </c:pt>
                  <c:pt idx="3">
                    <c:v>52-62</c:v>
                  </c:pt>
                </c:lvl>
              </c:multiLvlStrCache>
            </c:multiLvlStrRef>
          </c:cat>
          <c:val>
            <c:numRef>
              <c:f>'Toutes années'!$O$31:$O$39</c:f>
              <c:numCache>
                <c:formatCode>General</c:formatCode>
                <c:ptCount val="4"/>
                <c:pt idx="0">
                  <c:v>8</c:v>
                </c:pt>
                <c:pt idx="1">
                  <c:v>16</c:v>
                </c:pt>
                <c:pt idx="2">
                  <c:v>15</c:v>
                </c:pt>
                <c:pt idx="3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E0C-47CD-96D6-2465AB48AB20}"/>
            </c:ext>
          </c:extLst>
        </c:ser>
        <c:ser>
          <c:idx val="3"/>
          <c:order val="3"/>
          <c:tx>
            <c:strRef>
              <c:f>'Toutes années'!$P$29:$P$30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2">
                <a:tint val="58000"/>
                <a:alpha val="85000"/>
              </a:schemeClr>
            </a:solidFill>
            <a:ln w="9525" cap="flat" cmpd="sng" algn="ctr">
              <a:solidFill>
                <a:schemeClr val="accent6"/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'Toutes années'!$K$31:$L$39</c:f>
              <c:multiLvlStrCache>
                <c:ptCount val="4"/>
                <c:lvl>
                  <c:pt idx="0">
                    <c:v>OUI</c:v>
                  </c:pt>
                  <c:pt idx="1">
                    <c:v>OUI</c:v>
                  </c:pt>
                  <c:pt idx="2">
                    <c:v>OUI</c:v>
                  </c:pt>
                  <c:pt idx="3">
                    <c:v>OUI</c:v>
                  </c:pt>
                </c:lvl>
                <c:lvl>
                  <c:pt idx="0">
                    <c:v>19-29</c:v>
                  </c:pt>
                  <c:pt idx="1">
                    <c:v>30-40</c:v>
                  </c:pt>
                  <c:pt idx="2">
                    <c:v>41-51</c:v>
                  </c:pt>
                  <c:pt idx="3">
                    <c:v>52-62</c:v>
                  </c:pt>
                </c:lvl>
              </c:multiLvlStrCache>
            </c:multiLvlStrRef>
          </c:cat>
          <c:val>
            <c:numRef>
              <c:f>'Toutes années'!$P$31:$P$39</c:f>
              <c:numCache>
                <c:formatCode>General</c:formatCode>
                <c:ptCount val="4"/>
                <c:pt idx="0">
                  <c:v>8</c:v>
                </c:pt>
                <c:pt idx="1">
                  <c:v>17</c:v>
                </c:pt>
                <c:pt idx="2">
                  <c:v>18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0C-47CD-96D6-2465AB48AB20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217414591"/>
        <c:axId val="757749215"/>
      </c:barChart>
      <c:catAx>
        <c:axId val="12174145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57749215"/>
        <c:crosses val="autoZero"/>
        <c:auto val="1"/>
        <c:lblAlgn val="ctr"/>
        <c:lblOffset val="100"/>
        <c:noMultiLvlLbl val="0"/>
      </c:catAx>
      <c:valAx>
        <c:axId val="757749215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2174145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accent6"/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pivotSource>
    <c:name>[Données 2022 2021 2020.xls]Toutes années!Tableau croisé dynamique20</c:name>
    <c:fmtId val="6"/>
  </c:pivotSource>
  <c:chart>
    <c:autoTitleDeleted val="0"/>
    <c:pivotFmts>
      <c:pivotFmt>
        <c:idx val="0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"/>
        <c:spPr>
          <a:solidFill>
            <a:schemeClr val="accent2">
              <a:alpha val="85000"/>
            </a:schemeClr>
          </a:solidFill>
          <a:ln w="9525" cap="flat" cmpd="sng" algn="ctr">
            <a:solidFill>
              <a:schemeClr val="lt1">
                <a:alpha val="50000"/>
              </a:schemeClr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'Toutes années'!$M$59:$M$60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2">
                <a:shade val="58000"/>
                <a:alpha val="85000"/>
              </a:schemeClr>
            </a:solidFill>
            <a:ln w="9525" cap="flat" cmpd="sng" algn="ctr">
              <a:solidFill>
                <a:schemeClr val="accent6"/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'Toutes années'!$K$61:$L$69</c:f>
              <c:multiLvlStrCache>
                <c:ptCount val="4"/>
                <c:lvl>
                  <c:pt idx="0">
                    <c:v>OUI</c:v>
                  </c:pt>
                  <c:pt idx="1">
                    <c:v>OUI</c:v>
                  </c:pt>
                  <c:pt idx="2">
                    <c:v>OUI</c:v>
                  </c:pt>
                  <c:pt idx="3">
                    <c:v>OUI</c:v>
                  </c:pt>
                </c:lvl>
                <c:lvl>
                  <c:pt idx="0">
                    <c:v>19-29</c:v>
                  </c:pt>
                  <c:pt idx="1">
                    <c:v>30-40</c:v>
                  </c:pt>
                  <c:pt idx="2">
                    <c:v>41-51</c:v>
                  </c:pt>
                  <c:pt idx="3">
                    <c:v>52-62</c:v>
                  </c:pt>
                </c:lvl>
              </c:multiLvlStrCache>
            </c:multiLvlStrRef>
          </c:cat>
          <c:val>
            <c:numRef>
              <c:f>'Toutes années'!$M$61:$M$69</c:f>
              <c:numCache>
                <c:formatCode>General</c:formatCode>
                <c:ptCount val="4"/>
                <c:pt idx="0">
                  <c:v>2</c:v>
                </c:pt>
                <c:pt idx="1">
                  <c:v>7</c:v>
                </c:pt>
                <c:pt idx="2">
                  <c:v>8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10-42D6-85C0-6574AD7A7276}"/>
            </c:ext>
          </c:extLst>
        </c:ser>
        <c:ser>
          <c:idx val="1"/>
          <c:order val="1"/>
          <c:tx>
            <c:strRef>
              <c:f>'Toutes années'!$N$59:$N$60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2">
                <a:shade val="86000"/>
                <a:alpha val="85000"/>
              </a:schemeClr>
            </a:solidFill>
            <a:ln w="9525" cap="flat" cmpd="sng" algn="ctr">
              <a:solidFill>
                <a:schemeClr val="accent6"/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'Toutes années'!$K$61:$L$69</c:f>
              <c:multiLvlStrCache>
                <c:ptCount val="4"/>
                <c:lvl>
                  <c:pt idx="0">
                    <c:v>OUI</c:v>
                  </c:pt>
                  <c:pt idx="1">
                    <c:v>OUI</c:v>
                  </c:pt>
                  <c:pt idx="2">
                    <c:v>OUI</c:v>
                  </c:pt>
                  <c:pt idx="3">
                    <c:v>OUI</c:v>
                  </c:pt>
                </c:lvl>
                <c:lvl>
                  <c:pt idx="0">
                    <c:v>19-29</c:v>
                  </c:pt>
                  <c:pt idx="1">
                    <c:v>30-40</c:v>
                  </c:pt>
                  <c:pt idx="2">
                    <c:v>41-51</c:v>
                  </c:pt>
                  <c:pt idx="3">
                    <c:v>52-62</c:v>
                  </c:pt>
                </c:lvl>
              </c:multiLvlStrCache>
            </c:multiLvlStrRef>
          </c:cat>
          <c:val>
            <c:numRef>
              <c:f>'Toutes années'!$N$61:$N$69</c:f>
              <c:numCache>
                <c:formatCode>General</c:formatCode>
                <c:ptCount val="4"/>
                <c:pt idx="0">
                  <c:v>2</c:v>
                </c:pt>
                <c:pt idx="1">
                  <c:v>9</c:v>
                </c:pt>
                <c:pt idx="2">
                  <c:v>4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10-42D6-85C0-6574AD7A7276}"/>
            </c:ext>
          </c:extLst>
        </c:ser>
        <c:ser>
          <c:idx val="2"/>
          <c:order val="2"/>
          <c:tx>
            <c:strRef>
              <c:f>'Toutes années'!$O$59:$O$60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2">
                <a:tint val="86000"/>
                <a:alpha val="85000"/>
              </a:schemeClr>
            </a:solidFill>
            <a:ln w="9525" cap="flat" cmpd="sng" algn="ctr">
              <a:solidFill>
                <a:schemeClr val="accent6"/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'Toutes années'!$K$61:$L$69</c:f>
              <c:multiLvlStrCache>
                <c:ptCount val="4"/>
                <c:lvl>
                  <c:pt idx="0">
                    <c:v>OUI</c:v>
                  </c:pt>
                  <c:pt idx="1">
                    <c:v>OUI</c:v>
                  </c:pt>
                  <c:pt idx="2">
                    <c:v>OUI</c:v>
                  </c:pt>
                  <c:pt idx="3">
                    <c:v>OUI</c:v>
                  </c:pt>
                </c:lvl>
                <c:lvl>
                  <c:pt idx="0">
                    <c:v>19-29</c:v>
                  </c:pt>
                  <c:pt idx="1">
                    <c:v>30-40</c:v>
                  </c:pt>
                  <c:pt idx="2">
                    <c:v>41-51</c:v>
                  </c:pt>
                  <c:pt idx="3">
                    <c:v>52-62</c:v>
                  </c:pt>
                </c:lvl>
              </c:multiLvlStrCache>
            </c:multiLvlStrRef>
          </c:cat>
          <c:val>
            <c:numRef>
              <c:f>'Toutes années'!$O$61:$O$69</c:f>
              <c:numCache>
                <c:formatCode>General</c:formatCode>
                <c:ptCount val="4"/>
                <c:pt idx="0">
                  <c:v>5</c:v>
                </c:pt>
                <c:pt idx="1">
                  <c:v>7</c:v>
                </c:pt>
                <c:pt idx="2">
                  <c:v>10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F10-42D6-85C0-6574AD7A7276}"/>
            </c:ext>
          </c:extLst>
        </c:ser>
        <c:ser>
          <c:idx val="3"/>
          <c:order val="3"/>
          <c:tx>
            <c:strRef>
              <c:f>'Toutes années'!$P$59:$P$60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2">
                <a:tint val="58000"/>
                <a:alpha val="85000"/>
              </a:schemeClr>
            </a:solidFill>
            <a:ln w="9525" cap="flat" cmpd="sng" algn="ctr">
              <a:solidFill>
                <a:schemeClr val="accent6"/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'Toutes années'!$K$61:$L$69</c:f>
              <c:multiLvlStrCache>
                <c:ptCount val="4"/>
                <c:lvl>
                  <c:pt idx="0">
                    <c:v>OUI</c:v>
                  </c:pt>
                  <c:pt idx="1">
                    <c:v>OUI</c:v>
                  </c:pt>
                  <c:pt idx="2">
                    <c:v>OUI</c:v>
                  </c:pt>
                  <c:pt idx="3">
                    <c:v>OUI</c:v>
                  </c:pt>
                </c:lvl>
                <c:lvl>
                  <c:pt idx="0">
                    <c:v>19-29</c:v>
                  </c:pt>
                  <c:pt idx="1">
                    <c:v>30-40</c:v>
                  </c:pt>
                  <c:pt idx="2">
                    <c:v>41-51</c:v>
                  </c:pt>
                  <c:pt idx="3">
                    <c:v>52-62</c:v>
                  </c:pt>
                </c:lvl>
              </c:multiLvlStrCache>
            </c:multiLvlStrRef>
          </c:cat>
          <c:val>
            <c:numRef>
              <c:f>'Toutes années'!$P$61:$P$69</c:f>
              <c:numCache>
                <c:formatCode>General</c:formatCode>
                <c:ptCount val="4"/>
                <c:pt idx="0">
                  <c:v>2</c:v>
                </c:pt>
                <c:pt idx="1">
                  <c:v>7</c:v>
                </c:pt>
                <c:pt idx="2">
                  <c:v>8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F10-42D6-85C0-6574AD7A7276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118555407"/>
        <c:axId val="765320575"/>
      </c:barChart>
      <c:catAx>
        <c:axId val="21185554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65320575"/>
        <c:crosses val="autoZero"/>
        <c:auto val="1"/>
        <c:lblAlgn val="ctr"/>
        <c:lblOffset val="100"/>
        <c:noMultiLvlLbl val="0"/>
      </c:catAx>
      <c:valAx>
        <c:axId val="765320575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118555407"/>
        <c:crosses val="autoZero"/>
        <c:crossBetween val="between"/>
      </c:valAx>
      <c:spPr>
        <a:noFill/>
        <a:ln>
          <a:solidFill>
            <a:schemeClr val="accent6"/>
          </a:solidFill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[Données 2022 2021 2020.xls]2023 - Compil des données !Tableau croisé dynamique1</c:name>
    <c:fmtId val="4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800" dirty="0"/>
              <a:t>Répartition des </a:t>
            </a:r>
            <a:r>
              <a:rPr lang="fr-FR" sz="1800" u="sng" dirty="0">
                <a:solidFill>
                  <a:srgbClr val="FF0000"/>
                </a:solidFill>
              </a:rPr>
              <a:t>candidats entendus</a:t>
            </a:r>
            <a:r>
              <a:rPr lang="fr-FR" sz="1800" dirty="0"/>
              <a:t> par tranches d’âge</a:t>
            </a:r>
          </a:p>
          <a:p>
            <a:pPr>
              <a:defRPr/>
            </a:pPr>
            <a:r>
              <a:rPr lang="fr-FR" sz="1800" dirty="0"/>
              <a:t>May Jo</a:t>
            </a:r>
            <a:r>
              <a:rPr lang="fr-FR" sz="1800" baseline="0" dirty="0"/>
              <a:t>b Tour</a:t>
            </a:r>
            <a:endParaRPr lang="fr-FR" sz="1800" dirty="0"/>
          </a:p>
        </c:rich>
      </c:tx>
      <c:layout>
        <c:manualLayout>
          <c:xMode val="edge"/>
          <c:yMode val="edge"/>
          <c:x val="0.15198262816957875"/>
          <c:y val="2.782915092603143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ivotFmts>
      <c:pivotFmt>
        <c:idx val="0"/>
        <c:spPr>
          <a:solidFill>
            <a:schemeClr val="accent1"/>
          </a:solidFill>
          <a:ln w="9525" cap="flat" cmpd="sng" algn="ctr">
            <a:noFill/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 w="9525" cap="flat" cmpd="sng" algn="ctr">
            <a:noFill/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 w="9525" cap="flat" cmpd="sng" algn="ctr">
            <a:noFill/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'2023 - Compil des données '!$L$8:$L$9</c:f>
              <c:strCache>
                <c:ptCount val="1"/>
                <c:pt idx="0">
                  <c:v>OUI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6"/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'2023 - Compil des données '!$K$10:$K$14</c:f>
              <c:strCache>
                <c:ptCount val="4"/>
                <c:pt idx="0">
                  <c:v>19-28</c:v>
                </c:pt>
                <c:pt idx="1">
                  <c:v>29-38</c:v>
                </c:pt>
                <c:pt idx="2">
                  <c:v>39-48</c:v>
                </c:pt>
                <c:pt idx="3">
                  <c:v>49-58</c:v>
                </c:pt>
              </c:strCache>
            </c:strRef>
          </c:cat>
          <c:val>
            <c:numRef>
              <c:f>'2023 - Compil des données '!$L$10:$L$14</c:f>
              <c:numCache>
                <c:formatCode>General</c:formatCode>
                <c:ptCount val="4"/>
                <c:pt idx="0">
                  <c:v>8</c:v>
                </c:pt>
                <c:pt idx="1">
                  <c:v>11</c:v>
                </c:pt>
                <c:pt idx="2">
                  <c:v>18</c:v>
                </c:pt>
                <c:pt idx="3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19-4C31-AE0D-BF6EC882015C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286309184"/>
        <c:axId val="1287534016"/>
      </c:barChart>
      <c:catAx>
        <c:axId val="1286309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287534016"/>
        <c:crosses val="autoZero"/>
        <c:auto val="1"/>
        <c:lblAlgn val="ctr"/>
        <c:lblOffset val="100"/>
        <c:noMultiLvlLbl val="0"/>
      </c:catAx>
      <c:valAx>
        <c:axId val="128753401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286309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accent6"/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[Données 2022 2021 2020.xls]2023 - Compil des données !Tableau croisé dynamique2</c:name>
    <c:fmtId val="4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800" dirty="0"/>
              <a:t>Répartition des </a:t>
            </a:r>
            <a:r>
              <a:rPr lang="fr-FR" sz="1800" u="sng" dirty="0">
                <a:solidFill>
                  <a:srgbClr val="FF0000"/>
                </a:solidFill>
              </a:rPr>
              <a:t>candidats retenus</a:t>
            </a:r>
            <a:r>
              <a:rPr lang="fr-FR" sz="1800" dirty="0"/>
              <a:t> par tranches d'âge</a:t>
            </a:r>
          </a:p>
          <a:p>
            <a:pPr>
              <a:defRPr/>
            </a:pPr>
            <a:r>
              <a:rPr lang="fr-FR" sz="1800" dirty="0"/>
              <a:t>May Job Tour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ivotFmts>
      <c:pivotFmt>
        <c:idx val="0"/>
        <c:spPr>
          <a:solidFill>
            <a:schemeClr val="accent1"/>
          </a:solidFill>
          <a:ln w="9525" cap="flat" cmpd="sng" algn="ctr">
            <a:noFill/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 w="9525" cap="flat" cmpd="sng" algn="ctr">
            <a:noFill/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 w="9525" cap="flat" cmpd="sng" algn="ctr">
            <a:noFill/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'2023 - Compil des données '!$L$23:$L$24</c:f>
              <c:strCache>
                <c:ptCount val="1"/>
                <c:pt idx="0">
                  <c:v>OUI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6"/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'2023 - Compil des données '!$K$25:$K$29</c:f>
              <c:strCache>
                <c:ptCount val="4"/>
                <c:pt idx="0">
                  <c:v>19-28</c:v>
                </c:pt>
                <c:pt idx="1">
                  <c:v>29-38</c:v>
                </c:pt>
                <c:pt idx="2">
                  <c:v>39-48</c:v>
                </c:pt>
                <c:pt idx="3">
                  <c:v>49-58</c:v>
                </c:pt>
              </c:strCache>
            </c:strRef>
          </c:cat>
          <c:val>
            <c:numRef>
              <c:f>'2023 - Compil des données '!$L$25:$L$29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9</c:v>
                </c:pt>
                <c:pt idx="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A2-4038-B12E-94A1BFCC4660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286247184"/>
        <c:axId val="1287559392"/>
      </c:barChart>
      <c:catAx>
        <c:axId val="1286247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287559392"/>
        <c:crosses val="autoZero"/>
        <c:auto val="1"/>
        <c:lblAlgn val="ctr"/>
        <c:lblOffset val="100"/>
        <c:noMultiLvlLbl val="0"/>
      </c:catAx>
      <c:valAx>
        <c:axId val="128755939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286247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accent6"/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pivotSource>
    <c:name>[Données 2022 2021 2020.xls]2023 - Compil des données !Tableau croisé dynamique3</c:name>
    <c:fmtId val="4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800" b="1" i="0" baseline="0" dirty="0">
                <a:effectLst/>
              </a:rPr>
              <a:t>Répartition des </a:t>
            </a:r>
            <a:r>
              <a:rPr lang="fr-FR" sz="1800" b="1" i="0" u="sng" baseline="0" dirty="0">
                <a:solidFill>
                  <a:srgbClr val="FF0000"/>
                </a:solidFill>
                <a:effectLst/>
              </a:rPr>
              <a:t>candidats entendus</a:t>
            </a:r>
            <a:r>
              <a:rPr lang="fr-FR" sz="1800" b="1" i="0" baseline="0" dirty="0">
                <a:effectLst/>
              </a:rPr>
              <a:t> par situation professionnelle</a:t>
            </a:r>
          </a:p>
          <a:p>
            <a:pPr>
              <a:defRPr/>
            </a:pPr>
            <a:r>
              <a:rPr lang="fr-FR" sz="1800" b="1" i="0" baseline="0" dirty="0">
                <a:effectLst/>
              </a:rPr>
              <a:t>En emploi : OUI / NON</a:t>
            </a:r>
            <a:endParaRPr lang="fr-FR" dirty="0">
              <a:effectLst/>
            </a:endParaRPr>
          </a:p>
          <a:p>
            <a:pPr>
              <a:defRPr/>
            </a:pPr>
            <a:r>
              <a:rPr lang="fr-FR" sz="1800" b="1" i="0" baseline="0" dirty="0">
                <a:effectLst/>
              </a:rPr>
              <a:t>May Job Tour</a:t>
            </a:r>
            <a:endParaRPr lang="fr-FR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ivotFmts>
      <c:pivotFmt>
        <c:idx val="0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2"/>
          </a:solidFill>
          <a:ln>
            <a:noFill/>
          </a:ln>
          <a:effectLst/>
        </c:spPr>
      </c:pivotFmt>
      <c:pivotFmt>
        <c:idx val="3"/>
        <c:spPr>
          <a:solidFill>
            <a:schemeClr val="accent2"/>
          </a:solidFill>
          <a:ln>
            <a:noFill/>
          </a:ln>
          <a:effectLst/>
        </c:spPr>
      </c:pivotFmt>
      <c:pivotFmt>
        <c:idx val="4"/>
        <c:spPr>
          <a:solidFill>
            <a:schemeClr val="accent2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2"/>
          </a:solidFill>
          <a:ln>
            <a:noFill/>
          </a:ln>
          <a:effectLst/>
        </c:spPr>
      </c:pivotFmt>
      <c:pivotFmt>
        <c:idx val="6"/>
        <c:spPr>
          <a:solidFill>
            <a:schemeClr val="accent2"/>
          </a:solidFill>
          <a:ln>
            <a:noFill/>
          </a:ln>
          <a:effectLst/>
        </c:spPr>
      </c:pivotFmt>
    </c:pivotFmts>
    <c:plotArea>
      <c:layout/>
      <c:pieChart>
        <c:varyColors val="1"/>
        <c:ser>
          <c:idx val="0"/>
          <c:order val="0"/>
          <c:tx>
            <c:strRef>
              <c:f>'2023 - Compil des données '!$M$38:$M$39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531-4A1E-9EB4-BE5061BD4B24}"/>
              </c:ext>
            </c:extLst>
          </c:dPt>
          <c:dPt>
            <c:idx val="1"/>
            <c:bubble3D val="0"/>
            <c:spPr>
              <a:solidFill>
                <a:schemeClr val="accent2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531-4A1E-9EB4-BE5061BD4B24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NON</a:t>
                    </a:r>
                  </a:p>
                  <a:p>
                    <a:pPr>
                      <a:defRPr/>
                    </a:pPr>
                    <a:r>
                      <a:rPr lang="en-US" dirty="0"/>
                      <a:t>33%</a:t>
                    </a:r>
                  </a:p>
                  <a:p>
                    <a:pPr>
                      <a:defRPr/>
                    </a:pPr>
                    <a:endParaRPr lang="en-US" dirty="0"/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7659776902887136E-2"/>
                      <c:h val="0.14080803472861667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A531-4A1E-9EB4-BE5061BD4B24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OUI</a:t>
                    </a:r>
                  </a:p>
                  <a:p>
                    <a:pPr>
                      <a:defRPr/>
                    </a:pPr>
                    <a:r>
                      <a:rPr lang="en-US" dirty="0"/>
                      <a:t>67%</a:t>
                    </a:r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4409776902887133E-2"/>
                      <c:h val="0.15423969914150384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3-A531-4A1E-9EB4-BE5061BD4B24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multiLvlStrRef>
              <c:f>'2023 - Compil des données '!$K$40:$L$43</c:f>
              <c:multiLvlStrCache>
                <c:ptCount val="2"/>
                <c:lvl>
                  <c:pt idx="0">
                    <c:v>NON</c:v>
                  </c:pt>
                  <c:pt idx="1">
                    <c:v>OUI</c:v>
                  </c:pt>
                </c:lvl>
                <c:lvl>
                  <c:pt idx="0">
                    <c:v>OUI</c:v>
                  </c:pt>
                </c:lvl>
              </c:multiLvlStrCache>
            </c:multiLvlStrRef>
          </c:cat>
          <c:val>
            <c:numRef>
              <c:f>'2023 - Compil des données '!$M$40:$M$43</c:f>
              <c:numCache>
                <c:formatCode>General</c:formatCode>
                <c:ptCount val="2"/>
                <c:pt idx="0">
                  <c:v>16</c:v>
                </c:pt>
                <c:pt idx="1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531-4A1E-9EB4-BE5061BD4B2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1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1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13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14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15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16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17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18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19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6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8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9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0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>
            <a:extLst>
              <a:ext uri="{FF2B5EF4-FFF2-40B4-BE49-F238E27FC236}">
                <a16:creationId xmlns:a16="http://schemas.microsoft.com/office/drawing/2014/main" id="{351C8536-F3B0-C341-8126-1207E97119B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01456B2-E706-1340-AFC3-85F60AC9A20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BA5CE7-CB5E-094D-84FF-7B31CF8BDEEE}" type="datetime1">
              <a:rPr lang="fr-FR" smtClean="0"/>
              <a:t>05/09/2023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EA49E13-7518-E340-A123-78561581E8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90AEEC-F21E-7A42-AD0B-4522FF79B6C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822AED-65EC-D74F-BB3A-86777796C2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718665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E8EB3B-95DF-3C4C-9A1C-51B858ED0912}" type="datetime1">
              <a:rPr lang="fr-FR" smtClean="0"/>
              <a:t>05/09/2023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55513-A22D-CA40-8876-974C42F8B5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778103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ocu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FA71CDC-5A42-4445-ABDB-7A2056F7CE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-5459284" y="-1676956"/>
            <a:ext cx="14972362" cy="5355967"/>
          </a:xfrm>
          <a:prstGeom prst="rect">
            <a:avLst/>
          </a:prstGeom>
        </p:spPr>
      </p:pic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041582" y="3886200"/>
            <a:ext cx="4730817" cy="1845518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="1" i="0">
                <a:solidFill>
                  <a:srgbClr val="000000"/>
                </a:solidFill>
                <a:latin typeface="Lucida Bright" panose="02040602050505020304" pitchFamily="18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Titre de la présentation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03FBAD2-5716-A946-8C23-F30353B725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4563" y="3886200"/>
            <a:ext cx="1845518" cy="1845518"/>
          </a:xfrm>
          <a:prstGeom prst="rect">
            <a:avLst/>
          </a:prstGeom>
        </p:spPr>
      </p:pic>
      <p:sp>
        <p:nvSpPr>
          <p:cNvPr id="13" name="Espace réservé du numéro de diapositive 6">
            <a:extLst>
              <a:ext uri="{FF2B5EF4-FFF2-40B4-BE49-F238E27FC236}">
                <a16:creationId xmlns:a16="http://schemas.microsoft.com/office/drawing/2014/main" id="{60336DCE-1BB4-FE4F-AD9D-4ECAE2D91BBE}"/>
              </a:ext>
            </a:extLst>
          </p:cNvPr>
          <p:cNvSpPr txBox="1">
            <a:spLocks/>
          </p:cNvSpPr>
          <p:nvPr userDrawn="1"/>
        </p:nvSpPr>
        <p:spPr>
          <a:xfrm>
            <a:off x="6606746" y="63563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15B948-83B8-495C-90A9-183A47AA4AD8}" type="datetime1">
              <a:rPr lang="fr-FR" sz="1100" smtClean="0">
                <a:latin typeface="Lucida Bright" panose="02040602050505020304" pitchFamily="18" charset="0"/>
              </a:rPr>
              <a:t>05/09/2023</a:t>
            </a:fld>
            <a:endParaRPr lang="fr-FR" dirty="0">
              <a:latin typeface="Lucida Bright" panose="02040602050505020304" pitchFamily="18" charset="0"/>
            </a:endParaRPr>
          </a:p>
        </p:txBody>
      </p:sp>
      <p:sp>
        <p:nvSpPr>
          <p:cNvPr id="2" name="ZoneTexte 1"/>
          <p:cNvSpPr txBox="1"/>
          <p:nvPr userDrawn="1"/>
        </p:nvSpPr>
        <p:spPr>
          <a:xfrm>
            <a:off x="3925229" y="3356517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pPr algn="l"/>
            <a:endParaRPr lang="fr-FR" sz="1200" b="0" i="0" dirty="0">
              <a:latin typeface="Lucida Bright" panose="020406020505050203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904702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05A710-538E-A74F-8773-16F46B467DB7}"/>
              </a:ext>
            </a:extLst>
          </p:cNvPr>
          <p:cNvSpPr/>
          <p:nvPr userDrawn="1"/>
        </p:nvSpPr>
        <p:spPr>
          <a:xfrm>
            <a:off x="0" y="0"/>
            <a:ext cx="9144000" cy="1417638"/>
          </a:xfrm>
          <a:prstGeom prst="rect">
            <a:avLst/>
          </a:prstGeom>
          <a:solidFill>
            <a:srgbClr val="FF4238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Sommaire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F3A4D5C9-3D1F-8F4C-B2C8-EA217B9E795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62012" y="1600201"/>
            <a:ext cx="8224787" cy="4234992"/>
          </a:xfrm>
        </p:spPr>
        <p:txBody>
          <a:bodyPr numCol="2"/>
          <a:lstStyle>
            <a:lvl1pPr marL="514350" indent="-514350">
              <a:buClr>
                <a:srgbClr val="FF4238"/>
              </a:buClr>
              <a:buFont typeface="+mj-lt"/>
              <a:buAutoNum type="arabicPeriod"/>
              <a:defRPr sz="2800" b="1" i="0">
                <a:solidFill>
                  <a:srgbClr val="FF4238"/>
                </a:solidFill>
                <a:latin typeface="Lucida Bright" panose="02040602050505020304" pitchFamily="18" charset="77"/>
              </a:defRPr>
            </a:lvl1pPr>
            <a:lvl2pPr marL="457200" indent="0">
              <a:buFont typeface="+mj-lt"/>
              <a:buNone/>
              <a:defRPr sz="2300"/>
            </a:lvl2pPr>
            <a:lvl3pPr>
              <a:defRPr sz="1700"/>
            </a:lvl3pPr>
            <a:lvl4pPr>
              <a:defRPr sz="1400"/>
            </a:lvl4pPr>
          </a:lstStyle>
          <a:p>
            <a:pPr lvl="0"/>
            <a:r>
              <a:rPr lang="fr-FR" dirty="0"/>
              <a:t>Partie 1</a:t>
            </a:r>
          </a:p>
          <a:p>
            <a:pPr lvl="1"/>
            <a:r>
              <a:rPr lang="fr-FR" dirty="0"/>
              <a:t>Sous partie 1</a:t>
            </a:r>
          </a:p>
          <a:p>
            <a:pPr lvl="1"/>
            <a:r>
              <a:rPr lang="fr-FR" dirty="0"/>
              <a:t>Sous partie 2</a:t>
            </a:r>
          </a:p>
          <a:p>
            <a:pPr lvl="0"/>
            <a:r>
              <a:rPr lang="fr-FR" dirty="0"/>
              <a:t>Partie 2</a:t>
            </a:r>
          </a:p>
          <a:p>
            <a:pPr lvl="1"/>
            <a:r>
              <a:rPr lang="fr-FR" dirty="0"/>
              <a:t>Sous partie 1</a:t>
            </a:r>
          </a:p>
          <a:p>
            <a:pPr lvl="1"/>
            <a:r>
              <a:rPr lang="fr-FR" dirty="0"/>
              <a:t>Sous partie 2</a:t>
            </a:r>
          </a:p>
          <a:p>
            <a:pPr lvl="0"/>
            <a:r>
              <a:rPr lang="fr-FR" dirty="0"/>
              <a:t>Partie 3</a:t>
            </a:r>
          </a:p>
          <a:p>
            <a:pPr lvl="1"/>
            <a:r>
              <a:rPr lang="fr-FR" dirty="0"/>
              <a:t>Sous partie 1</a:t>
            </a:r>
          </a:p>
          <a:p>
            <a:pPr lvl="1"/>
            <a:r>
              <a:rPr lang="fr-FR" dirty="0"/>
              <a:t>Sous partie 2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0"/>
            <a:r>
              <a:rPr lang="fr-FR" dirty="0"/>
              <a:t>Partie 4</a:t>
            </a:r>
          </a:p>
          <a:p>
            <a:pPr lvl="1"/>
            <a:r>
              <a:rPr lang="fr-FR" dirty="0"/>
              <a:t>Sous partie 1</a:t>
            </a:r>
          </a:p>
          <a:p>
            <a:pPr lvl="1"/>
            <a:r>
              <a:rPr lang="fr-FR" dirty="0"/>
              <a:t>Sous partie 2</a:t>
            </a:r>
          </a:p>
          <a:p>
            <a:pPr lvl="0"/>
            <a:r>
              <a:rPr lang="fr-FR" dirty="0"/>
              <a:t>Partie 5</a:t>
            </a:r>
          </a:p>
          <a:p>
            <a:pPr lvl="1"/>
            <a:r>
              <a:rPr lang="fr-FR" dirty="0"/>
              <a:t>Sous partie 1</a:t>
            </a:r>
          </a:p>
          <a:p>
            <a:pPr lvl="1"/>
            <a:r>
              <a:rPr lang="fr-FR" dirty="0"/>
              <a:t>Sous partie 2</a:t>
            </a:r>
          </a:p>
          <a:p>
            <a:pPr lvl="0"/>
            <a:r>
              <a:rPr lang="fr-FR" dirty="0"/>
              <a:t>Partie 6</a:t>
            </a:r>
          </a:p>
          <a:p>
            <a:pPr lvl="1"/>
            <a:r>
              <a:rPr lang="fr-FR" dirty="0"/>
              <a:t>Sous partie 1</a:t>
            </a:r>
          </a:p>
          <a:p>
            <a:pPr lvl="1"/>
            <a:r>
              <a:rPr lang="fr-FR" dirty="0"/>
              <a:t>Sous partie 2</a:t>
            </a:r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728856" y="6379027"/>
            <a:ext cx="957943" cy="2880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Lucida Bright" panose="02040602050505020304" pitchFamily="18" charset="0"/>
              </a:defRPr>
            </a:lvl1pPr>
          </a:lstStyle>
          <a:p>
            <a:fld id="{88AC9B49-5E7D-4278-90A1-D3B3CC7530B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70259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+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F86EA1A-6DCE-4042-A62C-D22213BE16A8}"/>
              </a:ext>
            </a:extLst>
          </p:cNvPr>
          <p:cNvSpPr/>
          <p:nvPr userDrawn="1"/>
        </p:nvSpPr>
        <p:spPr>
          <a:xfrm>
            <a:off x="0" y="0"/>
            <a:ext cx="9144000" cy="1417638"/>
          </a:xfrm>
          <a:prstGeom prst="rect">
            <a:avLst/>
          </a:prstGeom>
          <a:solidFill>
            <a:srgbClr val="FF4238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F3A4D5C9-3D1F-8F4C-B2C8-EA217B9E795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62013" y="1600200"/>
            <a:ext cx="3984860" cy="4525963"/>
          </a:xfrm>
        </p:spPr>
        <p:txBody>
          <a:bodyPr/>
          <a:lstStyle>
            <a:lvl1pPr marL="457200" indent="-457200"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</a:defRPr>
            </a:lvl1pPr>
            <a:lvl2pPr>
              <a:defRPr sz="2300"/>
            </a:lvl2pPr>
            <a:lvl3pPr>
              <a:defRPr sz="1700"/>
            </a:lvl3pPr>
            <a:lvl4pPr marL="1371600" indent="0">
              <a:buNone/>
              <a:defRPr sz="1400"/>
            </a:lvl4pPr>
          </a:lstStyle>
          <a:p>
            <a:pPr lvl="0"/>
            <a:r>
              <a:rPr lang="fr-FR" dirty="0"/>
              <a:t>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8D93DE-C8DD-9D41-8D46-F271AB1F697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706754" y="1600200"/>
            <a:ext cx="3975233" cy="4525963"/>
          </a:xfrm>
        </p:spPr>
        <p:txBody>
          <a:bodyPr/>
          <a:lstStyle>
            <a:lvl1pPr marL="457200" indent="-457200"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</a:defRPr>
            </a:lvl1pPr>
            <a:lvl2pPr>
              <a:defRPr sz="2300"/>
            </a:lvl2pPr>
            <a:lvl3pPr>
              <a:defRPr sz="1700"/>
            </a:lvl3pPr>
            <a:lvl4pPr>
              <a:defRPr sz="1400"/>
            </a:lvl4pPr>
          </a:lstStyle>
          <a:p>
            <a:pPr lvl="0"/>
            <a:r>
              <a:rPr lang="fr-FR" dirty="0"/>
              <a:t>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728856" y="6379027"/>
            <a:ext cx="957943" cy="2880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Lucida Bright" panose="02040602050505020304" pitchFamily="18" charset="0"/>
              </a:defRPr>
            </a:lvl1pPr>
          </a:lstStyle>
          <a:p>
            <a:fld id="{88AC9B49-5E7D-4278-90A1-D3B3CC7530B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28746CB8-D22E-9740-B5EE-A96181695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7756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+ l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61F6715-4999-1E4A-8C8A-58278B11EB47}"/>
              </a:ext>
            </a:extLst>
          </p:cNvPr>
          <p:cNvSpPr/>
          <p:nvPr userDrawn="1"/>
        </p:nvSpPr>
        <p:spPr>
          <a:xfrm>
            <a:off x="0" y="0"/>
            <a:ext cx="9144000" cy="1417638"/>
          </a:xfrm>
          <a:prstGeom prst="rect">
            <a:avLst/>
          </a:prstGeom>
          <a:solidFill>
            <a:srgbClr val="FF4238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titre 1">
            <a:extLst>
              <a:ext uri="{FF2B5EF4-FFF2-40B4-BE49-F238E27FC236}">
                <a16:creationId xmlns:a16="http://schemas.microsoft.com/office/drawing/2014/main" id="{28746CB8-D22E-9740-B5EE-A96181695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023019B1-573F-534C-82B9-7AE7A2018EB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800"/>
            </a:lvl1pPr>
            <a:lvl2pPr>
              <a:defRPr sz="2300"/>
            </a:lvl2pPr>
            <a:lvl3pPr>
              <a:defRPr sz="1700" b="0" i="0">
                <a:latin typeface="Lucida Bright" panose="02040602050505020304" pitchFamily="18" charset="77"/>
              </a:defRPr>
            </a:lvl3pPr>
            <a:lvl4pPr marL="1371600" indent="0">
              <a:buNone/>
              <a:defRPr/>
            </a:lvl4pPr>
          </a:lstStyle>
          <a:p>
            <a:pPr lvl="0"/>
            <a:r>
              <a:rPr lang="fr-FR" dirty="0"/>
              <a:t>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2"/>
            <a:endParaRPr lang="fr-FR" dirty="0"/>
          </a:p>
          <a:p>
            <a:pPr lvl="2"/>
            <a:endParaRPr lang="fr-FR" dirty="0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728856" y="6379027"/>
            <a:ext cx="957943" cy="2880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Lucida Bright" panose="02040602050505020304" pitchFamily="18" charset="0"/>
              </a:defRPr>
            </a:lvl1pPr>
          </a:lstStyle>
          <a:p>
            <a:fld id="{88AC9B49-5E7D-4278-90A1-D3B3CC7530B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4096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B04A98E-9859-3348-A726-C3B62392040A}"/>
              </a:ext>
            </a:extLst>
          </p:cNvPr>
          <p:cNvSpPr/>
          <p:nvPr userDrawn="1"/>
        </p:nvSpPr>
        <p:spPr>
          <a:xfrm>
            <a:off x="0" y="0"/>
            <a:ext cx="9144000" cy="1417638"/>
          </a:xfrm>
          <a:prstGeom prst="rect">
            <a:avLst/>
          </a:prstGeom>
          <a:solidFill>
            <a:srgbClr val="FF4238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68FAC6AA-D604-8C4D-9FE2-570BE2020C4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2800"/>
            </a:lvl1pPr>
            <a:lvl2pPr>
              <a:defRPr sz="2300"/>
            </a:lvl2pPr>
            <a:lvl3pPr marL="914400" indent="0">
              <a:buNone/>
              <a:defRPr sz="1700" b="0" i="0">
                <a:latin typeface="Lucida Bright" panose="02040602050505020304" pitchFamily="18" charset="77"/>
              </a:defRPr>
            </a:lvl3pPr>
            <a:lvl4pPr marL="1371600" indent="0">
              <a:buNone/>
              <a:defRPr/>
            </a:lvl4pPr>
          </a:lstStyle>
          <a:p>
            <a:pPr lvl="0"/>
            <a:r>
              <a:rPr lang="fr-FR" dirty="0"/>
              <a:t>Cliquez pour modifier le texte</a:t>
            </a:r>
          </a:p>
          <a:p>
            <a:pPr lvl="2"/>
            <a:endParaRPr lang="fr-FR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728856" y="6379027"/>
            <a:ext cx="957943" cy="2880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Lucida Bright" panose="02040602050505020304" pitchFamily="18" charset="0"/>
              </a:defRPr>
            </a:lvl1pPr>
          </a:lstStyle>
          <a:p>
            <a:fld id="{88AC9B49-5E7D-4278-90A1-D3B3CC7530B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7562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31F583F7-069F-6D41-AB21-A9528C4BA6BF}"/>
              </a:ext>
            </a:extLst>
          </p:cNvPr>
          <p:cNvGrpSpPr/>
          <p:nvPr userDrawn="1"/>
        </p:nvGrpSpPr>
        <p:grpSpPr>
          <a:xfrm>
            <a:off x="-5107245" y="4925275"/>
            <a:ext cx="9372249" cy="456500"/>
            <a:chOff x="-4819426" y="4949338"/>
            <a:chExt cx="9372249" cy="4565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4602D9C-79EF-FA4A-AD5A-04A364B66BC1}"/>
                </a:ext>
              </a:extLst>
            </p:cNvPr>
            <p:cNvSpPr/>
            <p:nvPr userDrawn="1"/>
          </p:nvSpPr>
          <p:spPr>
            <a:xfrm>
              <a:off x="-4819426" y="4949339"/>
              <a:ext cx="9144000" cy="456499"/>
            </a:xfrm>
            <a:prstGeom prst="rect">
              <a:avLst/>
            </a:prstGeom>
            <a:solidFill>
              <a:srgbClr val="FF45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effectLst/>
              </a:endParaRPr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CF6A7523-1970-3B43-9126-B97CF4EF1933}"/>
                </a:ext>
              </a:extLst>
            </p:cNvPr>
            <p:cNvSpPr/>
            <p:nvPr userDrawn="1"/>
          </p:nvSpPr>
          <p:spPr>
            <a:xfrm>
              <a:off x="4096324" y="4949338"/>
              <a:ext cx="456499" cy="456499"/>
            </a:xfrm>
            <a:prstGeom prst="ellipse">
              <a:avLst/>
            </a:prstGeom>
            <a:solidFill>
              <a:srgbClr val="FF45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effectLst/>
              </a:endParaRP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529389" y="4800600"/>
            <a:ext cx="6749299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29389" y="612775"/>
            <a:ext cx="8157411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529389" y="5444338"/>
            <a:ext cx="67492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Légende</a:t>
            </a:r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728856" y="6379027"/>
            <a:ext cx="957943" cy="2880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Lucida Bright" panose="02040602050505020304" pitchFamily="18" charset="0"/>
              </a:defRPr>
            </a:lvl1pPr>
          </a:lstStyle>
          <a:p>
            <a:fld id="{88AC9B49-5E7D-4278-90A1-D3B3CC7530B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1844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4E3DCC09-57B1-6347-A7CA-466B13864F8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2800"/>
            </a:lvl1pPr>
            <a:lvl2pPr>
              <a:defRPr sz="2300"/>
            </a:lvl2pPr>
            <a:lvl3pPr marL="914400" indent="0">
              <a:buNone/>
              <a:defRPr sz="1700" b="0" i="0">
                <a:latin typeface="Lucida Bright" panose="02040602050505020304" pitchFamily="18" charset="77"/>
              </a:defRPr>
            </a:lvl3pPr>
            <a:lvl4pPr marL="1371600" indent="0">
              <a:buNone/>
              <a:defRPr/>
            </a:lvl4pPr>
          </a:lstStyle>
          <a:p>
            <a:pPr lvl="0"/>
            <a:r>
              <a:rPr lang="fr-FR" dirty="0"/>
              <a:t>Cliquez pour modifier le texte</a:t>
            </a:r>
          </a:p>
          <a:p>
            <a:pPr lvl="2"/>
            <a:endParaRPr lang="fr-FR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728856" y="6379027"/>
            <a:ext cx="957943" cy="2880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Lucida Bright" panose="02040602050505020304" pitchFamily="18" charset="0"/>
              </a:defRPr>
            </a:lvl1pPr>
          </a:lstStyle>
          <a:p>
            <a:fld id="{88AC9B49-5E7D-4278-90A1-D3B3CC7530B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9264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6A0DE7B-FD67-BE4D-ADF4-554A12A161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4563" y="6356350"/>
            <a:ext cx="5363115" cy="365125"/>
          </a:xfrm>
          <a:prstGeom prst="rect">
            <a:avLst/>
          </a:prstGeom>
        </p:spPr>
        <p:txBody>
          <a:bodyPr/>
          <a:lstStyle/>
          <a:p>
            <a:fld id="{65BB712F-0434-684C-9BC7-AC1AC03CDF5F}" type="datetime1">
              <a:rPr lang="fr-FR" smtClean="0"/>
              <a:t>05/09/2023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1076E9-F2A9-BB46-A493-BA03E7154A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ABB336-B52C-8442-A54E-F033268A4F07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5D7C65-B908-A84E-8287-F0AF1387D022}"/>
              </a:ext>
            </a:extLst>
          </p:cNvPr>
          <p:cNvSpPr/>
          <p:nvPr userDrawn="1"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46BB1C2-1B3C-CC44-BD1C-AE5F45A312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78718" y="2735719"/>
            <a:ext cx="1386565" cy="1386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04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8390A29-4EE4-A74C-BB06-1DCBF623B315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457200" y="6356350"/>
            <a:ext cx="331086" cy="33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527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52" r:id="rId3"/>
    <p:sldLayoutId id="2147483665" r:id="rId4"/>
    <p:sldLayoutId id="2147483654" r:id="rId5"/>
    <p:sldLayoutId id="2147483657" r:id="rId6"/>
    <p:sldLayoutId id="2147483666" r:id="rId7"/>
    <p:sldLayoutId id="2147483660" r:id="rId8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000" b="1" i="0" kern="1200">
          <a:solidFill>
            <a:srgbClr val="FF4238"/>
          </a:solidFill>
          <a:latin typeface="Lucida Bright" panose="02040602050505020304" pitchFamily="18" charset="77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F4238"/>
        </a:buClr>
        <a:buFont typeface="Arial"/>
        <a:buChar char="•"/>
        <a:defRPr sz="2400" kern="1200">
          <a:solidFill>
            <a:schemeClr val="tx1"/>
          </a:solidFill>
          <a:latin typeface="Lucida Bright" panose="02040602050505020304" pitchFamily="18" charset="77"/>
          <a:ea typeface="+mn-ea"/>
          <a:cs typeface="Lucida Bright" panose="02040602050505020304" pitchFamily="18" charset="77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Lucida Bright" panose="02040602050505020304" pitchFamily="18" charset="77"/>
          <a:ea typeface="+mn-ea"/>
          <a:cs typeface="Lucida Bright" panose="02040602050505020304" pitchFamily="18" charset="77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Lucida Bright" panose="02040602050505020304" pitchFamily="18" charset="77"/>
          <a:ea typeface="+mn-ea"/>
          <a:cs typeface="Lucida Bright" panose="02040602050505020304" pitchFamily="18" charset="77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Lucida Bright" panose="02040602050505020304" pitchFamily="18" charset="77"/>
          <a:ea typeface="+mn-ea"/>
          <a:cs typeface="Lucida Bright" panose="02040602050505020304" pitchFamily="18" charset="77"/>
        </a:defRPr>
      </a:lvl4pPr>
      <a:lvl5pPr marL="2057400" marR="0" indent="-22860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/>
        <a:buChar char="»"/>
        <a:tabLst/>
        <a:defRPr lang="fr-FR" sz="3200" b="0" i="0" u="none" strike="noStrike" kern="1200" baseline="30000" smtClean="0">
          <a:solidFill>
            <a:schemeClr val="tx1"/>
          </a:solidFill>
          <a:latin typeface="Rivalslab-medium"/>
          <a:ea typeface="+mn-ea"/>
          <a:cs typeface="Rivalslab-medium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>
            <a:extLst>
              <a:ext uri="{FF2B5EF4-FFF2-40B4-BE49-F238E27FC236}">
                <a16:creationId xmlns:a16="http://schemas.microsoft.com/office/drawing/2014/main" id="{3807F396-C814-3B4A-A308-C2B4D1F313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88146" y="503583"/>
            <a:ext cx="4972290" cy="4505739"/>
          </a:xfrm>
        </p:spPr>
        <p:txBody>
          <a:bodyPr numCol="1" anchor="ctr"/>
          <a:lstStyle/>
          <a:p>
            <a:pPr algn="just"/>
            <a:r>
              <a:rPr lang="fr-FR" dirty="0"/>
              <a:t>L’équipe du SRA vous présente son bilan du :</a:t>
            </a:r>
          </a:p>
          <a:p>
            <a:pPr algn="just"/>
            <a:endParaRPr lang="fr-FR" dirty="0"/>
          </a:p>
          <a:p>
            <a:pPr algn="just"/>
            <a:r>
              <a:rPr lang="fr-FR" dirty="0"/>
              <a:t>MAY JOB TOUR</a:t>
            </a:r>
          </a:p>
          <a:p>
            <a:pPr algn="just"/>
            <a:r>
              <a:rPr lang="fr-FR" dirty="0"/>
              <a:t>Agents d’exploitation</a:t>
            </a:r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r>
              <a:rPr lang="fr-FR" sz="2000" i="1" dirty="0"/>
              <a:t>En partenariat avec la DRR, Pôle emploi, la MCIM et la Direction de la communication</a:t>
            </a:r>
          </a:p>
          <a:p>
            <a:r>
              <a:rPr lang="fr-FR" dirty="0"/>
              <a:t> </a:t>
            </a:r>
          </a:p>
        </p:txBody>
      </p:sp>
      <p:sp>
        <p:nvSpPr>
          <p:cNvPr id="3" name="Espace réservé du texte 10">
            <a:extLst>
              <a:ext uri="{FF2B5EF4-FFF2-40B4-BE49-F238E27FC236}">
                <a16:creationId xmlns:a16="http://schemas.microsoft.com/office/drawing/2014/main" id="{CAC772A1-2960-0E45-B8AA-998EDAC7DEAC}"/>
              </a:ext>
            </a:extLst>
          </p:cNvPr>
          <p:cNvSpPr txBox="1">
            <a:spLocks/>
          </p:cNvSpPr>
          <p:nvPr/>
        </p:nvSpPr>
        <p:spPr>
          <a:xfrm>
            <a:off x="840068" y="6405476"/>
            <a:ext cx="5054959" cy="26687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FF4238"/>
              </a:buClr>
              <a:buFont typeface="Arial"/>
              <a:buNone/>
              <a:defRPr sz="1000" b="0" i="0" kern="1200">
                <a:solidFill>
                  <a:schemeClr val="tx1"/>
                </a:solidFill>
                <a:latin typeface="Lucida Bright" panose="02040602050505020304" pitchFamily="18" charset="77"/>
                <a:ea typeface="+mn-ea"/>
                <a:cs typeface="Lucida Bright" panose="02040602050505020304" pitchFamily="18" charset="77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b="0" i="0" kern="1200">
                <a:solidFill>
                  <a:schemeClr val="tx1"/>
                </a:solidFill>
                <a:latin typeface="Lucida Bright" panose="02040602050505020304" pitchFamily="18" charset="77"/>
                <a:ea typeface="+mn-ea"/>
                <a:cs typeface="Lucida Bright" panose="02040602050505020304" pitchFamily="18" charset="77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b="0" i="0" kern="1200">
                <a:solidFill>
                  <a:schemeClr val="tx1"/>
                </a:solidFill>
                <a:latin typeface="Lucida Bright" panose="02040602050505020304" pitchFamily="18" charset="77"/>
                <a:ea typeface="+mn-ea"/>
                <a:cs typeface="Lucida Bright" panose="02040602050505020304" pitchFamily="18" charset="77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b="0" i="0" kern="1200">
                <a:solidFill>
                  <a:schemeClr val="tx1"/>
                </a:solidFill>
                <a:latin typeface="Lucida Bright" panose="02040602050505020304" pitchFamily="18" charset="77"/>
                <a:ea typeface="+mn-ea"/>
                <a:cs typeface="Lucida Bright" panose="02040602050505020304" pitchFamily="18" charset="77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lang="fr-FR" sz="1000" b="0" i="0" u="none" strike="noStrike" kern="1200" baseline="30000">
                <a:solidFill>
                  <a:schemeClr val="tx1"/>
                </a:solidFill>
                <a:latin typeface="Lucida Bright" panose="02040602050505020304" pitchFamily="18" charset="77"/>
                <a:ea typeface="+mn-ea"/>
                <a:cs typeface="Rivalslab-medium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/>
              <a:t>DRE/DRH/SRA</a:t>
            </a:r>
          </a:p>
        </p:txBody>
      </p:sp>
    </p:spTree>
    <p:extLst>
      <p:ext uri="{BB962C8B-B14F-4D97-AF65-F5344CB8AC3E}">
        <p14:creationId xmlns:p14="http://schemas.microsoft.com/office/powerpoint/2010/main" val="3199953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396991-529C-4356-BE77-5CBC2F78C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fr-FR" sz="2800" dirty="0"/>
              <a:t>Le Bilan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8C19E6B-0E68-1B06-B4D8-9421D31E6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5066845"/>
          </a:xfrm>
        </p:spPr>
        <p:txBody>
          <a:bodyPr>
            <a:normAutofit fontScale="55000" lnSpcReduction="20000"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2900" dirty="0"/>
              <a:t>148 candidatures reçues dont 45% sont venus nous rencontrer lors des 3 journées du May Job Tour</a:t>
            </a:r>
          </a:p>
          <a:p>
            <a:pPr algn="just"/>
            <a:endParaRPr lang="fr-FR" sz="29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2900" dirty="0"/>
              <a:t>11 immersions réalisées (dont 8 candidats convoqués en entretien et 4 retenus)</a:t>
            </a:r>
          </a:p>
          <a:p>
            <a:pPr algn="just"/>
            <a:endParaRPr lang="fr-FR" sz="29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2900" dirty="0"/>
              <a:t>50 candidats convoqués, soit 34% des candidats ayant candidatés </a:t>
            </a:r>
          </a:p>
          <a:p>
            <a:pPr algn="just"/>
            <a:endParaRPr lang="fr-FR" sz="29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2900" dirty="0"/>
              <a:t>Sur les 50 candidats convoqués, 50% se sont déplacés sur l’une des 3 journées</a:t>
            </a:r>
          </a:p>
          <a:p>
            <a:pPr algn="just"/>
            <a:endParaRPr lang="fr-FR" sz="29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2900" dirty="0"/>
              <a:t>Sur les 48 candidats entendus (2 ne s’étant pas présentés), 20 ont été recrutés, soit 42%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fr-FR" sz="2900" dirty="0"/>
              <a:t>75% par voie de nomination stagiaire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fr-FR" sz="2900" dirty="0"/>
              <a:t>10% via une mobilité interne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fr-FR" sz="2900" dirty="0"/>
              <a:t>10% par voie de mutation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fr-FR" sz="2900" dirty="0"/>
              <a:t>5% en CDD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endParaRPr lang="fr-FR" sz="2900" dirty="0"/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fr-FR" sz="2900" dirty="0"/>
              <a:t>Et sur les candidats non retenus, certains sont déjà ciblés pour des remplacements </a:t>
            </a:r>
          </a:p>
          <a:p>
            <a:pPr algn="just"/>
            <a:endParaRPr lang="fr-FR" sz="18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BFE71C-E467-4929-BAA5-D660C0DAFD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28856" y="6379027"/>
            <a:ext cx="957943" cy="288018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8AC9B49-5E7D-4278-90A1-D3B3CC7530B1}" type="slidenum">
              <a:rPr lang="fr-FR" smtClean="0"/>
              <a:pPr>
                <a:spcAft>
                  <a:spcPts val="600"/>
                </a:spcAft>
              </a:pPr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783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396991-529C-4356-BE77-5CBC2F78C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 anchor="ctr">
            <a:normAutofit/>
          </a:bodyPr>
          <a:lstStyle/>
          <a:p>
            <a:pPr algn="ctr"/>
            <a:r>
              <a:rPr lang="fr-FR" sz="2800" dirty="0"/>
              <a:t>Quelques indicateurs concernant les candidats </a:t>
            </a:r>
            <a:r>
              <a:rPr lang="fr-FR" sz="2800" u="sng" dirty="0">
                <a:solidFill>
                  <a:schemeClr val="tx1"/>
                </a:solidFill>
              </a:rPr>
              <a:t>entendus / retenus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8C19E6B-0E68-1B06-B4D8-9421D31E6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16010"/>
          </a:xfrm>
        </p:spPr>
        <p:txBody>
          <a:bodyPr>
            <a:normAutofit/>
          </a:bodyPr>
          <a:lstStyle/>
          <a:p>
            <a:pPr algn="just"/>
            <a:endParaRPr lang="fr-FR" sz="1800" dirty="0"/>
          </a:p>
          <a:p>
            <a:pPr marL="285750" indent="-285750" algn="just">
              <a:buFont typeface="Symbol" panose="05050102010706020507" pitchFamily="18" charset="2"/>
              <a:buChar char="Þ"/>
            </a:pPr>
            <a:endParaRPr lang="fr-FR" sz="1800" dirty="0"/>
          </a:p>
          <a:p>
            <a:pPr algn="just"/>
            <a:endParaRPr lang="fr-FR" sz="1800" dirty="0"/>
          </a:p>
          <a:p>
            <a:pPr algn="just"/>
            <a:endParaRPr lang="fr-FR" sz="18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sz="1800" dirty="0"/>
          </a:p>
          <a:p>
            <a:pPr algn="just"/>
            <a:endParaRPr lang="fr-FR" sz="1800" dirty="0"/>
          </a:p>
          <a:p>
            <a:pPr algn="just"/>
            <a:endParaRPr lang="fr-FR" sz="1800" dirty="0"/>
          </a:p>
          <a:p>
            <a:pPr algn="just"/>
            <a:endParaRPr lang="fr-FR" sz="18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BFE71C-E467-4929-BAA5-D660C0DAFD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28856" y="6379027"/>
            <a:ext cx="957943" cy="288018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8AC9B49-5E7D-4278-90A1-D3B3CC7530B1}" type="slidenum">
              <a:rPr lang="fr-FR" smtClean="0"/>
              <a:pPr>
                <a:spcAft>
                  <a:spcPts val="600"/>
                </a:spcAft>
              </a:pPr>
              <a:t>11</a:t>
            </a:fld>
            <a:endParaRPr lang="fr-FR"/>
          </a:p>
        </p:txBody>
      </p:sp>
      <p:graphicFrame>
        <p:nvGraphicFramePr>
          <p:cNvPr id="6" name="Graphique 5">
            <a:extLst>
              <a:ext uri="{FF2B5EF4-FFF2-40B4-BE49-F238E27FC236}">
                <a16:creationId xmlns:a16="http://schemas.microsoft.com/office/drawing/2014/main" id="{CA25A41E-722B-446E-A15F-7387422479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3596546"/>
              </p:ext>
            </p:extLst>
          </p:nvPr>
        </p:nvGraphicFramePr>
        <p:xfrm>
          <a:off x="-1" y="1417638"/>
          <a:ext cx="9143999" cy="2738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03133FEA-241C-42C8-B8E1-01A077819D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4877838"/>
              </p:ext>
            </p:extLst>
          </p:nvPr>
        </p:nvGraphicFramePr>
        <p:xfrm>
          <a:off x="0" y="4155774"/>
          <a:ext cx="9143998" cy="2702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25999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D9F0484-2413-4EF9-8C6E-B6E36F2FAF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28856" y="6379027"/>
            <a:ext cx="957943" cy="288018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8AC9B49-5E7D-4278-90A1-D3B3CC7530B1}" type="slidenum">
              <a:rPr lang="fr-FR" smtClean="0"/>
              <a:pPr>
                <a:spcAft>
                  <a:spcPts val="600"/>
                </a:spcAft>
              </a:pPr>
              <a:t>12</a:t>
            </a:fld>
            <a:endParaRPr lang="fr-FR"/>
          </a:p>
        </p:txBody>
      </p:sp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88201AA9-2720-421A-89A5-DC1EC4C1CE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9924294"/>
              </p:ext>
            </p:extLst>
          </p:nvPr>
        </p:nvGraphicFramePr>
        <p:xfrm>
          <a:off x="0" y="0"/>
          <a:ext cx="9144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phique 8">
            <a:extLst>
              <a:ext uri="{FF2B5EF4-FFF2-40B4-BE49-F238E27FC236}">
                <a16:creationId xmlns:a16="http://schemas.microsoft.com/office/drawing/2014/main" id="{5861B739-BEED-449C-AB3D-F26D08CFA6E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6554125"/>
              </p:ext>
            </p:extLst>
          </p:nvPr>
        </p:nvGraphicFramePr>
        <p:xfrm>
          <a:off x="0" y="3429000"/>
          <a:ext cx="9144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406580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032C6993-A645-8B43-5E91-1F6A9F5D7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9143999" cy="1417638"/>
          </a:xfrm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fr-FR" sz="2800" dirty="0"/>
              <a:t>Répartition des </a:t>
            </a:r>
            <a:r>
              <a:rPr lang="fr-FR" sz="2800" u="sng" dirty="0">
                <a:solidFill>
                  <a:schemeClr val="tx1"/>
                </a:solidFill>
              </a:rPr>
              <a:t>candidatures reçues</a:t>
            </a:r>
            <a:r>
              <a:rPr lang="fr-FR" sz="2800" dirty="0"/>
              <a:t> par situation professionnelle au global et par année</a:t>
            </a:r>
            <a:br>
              <a:rPr lang="fr-FR" sz="2800" dirty="0"/>
            </a:br>
            <a:r>
              <a:rPr lang="fr-FR" sz="2800" dirty="0"/>
              <a:t>En emploi : OUI / NON</a:t>
            </a:r>
            <a:endParaRPr lang="en-US" sz="28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BFE71C-E467-4929-BAA5-D660C0DAFD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28856" y="6379027"/>
            <a:ext cx="957943" cy="288018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8AC9B49-5E7D-4278-90A1-D3B3CC7530B1}" type="slidenum">
              <a:rPr lang="fr-FR" smtClean="0"/>
              <a:pPr>
                <a:spcAft>
                  <a:spcPts val="600"/>
                </a:spcAft>
              </a:pPr>
              <a:t>13</a:t>
            </a:fld>
            <a:endParaRPr lang="fr-FR"/>
          </a:p>
        </p:txBody>
      </p:sp>
      <p:graphicFrame>
        <p:nvGraphicFramePr>
          <p:cNvPr id="6" name="Graphique 5">
            <a:extLst>
              <a:ext uri="{FF2B5EF4-FFF2-40B4-BE49-F238E27FC236}">
                <a16:creationId xmlns:a16="http://schemas.microsoft.com/office/drawing/2014/main" id="{E159F349-919C-44F6-9DBF-79737CEC7D0D}"/>
              </a:ext>
            </a:extLst>
          </p:cNvPr>
          <p:cNvGraphicFramePr>
            <a:graphicFrameLocks/>
          </p:cNvGraphicFramePr>
          <p:nvPr/>
        </p:nvGraphicFramePr>
        <p:xfrm>
          <a:off x="0" y="4114800"/>
          <a:ext cx="9144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341E2B9D-5ECF-4554-B46F-63F9D749E446}"/>
              </a:ext>
            </a:extLst>
          </p:cNvPr>
          <p:cNvGraphicFramePr>
            <a:graphicFrameLocks/>
          </p:cNvGraphicFramePr>
          <p:nvPr/>
        </p:nvGraphicFramePr>
        <p:xfrm>
          <a:off x="-1" y="1371600"/>
          <a:ext cx="914400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827663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032C6993-A645-8B43-5E91-1F6A9F5D7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9143999" cy="1417638"/>
          </a:xfrm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fr-FR" sz="2800" dirty="0"/>
              <a:t>Répartition des </a:t>
            </a:r>
            <a:r>
              <a:rPr lang="fr-FR" sz="2800" u="sng" dirty="0">
                <a:solidFill>
                  <a:schemeClr val="tx1"/>
                </a:solidFill>
              </a:rPr>
              <a:t>candidats entendus et retenus</a:t>
            </a:r>
            <a:r>
              <a:rPr lang="fr-FR" sz="2800" dirty="0"/>
              <a:t> par situation professionnelle au global</a:t>
            </a:r>
            <a:br>
              <a:rPr lang="fr-FR" sz="2800" dirty="0"/>
            </a:br>
            <a:r>
              <a:rPr lang="fr-FR" sz="2800" dirty="0"/>
              <a:t>En emploi : OUI / NON</a:t>
            </a:r>
            <a:endParaRPr lang="en-US" sz="28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BFE71C-E467-4929-BAA5-D660C0DAFD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28856" y="6379027"/>
            <a:ext cx="957943" cy="288018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8AC9B49-5E7D-4278-90A1-D3B3CC7530B1}" type="slidenum">
              <a:rPr lang="fr-FR" smtClean="0"/>
              <a:pPr>
                <a:spcAft>
                  <a:spcPts val="600"/>
                </a:spcAft>
              </a:pPr>
              <a:t>14</a:t>
            </a:fld>
            <a:endParaRPr lang="fr-FR"/>
          </a:p>
        </p:txBody>
      </p:sp>
      <p:graphicFrame>
        <p:nvGraphicFramePr>
          <p:cNvPr id="8" name="Graphique 7">
            <a:extLst>
              <a:ext uri="{FF2B5EF4-FFF2-40B4-BE49-F238E27FC236}">
                <a16:creationId xmlns:a16="http://schemas.microsoft.com/office/drawing/2014/main" id="{341E2B9D-5ECF-4554-B46F-63F9D749E446}"/>
              </a:ext>
            </a:extLst>
          </p:cNvPr>
          <p:cNvGraphicFramePr>
            <a:graphicFrameLocks/>
          </p:cNvGraphicFramePr>
          <p:nvPr/>
        </p:nvGraphicFramePr>
        <p:xfrm>
          <a:off x="-1" y="1417637"/>
          <a:ext cx="9144001" cy="26838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phique 8">
            <a:extLst>
              <a:ext uri="{FF2B5EF4-FFF2-40B4-BE49-F238E27FC236}">
                <a16:creationId xmlns:a16="http://schemas.microsoft.com/office/drawing/2014/main" id="{F33CEFB4-23FC-458D-BED1-670C4FC55E37}"/>
              </a:ext>
            </a:extLst>
          </p:cNvPr>
          <p:cNvGraphicFramePr>
            <a:graphicFrameLocks/>
          </p:cNvGraphicFramePr>
          <p:nvPr/>
        </p:nvGraphicFramePr>
        <p:xfrm>
          <a:off x="0" y="4101482"/>
          <a:ext cx="9144001" cy="27565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463595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7A29FE0-FE5E-48CD-804E-00D25DBBCC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8AC9B49-5E7D-4278-90A1-D3B3CC7530B1}" type="slidenum">
              <a:rPr lang="fr-FR" smtClean="0"/>
              <a:pPr/>
              <a:t>15</a:t>
            </a:fld>
            <a:endParaRPr lang="fr-FR" dirty="0"/>
          </a:p>
        </p:txBody>
      </p:sp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2C919941-28FE-44A3-8634-646DFFDB35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2459267"/>
              </p:ext>
            </p:extLst>
          </p:nvPr>
        </p:nvGraphicFramePr>
        <p:xfrm>
          <a:off x="0" y="0"/>
          <a:ext cx="9144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phique 7">
            <a:extLst>
              <a:ext uri="{FF2B5EF4-FFF2-40B4-BE49-F238E27FC236}">
                <a16:creationId xmlns:a16="http://schemas.microsoft.com/office/drawing/2014/main" id="{266C0125-F084-4121-94B9-3032A00DBD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1965041"/>
              </p:ext>
            </p:extLst>
          </p:nvPr>
        </p:nvGraphicFramePr>
        <p:xfrm>
          <a:off x="0" y="3429000"/>
          <a:ext cx="9144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434855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032C6993-A645-8B43-5E91-1F6A9F5D7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9143999" cy="1417638"/>
          </a:xfrm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fr-FR" sz="2800" dirty="0"/>
              <a:t>Répartition des </a:t>
            </a:r>
            <a:r>
              <a:rPr lang="fr-FR" sz="2800" u="sng" dirty="0">
                <a:solidFill>
                  <a:schemeClr val="tx1"/>
                </a:solidFill>
              </a:rPr>
              <a:t>candidatures reçues</a:t>
            </a:r>
            <a:r>
              <a:rPr lang="fr-FR" sz="2800" dirty="0"/>
              <a:t> par profil au global et par année</a:t>
            </a:r>
            <a:br>
              <a:rPr lang="fr-FR" sz="2800" dirty="0"/>
            </a:br>
            <a:r>
              <a:rPr lang="fr-FR" sz="2800" dirty="0"/>
              <a:t>Issu des TP : OUI / NON</a:t>
            </a:r>
            <a:endParaRPr lang="en-US" sz="28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BFE71C-E467-4929-BAA5-D660C0DAFD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28856" y="6379027"/>
            <a:ext cx="957943" cy="288018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8AC9B49-5E7D-4278-90A1-D3B3CC7530B1}" type="slidenum">
              <a:rPr lang="fr-FR" smtClean="0"/>
              <a:pPr>
                <a:spcAft>
                  <a:spcPts val="600"/>
                </a:spcAft>
              </a:pPr>
              <a:t>16</a:t>
            </a:fld>
            <a:endParaRPr lang="fr-FR"/>
          </a:p>
        </p:txBody>
      </p:sp>
      <p:graphicFrame>
        <p:nvGraphicFramePr>
          <p:cNvPr id="8" name="Graphique 7">
            <a:extLst>
              <a:ext uri="{FF2B5EF4-FFF2-40B4-BE49-F238E27FC236}">
                <a16:creationId xmlns:a16="http://schemas.microsoft.com/office/drawing/2014/main" id="{3877E529-9526-45F4-8821-14613379C09B}"/>
              </a:ext>
            </a:extLst>
          </p:cNvPr>
          <p:cNvGraphicFramePr>
            <a:graphicFrameLocks/>
          </p:cNvGraphicFramePr>
          <p:nvPr/>
        </p:nvGraphicFramePr>
        <p:xfrm>
          <a:off x="0" y="4012707"/>
          <a:ext cx="9143998" cy="2834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phique 8">
            <a:extLst>
              <a:ext uri="{FF2B5EF4-FFF2-40B4-BE49-F238E27FC236}">
                <a16:creationId xmlns:a16="http://schemas.microsoft.com/office/drawing/2014/main" id="{7679CB32-7724-4859-B6A0-7AE1F99BB3A8}"/>
              </a:ext>
            </a:extLst>
          </p:cNvPr>
          <p:cNvGraphicFramePr>
            <a:graphicFrameLocks/>
          </p:cNvGraphicFramePr>
          <p:nvPr/>
        </p:nvGraphicFramePr>
        <p:xfrm>
          <a:off x="0" y="1417637"/>
          <a:ext cx="9144000" cy="25950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60961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032C6993-A645-8B43-5E91-1F6A9F5D7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9143999" cy="1417638"/>
          </a:xfrm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fr-FR" sz="2800" dirty="0"/>
              <a:t>Répartition des </a:t>
            </a:r>
            <a:r>
              <a:rPr lang="fr-FR" sz="2800" u="sng" dirty="0">
                <a:solidFill>
                  <a:schemeClr val="tx1"/>
                </a:solidFill>
              </a:rPr>
              <a:t>candidats entendus et retenus</a:t>
            </a:r>
            <a:r>
              <a:rPr lang="fr-FR" sz="2800" dirty="0"/>
              <a:t> par profil au global</a:t>
            </a:r>
            <a:br>
              <a:rPr lang="fr-FR" sz="2800" dirty="0"/>
            </a:br>
            <a:r>
              <a:rPr lang="fr-FR" sz="2800" dirty="0"/>
              <a:t>Issu des TP : OUI / NON</a:t>
            </a:r>
            <a:endParaRPr lang="en-US" sz="28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BFE71C-E467-4929-BAA5-D660C0DAFD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28856" y="6379027"/>
            <a:ext cx="957943" cy="288018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8AC9B49-5E7D-4278-90A1-D3B3CC7530B1}" type="slidenum">
              <a:rPr lang="fr-FR" smtClean="0"/>
              <a:pPr>
                <a:spcAft>
                  <a:spcPts val="600"/>
                </a:spcAft>
              </a:pPr>
              <a:t>17</a:t>
            </a:fld>
            <a:endParaRPr lang="fr-FR"/>
          </a:p>
        </p:txBody>
      </p:sp>
      <p:graphicFrame>
        <p:nvGraphicFramePr>
          <p:cNvPr id="6" name="Graphique 5">
            <a:extLst>
              <a:ext uri="{FF2B5EF4-FFF2-40B4-BE49-F238E27FC236}">
                <a16:creationId xmlns:a16="http://schemas.microsoft.com/office/drawing/2014/main" id="{D4907ECE-081D-440B-8621-C6E8D7629F2A}"/>
              </a:ext>
            </a:extLst>
          </p:cNvPr>
          <p:cNvGraphicFramePr>
            <a:graphicFrameLocks/>
          </p:cNvGraphicFramePr>
          <p:nvPr/>
        </p:nvGraphicFramePr>
        <p:xfrm>
          <a:off x="0" y="1417638"/>
          <a:ext cx="9144000" cy="2740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E8B0F158-9863-41B5-8672-68485CEAB296}"/>
              </a:ext>
            </a:extLst>
          </p:cNvPr>
          <p:cNvGraphicFramePr>
            <a:graphicFrameLocks/>
          </p:cNvGraphicFramePr>
          <p:nvPr/>
        </p:nvGraphicFramePr>
        <p:xfrm>
          <a:off x="0" y="4145872"/>
          <a:ext cx="9143998" cy="2740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501241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>
            <a:extLst>
              <a:ext uri="{FF2B5EF4-FFF2-40B4-BE49-F238E27FC236}">
                <a16:creationId xmlns:a16="http://schemas.microsoft.com/office/drawing/2014/main" id="{3807F396-C814-3B4A-A308-C2B4D1F313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88644" y="675708"/>
            <a:ext cx="4730817" cy="4214344"/>
          </a:xfrm>
        </p:spPr>
        <p:txBody>
          <a:bodyPr numCol="1" anchor="ctr"/>
          <a:lstStyle/>
          <a:p>
            <a:pPr algn="just"/>
            <a:r>
              <a:rPr lang="fr-FR" sz="3200" dirty="0"/>
              <a:t>Le SRA vous remercie pour votre attention </a:t>
            </a:r>
          </a:p>
          <a:p>
            <a:r>
              <a:rPr lang="fr-FR" dirty="0"/>
              <a:t> </a:t>
            </a:r>
          </a:p>
        </p:txBody>
      </p:sp>
      <p:sp>
        <p:nvSpPr>
          <p:cNvPr id="3" name="Espace réservé du texte 10">
            <a:extLst>
              <a:ext uri="{FF2B5EF4-FFF2-40B4-BE49-F238E27FC236}">
                <a16:creationId xmlns:a16="http://schemas.microsoft.com/office/drawing/2014/main" id="{CAC772A1-2960-0E45-B8AA-998EDAC7DEAC}"/>
              </a:ext>
            </a:extLst>
          </p:cNvPr>
          <p:cNvSpPr txBox="1">
            <a:spLocks/>
          </p:cNvSpPr>
          <p:nvPr/>
        </p:nvSpPr>
        <p:spPr>
          <a:xfrm>
            <a:off x="840068" y="6405476"/>
            <a:ext cx="5054959" cy="26687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FF4238"/>
              </a:buClr>
              <a:buFont typeface="Arial"/>
              <a:buNone/>
              <a:defRPr sz="1000" b="0" i="0" kern="1200">
                <a:solidFill>
                  <a:schemeClr val="tx1"/>
                </a:solidFill>
                <a:latin typeface="Lucida Bright" panose="02040602050505020304" pitchFamily="18" charset="77"/>
                <a:ea typeface="+mn-ea"/>
                <a:cs typeface="Lucida Bright" panose="02040602050505020304" pitchFamily="18" charset="77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b="0" i="0" kern="1200">
                <a:solidFill>
                  <a:schemeClr val="tx1"/>
                </a:solidFill>
                <a:latin typeface="Lucida Bright" panose="02040602050505020304" pitchFamily="18" charset="77"/>
                <a:ea typeface="+mn-ea"/>
                <a:cs typeface="Lucida Bright" panose="02040602050505020304" pitchFamily="18" charset="77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b="0" i="0" kern="1200">
                <a:solidFill>
                  <a:schemeClr val="tx1"/>
                </a:solidFill>
                <a:latin typeface="Lucida Bright" panose="02040602050505020304" pitchFamily="18" charset="77"/>
                <a:ea typeface="+mn-ea"/>
                <a:cs typeface="Lucida Bright" panose="02040602050505020304" pitchFamily="18" charset="77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b="0" i="0" kern="1200">
                <a:solidFill>
                  <a:schemeClr val="tx1"/>
                </a:solidFill>
                <a:latin typeface="Lucida Bright" panose="02040602050505020304" pitchFamily="18" charset="77"/>
                <a:ea typeface="+mn-ea"/>
                <a:cs typeface="Lucida Bright" panose="02040602050505020304" pitchFamily="18" charset="77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lang="fr-FR" sz="1000" b="0" i="0" u="none" strike="noStrike" kern="1200" baseline="30000">
                <a:solidFill>
                  <a:schemeClr val="tx1"/>
                </a:solidFill>
                <a:latin typeface="Lucida Bright" panose="02040602050505020304" pitchFamily="18" charset="77"/>
                <a:ea typeface="+mn-ea"/>
                <a:cs typeface="Rivalslab-medium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/>
              <a:t>DRE/DRH/SRA</a:t>
            </a:r>
          </a:p>
        </p:txBody>
      </p:sp>
    </p:spTree>
    <p:extLst>
      <p:ext uri="{BB962C8B-B14F-4D97-AF65-F5344CB8AC3E}">
        <p14:creationId xmlns:p14="http://schemas.microsoft.com/office/powerpoint/2010/main" val="585021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>
            <a:extLst>
              <a:ext uri="{FF2B5EF4-FFF2-40B4-BE49-F238E27FC236}">
                <a16:creationId xmlns:a16="http://schemas.microsoft.com/office/drawing/2014/main" id="{3807F396-C814-3B4A-A308-C2B4D1F313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4218" y="1571937"/>
            <a:ext cx="6419273" cy="2261154"/>
          </a:xfrm>
        </p:spPr>
        <p:txBody>
          <a:bodyPr vert="horz" lIns="91440" tIns="45720" rIns="91440" bIns="45720" numCol="1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fr-FR" sz="2400" dirty="0"/>
              <a:t>Retour sur les données chiffrées depuis 2020 (agents d’exploitation) </a:t>
            </a:r>
          </a:p>
        </p:txBody>
      </p:sp>
      <p:sp>
        <p:nvSpPr>
          <p:cNvPr id="3" name="Espace réservé du texte 10">
            <a:extLst>
              <a:ext uri="{FF2B5EF4-FFF2-40B4-BE49-F238E27FC236}">
                <a16:creationId xmlns:a16="http://schemas.microsoft.com/office/drawing/2014/main" id="{CAC772A1-2960-0E45-B8AA-998EDAC7DEA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FF4238"/>
              </a:buClr>
              <a:buFont typeface="Arial"/>
              <a:buNone/>
              <a:defRPr sz="1000" b="0" i="0" kern="1200">
                <a:solidFill>
                  <a:schemeClr val="tx1"/>
                </a:solidFill>
                <a:latin typeface="Lucida Bright" panose="02040602050505020304" pitchFamily="18" charset="77"/>
                <a:ea typeface="+mn-ea"/>
                <a:cs typeface="Lucida Bright" panose="02040602050505020304" pitchFamily="18" charset="77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b="0" i="0" kern="1200">
                <a:solidFill>
                  <a:schemeClr val="tx1"/>
                </a:solidFill>
                <a:latin typeface="Lucida Bright" panose="02040602050505020304" pitchFamily="18" charset="77"/>
                <a:ea typeface="+mn-ea"/>
                <a:cs typeface="Lucida Bright" panose="02040602050505020304" pitchFamily="18" charset="77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b="0" i="0" kern="1200">
                <a:solidFill>
                  <a:schemeClr val="tx1"/>
                </a:solidFill>
                <a:latin typeface="Lucida Bright" panose="02040602050505020304" pitchFamily="18" charset="77"/>
                <a:ea typeface="+mn-ea"/>
                <a:cs typeface="Lucida Bright" panose="02040602050505020304" pitchFamily="18" charset="77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b="0" i="0" kern="1200">
                <a:solidFill>
                  <a:schemeClr val="tx1"/>
                </a:solidFill>
                <a:latin typeface="Lucida Bright" panose="02040602050505020304" pitchFamily="18" charset="77"/>
                <a:ea typeface="+mn-ea"/>
                <a:cs typeface="Lucida Bright" panose="02040602050505020304" pitchFamily="18" charset="77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lang="fr-FR" sz="1000" b="0" i="0" u="none" strike="noStrike" kern="1200" baseline="30000">
                <a:solidFill>
                  <a:schemeClr val="tx1"/>
                </a:solidFill>
                <a:latin typeface="Lucida Bright" panose="02040602050505020304" pitchFamily="18" charset="77"/>
                <a:ea typeface="+mn-ea"/>
                <a:cs typeface="Rivalslab-medium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</a:pPr>
            <a:endParaRPr lang="fr-FR" sz="4000" b="1" i="0" kern="1200" dirty="0">
              <a:solidFill>
                <a:schemeClr val="bg1"/>
              </a:solidFill>
              <a:latin typeface="Lucida Bright" panose="02040602050505020304" pitchFamily="18" charset="77"/>
              <a:ea typeface="+mj-ea"/>
              <a:cs typeface="+mj-cs"/>
            </a:endParaRPr>
          </a:p>
        </p:txBody>
      </p:sp>
      <p:sp>
        <p:nvSpPr>
          <p:cNvPr id="8" name="Slide Number Placeholder 3" hidden="1">
            <a:extLst>
              <a:ext uri="{FF2B5EF4-FFF2-40B4-BE49-F238E27FC236}">
                <a16:creationId xmlns:a16="http://schemas.microsoft.com/office/drawing/2014/main" id="{61E4E2B0-24C5-867F-807F-CBF51AD2B94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728856" y="6379027"/>
            <a:ext cx="957943" cy="288018"/>
          </a:xfrm>
          <a:prstGeom prst="rect">
            <a:avLst/>
          </a:prstGeom>
        </p:spPr>
        <p:txBody>
          <a:bodyPr/>
          <a:lstStyle/>
          <a:p>
            <a:pPr>
              <a:spcAft>
                <a:spcPts val="600"/>
              </a:spcAft>
            </a:pPr>
            <a:fld id="{88AC9B49-5E7D-4278-90A1-D3B3CC7530B1}" type="slidenum">
              <a:rPr lang="fr-FR" smtClean="0"/>
              <a:pPr>
                <a:spcAft>
                  <a:spcPts val="600"/>
                </a:spcAft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1924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8C19E6B-0E68-1B06-B4D8-9421D31E6B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fr-FR" sz="1800" dirty="0"/>
          </a:p>
          <a:p>
            <a:pPr marL="285750" indent="-285750" algn="just">
              <a:buFont typeface="Symbol" panose="05050102010706020507" pitchFamily="18" charset="2"/>
              <a:buChar char="Þ"/>
            </a:pPr>
            <a:endParaRPr lang="fr-FR" sz="1800" dirty="0"/>
          </a:p>
          <a:p>
            <a:pPr algn="just"/>
            <a:endParaRPr lang="fr-FR" sz="1800" dirty="0"/>
          </a:p>
          <a:p>
            <a:pPr algn="just"/>
            <a:endParaRPr lang="fr-FR" sz="18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sz="1800" dirty="0"/>
          </a:p>
          <a:p>
            <a:pPr algn="just"/>
            <a:endParaRPr lang="fr-FR" sz="1800" dirty="0"/>
          </a:p>
          <a:p>
            <a:pPr algn="just"/>
            <a:endParaRPr lang="fr-FR" sz="1800" dirty="0"/>
          </a:p>
          <a:p>
            <a:pPr algn="just"/>
            <a:endParaRPr lang="fr-FR" sz="18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BFE71C-E467-4929-BAA5-D660C0DAFD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8AC9B49-5E7D-4278-90A1-D3B3CC7530B1}" type="slidenum">
              <a:rPr lang="fr-FR" smtClean="0"/>
              <a:pPr>
                <a:spcAft>
                  <a:spcPts val="600"/>
                </a:spcAft>
              </a:pPr>
              <a:t>3</a:t>
            </a:fld>
            <a:endParaRPr lang="fr-FR"/>
          </a:p>
        </p:txBody>
      </p:sp>
      <p:graphicFrame>
        <p:nvGraphicFramePr>
          <p:cNvPr id="10" name="Graphique 9">
            <a:extLst>
              <a:ext uri="{FF2B5EF4-FFF2-40B4-BE49-F238E27FC236}">
                <a16:creationId xmlns:a16="http://schemas.microsoft.com/office/drawing/2014/main" id="{6B84DE99-379B-4269-83C7-FF8860CB90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5187732"/>
              </p:ext>
            </p:extLst>
          </p:nvPr>
        </p:nvGraphicFramePr>
        <p:xfrm>
          <a:off x="0" y="-1"/>
          <a:ext cx="4572000" cy="3622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phique 10">
            <a:extLst>
              <a:ext uri="{FF2B5EF4-FFF2-40B4-BE49-F238E27FC236}">
                <a16:creationId xmlns:a16="http://schemas.microsoft.com/office/drawing/2014/main" id="{733FF693-A448-4467-A29C-E867D2D6A3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9863395"/>
              </p:ext>
            </p:extLst>
          </p:nvPr>
        </p:nvGraphicFramePr>
        <p:xfrm>
          <a:off x="4572000" y="-1"/>
          <a:ext cx="4572000" cy="36220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aphique 11">
            <a:extLst>
              <a:ext uri="{FF2B5EF4-FFF2-40B4-BE49-F238E27FC236}">
                <a16:creationId xmlns:a16="http://schemas.microsoft.com/office/drawing/2014/main" id="{C4764532-235D-4CDB-A534-02A4AE7331D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3946401"/>
              </p:ext>
            </p:extLst>
          </p:nvPr>
        </p:nvGraphicFramePr>
        <p:xfrm>
          <a:off x="0" y="3622089"/>
          <a:ext cx="9143999" cy="3235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66335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329D136B-9195-17A4-99A4-AFE203C28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fr-FR" sz="2800" dirty="0"/>
              <a:t>Répartition des </a:t>
            </a:r>
            <a:r>
              <a:rPr lang="fr-FR" sz="2800" u="sng" dirty="0">
                <a:solidFill>
                  <a:schemeClr val="tx1"/>
                </a:solidFill>
              </a:rPr>
              <a:t>candidatures reçues</a:t>
            </a:r>
            <a:r>
              <a:rPr lang="fr-FR" sz="2800" dirty="0">
                <a:solidFill>
                  <a:schemeClr val="tx1"/>
                </a:solidFill>
              </a:rPr>
              <a:t> </a:t>
            </a:r>
            <a:r>
              <a:rPr lang="fr-FR" sz="2800" dirty="0"/>
              <a:t>par tranches d’âge et par année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BFE71C-E467-4929-BAA5-D660C0DAFD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28856" y="6379027"/>
            <a:ext cx="957943" cy="288018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8AC9B49-5E7D-4278-90A1-D3B3CC7530B1}" type="slidenum">
              <a:rPr lang="fr-FR" smtClean="0"/>
              <a:pPr>
                <a:spcAft>
                  <a:spcPts val="600"/>
                </a:spcAft>
              </a:pPr>
              <a:t>4</a:t>
            </a:fld>
            <a:endParaRPr lang="fr-FR"/>
          </a:p>
        </p:txBody>
      </p:sp>
      <p:graphicFrame>
        <p:nvGraphicFramePr>
          <p:cNvPr id="8" name="Graphique 7">
            <a:extLst>
              <a:ext uri="{FF2B5EF4-FFF2-40B4-BE49-F238E27FC236}">
                <a16:creationId xmlns:a16="http://schemas.microsoft.com/office/drawing/2014/main" id="{B4B1D5F9-B6E1-4735-8360-E588E7D9C56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8092615"/>
              </p:ext>
            </p:extLst>
          </p:nvPr>
        </p:nvGraphicFramePr>
        <p:xfrm>
          <a:off x="0" y="1417638"/>
          <a:ext cx="9144000" cy="5440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78336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032C6993-A645-8B43-5E91-1F6A9F5D7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pPr algn="ctr"/>
            <a:r>
              <a:rPr lang="fr-FR" sz="2800" dirty="0"/>
              <a:t>Répartition des </a:t>
            </a:r>
            <a:r>
              <a:rPr lang="fr-FR" sz="2800" u="sng" dirty="0">
                <a:solidFill>
                  <a:schemeClr val="tx1"/>
                </a:solidFill>
              </a:rPr>
              <a:t>candidats entendus</a:t>
            </a:r>
            <a:r>
              <a:rPr lang="fr-FR" sz="2800" dirty="0"/>
              <a:t> en entretien par tranches d’âge et par année</a:t>
            </a:r>
            <a:endParaRPr lang="en-US" sz="28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BFE71C-E467-4929-BAA5-D660C0DAFD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28856" y="6379027"/>
            <a:ext cx="957943" cy="288018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8AC9B49-5E7D-4278-90A1-D3B3CC7530B1}" type="slidenum">
              <a:rPr lang="fr-FR" smtClean="0"/>
              <a:pPr>
                <a:spcAft>
                  <a:spcPts val="600"/>
                </a:spcAft>
              </a:pPr>
              <a:t>5</a:t>
            </a:fld>
            <a:endParaRPr lang="fr-FR"/>
          </a:p>
        </p:txBody>
      </p:sp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FF605D80-2262-49AA-A580-620D378A1A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1944641"/>
              </p:ext>
            </p:extLst>
          </p:nvPr>
        </p:nvGraphicFramePr>
        <p:xfrm>
          <a:off x="0" y="1417638"/>
          <a:ext cx="9144000" cy="5440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67877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>
            <a:extLst>
              <a:ext uri="{FF2B5EF4-FFF2-40B4-BE49-F238E27FC236}">
                <a16:creationId xmlns:a16="http://schemas.microsoft.com/office/drawing/2014/main" id="{3E28B060-D338-4403-B19C-1DA046FB2E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5344532"/>
              </p:ext>
            </p:extLst>
          </p:nvPr>
        </p:nvGraphicFramePr>
        <p:xfrm>
          <a:off x="0" y="1417638"/>
          <a:ext cx="9144000" cy="5440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itle 1">
            <a:extLst>
              <a:ext uri="{FF2B5EF4-FFF2-40B4-BE49-F238E27FC236}">
                <a16:creationId xmlns:a16="http://schemas.microsoft.com/office/drawing/2014/main" id="{032C6993-A645-8B43-5E91-1F6A9F5D7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fr-FR" sz="2800" dirty="0"/>
              <a:t>Répartition des </a:t>
            </a:r>
            <a:r>
              <a:rPr lang="fr-FR" sz="2800" u="sng" dirty="0">
                <a:solidFill>
                  <a:schemeClr val="tx1"/>
                </a:solidFill>
              </a:rPr>
              <a:t>candidats retenus</a:t>
            </a:r>
            <a:r>
              <a:rPr lang="fr-FR" sz="2800" dirty="0"/>
              <a:t> par tranches d’âge et par année</a:t>
            </a:r>
            <a:endParaRPr lang="en-US" sz="28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BFE71C-E467-4929-BAA5-D660C0DAFD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28856" y="6379027"/>
            <a:ext cx="957943" cy="288018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8AC9B49-5E7D-4278-90A1-D3B3CC7530B1}" type="slidenum">
              <a:rPr lang="fr-FR" smtClean="0"/>
              <a:pPr>
                <a:spcAft>
                  <a:spcPts val="600"/>
                </a:spcAft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2696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396991-529C-4356-BE77-5CBC2F78C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 anchor="ctr">
            <a:normAutofit/>
          </a:bodyPr>
          <a:lstStyle/>
          <a:p>
            <a:pPr algn="ctr"/>
            <a:r>
              <a:rPr lang="fr-FR" sz="2800" u="sng" dirty="0">
                <a:solidFill>
                  <a:schemeClr val="tx1"/>
                </a:solidFill>
              </a:rPr>
              <a:t>Zoom sur 2023</a:t>
            </a:r>
            <a:br>
              <a:rPr lang="fr-FR" sz="2800" dirty="0"/>
            </a:br>
            <a:r>
              <a:rPr lang="fr-FR" sz="2800" dirty="0"/>
              <a:t>Les résultats du May Job Tour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8C19E6B-0E68-1B06-B4D8-9421D31E6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800" dirty="0"/>
              <a:t>Rappel du nombre de postes vacants :</a:t>
            </a:r>
          </a:p>
          <a:p>
            <a:endParaRPr lang="fr-FR" sz="1800" dirty="0"/>
          </a:p>
          <a:p>
            <a:endParaRPr lang="fr-FR" sz="1800" dirty="0"/>
          </a:p>
          <a:p>
            <a:endParaRPr lang="fr-FR" sz="1800" dirty="0"/>
          </a:p>
          <a:p>
            <a:endParaRPr lang="fr-FR" sz="1800" dirty="0"/>
          </a:p>
          <a:p>
            <a:r>
              <a:rPr lang="fr-FR" sz="1000" i="1" dirty="0"/>
              <a:t>NB : lors du lancement en mars du May Job Tour, il y avait à pourvoir 15 agents d’exploitation de la route et 4 agents d’exploitation travaux spéciaux.</a:t>
            </a:r>
          </a:p>
          <a:p>
            <a:endParaRPr lang="fr-FR" sz="1000" i="1" dirty="0"/>
          </a:p>
          <a:p>
            <a:endParaRPr lang="fr-FR" sz="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800" dirty="0"/>
              <a:t>Les entretiens : </a:t>
            </a:r>
          </a:p>
          <a:p>
            <a:endParaRPr lang="fr-FR" sz="18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sz="1800" dirty="0"/>
          </a:p>
          <a:p>
            <a:endParaRPr lang="fr-FR" sz="1800" dirty="0"/>
          </a:p>
          <a:p>
            <a:endParaRPr lang="fr-FR" sz="1800" dirty="0"/>
          </a:p>
          <a:p>
            <a:endParaRPr lang="fr-FR" sz="18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BFE71C-E467-4929-BAA5-D660C0DAFD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28856" y="6379027"/>
            <a:ext cx="957943" cy="288018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8AC9B49-5E7D-4278-90A1-D3B3CC7530B1}" type="slidenum">
              <a:rPr lang="fr-FR" smtClean="0"/>
              <a:pPr>
                <a:spcAft>
                  <a:spcPts val="600"/>
                </a:spcAft>
              </a:pPr>
              <a:t>7</a:t>
            </a:fld>
            <a:endParaRPr lang="fr-FR"/>
          </a:p>
        </p:txBody>
      </p:sp>
      <p:graphicFrame>
        <p:nvGraphicFramePr>
          <p:cNvPr id="11" name="Tableau 11">
            <a:extLst>
              <a:ext uri="{FF2B5EF4-FFF2-40B4-BE49-F238E27FC236}">
                <a16:creationId xmlns:a16="http://schemas.microsoft.com/office/drawing/2014/main" id="{76D03CDA-6AAD-4952-87B1-322B35A08B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378326"/>
              </p:ext>
            </p:extLst>
          </p:nvPr>
        </p:nvGraphicFramePr>
        <p:xfrm>
          <a:off x="1310937" y="2200824"/>
          <a:ext cx="4628224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72709">
                  <a:extLst>
                    <a:ext uri="{9D8B030D-6E8A-4147-A177-3AD203B41FA5}">
                      <a16:colId xmlns:a16="http://schemas.microsoft.com/office/drawing/2014/main" val="973382820"/>
                    </a:ext>
                  </a:extLst>
                </a:gridCol>
                <a:gridCol w="4055515">
                  <a:extLst>
                    <a:ext uri="{9D8B030D-6E8A-4147-A177-3AD203B41FA5}">
                      <a16:colId xmlns:a16="http://schemas.microsoft.com/office/drawing/2014/main" val="21146593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0" dirty="0"/>
                        <a:t>18</a:t>
                      </a:r>
                      <a:endParaRPr lang="fr-F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dirty="0"/>
                        <a:t>Agents d’exploitation de la route</a:t>
                      </a:r>
                      <a:endParaRPr lang="fr-F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085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0" dirty="0"/>
                        <a:t>4</a:t>
                      </a:r>
                      <a:endParaRPr lang="fr-F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dirty="0"/>
                        <a:t>Agents d’exploitation travaux spéciaux</a:t>
                      </a:r>
                      <a:endParaRPr lang="fr-F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5774189"/>
                  </a:ext>
                </a:extLst>
              </a:tr>
            </a:tbl>
          </a:graphicData>
        </a:graphic>
      </p:graphicFrame>
      <p:graphicFrame>
        <p:nvGraphicFramePr>
          <p:cNvPr id="12" name="Tableau 13">
            <a:extLst>
              <a:ext uri="{FF2B5EF4-FFF2-40B4-BE49-F238E27FC236}">
                <a16:creationId xmlns:a16="http://schemas.microsoft.com/office/drawing/2014/main" id="{8F9807CA-8CBB-4131-B054-899BFF2279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856191"/>
              </p:ext>
            </p:extLst>
          </p:nvPr>
        </p:nvGraphicFramePr>
        <p:xfrm>
          <a:off x="1009095" y="4559796"/>
          <a:ext cx="6096000" cy="11125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80179616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2799124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800" b="0" kern="1200" dirty="0"/>
                        <a:t>50</a:t>
                      </a:r>
                      <a:endParaRPr lang="fr-FR" sz="1800" b="0" kern="1200" dirty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800" b="0" kern="1200" dirty="0"/>
                        <a:t>Candidats convoqués</a:t>
                      </a:r>
                      <a:endParaRPr lang="fr-FR" sz="1800" b="0" kern="1200" dirty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8845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800" b="0" kern="1200" dirty="0"/>
                        <a:t>2</a:t>
                      </a:r>
                      <a:endParaRPr lang="fr-FR" sz="1800" b="0" kern="1200" dirty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800" b="0" kern="1200" dirty="0"/>
                        <a:t>Candidats non présentés</a:t>
                      </a:r>
                      <a:endParaRPr lang="fr-FR" sz="1800" b="0" kern="1200" dirty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3735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800" b="1" kern="1200" dirty="0"/>
                        <a:t>48</a:t>
                      </a:r>
                      <a:endParaRPr lang="fr-FR" sz="1800" b="1" kern="1200" dirty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800" b="1" kern="1200" dirty="0"/>
                        <a:t>Candidats entendus</a:t>
                      </a:r>
                      <a:endParaRPr lang="fr-FR" sz="1800" b="1" kern="1200" dirty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703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8308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8C19E6B-0E68-1B06-B4D8-9421D31E6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63858"/>
            <a:ext cx="8229600" cy="4525963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dirty="0"/>
              <a:t>Post jurys : </a:t>
            </a:r>
          </a:p>
          <a:p>
            <a:pPr marL="285750" indent="-285750">
              <a:buFont typeface="Wingdings" panose="05000000000000000000" pitchFamily="2" charset="2"/>
              <a:buChar char="•"/>
            </a:pPr>
            <a:endParaRPr lang="fr-FR" dirty="0"/>
          </a:p>
          <a:p>
            <a:endParaRPr lang="fr-FR" dirty="0"/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•"/>
            </a:pP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BFE71C-E467-4929-BAA5-D660C0DAFD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8AC9B49-5E7D-4278-90A1-D3B3CC7530B1}" type="slidenum">
              <a:rPr lang="fr-FR" smtClean="0"/>
              <a:pPr>
                <a:spcAft>
                  <a:spcPts val="600"/>
                </a:spcAft>
              </a:pPr>
              <a:t>8</a:t>
            </a:fld>
            <a:endParaRPr lang="fr-FR"/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CA397078-7F19-44BD-ABE5-72CE9A7BB3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885555"/>
              </p:ext>
            </p:extLst>
          </p:nvPr>
        </p:nvGraphicFramePr>
        <p:xfrm>
          <a:off x="697317" y="1083075"/>
          <a:ext cx="7439488" cy="50015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06776">
                  <a:extLst>
                    <a:ext uri="{9D8B030D-6E8A-4147-A177-3AD203B41FA5}">
                      <a16:colId xmlns:a16="http://schemas.microsoft.com/office/drawing/2014/main" val="3262923335"/>
                    </a:ext>
                  </a:extLst>
                </a:gridCol>
                <a:gridCol w="827540">
                  <a:extLst>
                    <a:ext uri="{9D8B030D-6E8A-4147-A177-3AD203B41FA5}">
                      <a16:colId xmlns:a16="http://schemas.microsoft.com/office/drawing/2014/main" val="3058628861"/>
                    </a:ext>
                  </a:extLst>
                </a:gridCol>
                <a:gridCol w="1905172">
                  <a:extLst>
                    <a:ext uri="{9D8B030D-6E8A-4147-A177-3AD203B41FA5}">
                      <a16:colId xmlns:a16="http://schemas.microsoft.com/office/drawing/2014/main" val="234584728"/>
                    </a:ext>
                  </a:extLst>
                </a:gridCol>
              </a:tblGrid>
              <a:tr h="17952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700" u="none" strike="noStrike" dirty="0">
                          <a:effectLst/>
                        </a:rPr>
                        <a:t>Nombre de candidats retenus suite jury : </a:t>
                      </a:r>
                      <a:endParaRPr lang="fr-FR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700" u="none" strike="noStrike" dirty="0">
                          <a:effectLst/>
                        </a:rPr>
                        <a:t>18</a:t>
                      </a:r>
                      <a:endParaRPr lang="fr-FR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700" u="none" strike="noStrike" dirty="0">
                          <a:effectLst/>
                        </a:rPr>
                        <a:t>AE de la route</a:t>
                      </a:r>
                      <a:endParaRPr lang="fr-FR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324400"/>
                  </a:ext>
                </a:extLst>
              </a:tr>
              <a:tr h="47742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700" u="none" strike="noStrike" dirty="0">
                          <a:effectLst/>
                        </a:rPr>
                        <a:t>4</a:t>
                      </a:r>
                      <a:endParaRPr lang="fr-FR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700" u="none" strike="noStrike" dirty="0">
                          <a:effectLst/>
                        </a:rPr>
                        <a:t>AE TS</a:t>
                      </a:r>
                      <a:endParaRPr lang="fr-FR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0139158"/>
                  </a:ext>
                </a:extLst>
              </a:tr>
              <a:tr h="57902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700" u="none" strike="noStrike" dirty="0">
                          <a:effectLst/>
                        </a:rPr>
                        <a:t>Désistement candidats suite jury : </a:t>
                      </a:r>
                      <a:endParaRPr lang="fr-FR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700" u="none" strike="noStrike" dirty="0">
                          <a:effectLst/>
                        </a:rPr>
                        <a:t>0</a:t>
                      </a:r>
                      <a:endParaRPr lang="fr-FR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700" u="none" strike="noStrike" dirty="0">
                          <a:effectLst/>
                        </a:rPr>
                        <a:t>AE de la route</a:t>
                      </a:r>
                      <a:endParaRPr lang="fr-FR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4572720"/>
                  </a:ext>
                </a:extLst>
              </a:tr>
              <a:tr h="4951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700" u="none" strike="noStrike" dirty="0">
                          <a:effectLst/>
                        </a:rPr>
                        <a:t>2</a:t>
                      </a:r>
                      <a:endParaRPr lang="fr-FR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700" u="none" strike="noStrike" dirty="0">
                          <a:effectLst/>
                        </a:rPr>
                        <a:t>AE TS</a:t>
                      </a:r>
                      <a:endParaRPr lang="fr-FR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2865575"/>
                  </a:ext>
                </a:extLst>
              </a:tr>
              <a:tr h="57902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700" u="none" strike="noStrike" dirty="0">
                          <a:effectLst/>
                        </a:rPr>
                        <a:t>Candidat repêché suite désistement : </a:t>
                      </a:r>
                      <a:endParaRPr lang="fr-FR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700" u="none" strike="noStrike" dirty="0">
                          <a:effectLst/>
                        </a:rPr>
                        <a:t>0</a:t>
                      </a:r>
                      <a:endParaRPr lang="fr-FR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700" u="none" strike="noStrike" dirty="0">
                          <a:effectLst/>
                        </a:rPr>
                        <a:t>AE de la route</a:t>
                      </a:r>
                      <a:endParaRPr lang="fr-FR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811091"/>
                  </a:ext>
                </a:extLst>
              </a:tr>
              <a:tr h="48630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700" u="none" strike="noStrike" dirty="0">
                          <a:effectLst/>
                        </a:rPr>
                        <a:t>1</a:t>
                      </a:r>
                      <a:endParaRPr lang="fr-FR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700" u="none" strike="noStrike" dirty="0">
                          <a:effectLst/>
                        </a:rPr>
                        <a:t>AE TS</a:t>
                      </a:r>
                      <a:endParaRPr lang="fr-FR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5964237"/>
                  </a:ext>
                </a:extLst>
              </a:tr>
              <a:tr h="57902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700" u="none" strike="noStrike" dirty="0">
                          <a:effectLst/>
                        </a:rPr>
                        <a:t>Désistement candidat repêché : </a:t>
                      </a:r>
                      <a:endParaRPr lang="fr-FR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700" u="none" strike="noStrike" dirty="0">
                          <a:effectLst/>
                        </a:rPr>
                        <a:t>0</a:t>
                      </a:r>
                      <a:endParaRPr lang="fr-FR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700" u="none" strike="noStrike" dirty="0">
                          <a:effectLst/>
                        </a:rPr>
                        <a:t>AE de la route</a:t>
                      </a:r>
                      <a:endParaRPr lang="fr-FR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3201329"/>
                  </a:ext>
                </a:extLst>
              </a:tr>
              <a:tr h="4863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700" u="none" strike="noStrike">
                          <a:effectLst/>
                        </a:rPr>
                        <a:t>1</a:t>
                      </a:r>
                      <a:endParaRPr lang="fr-FR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700" u="none" strike="noStrike" dirty="0">
                          <a:effectLst/>
                        </a:rPr>
                        <a:t>AE TS</a:t>
                      </a:r>
                      <a:endParaRPr lang="fr-FR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0255494"/>
                  </a:ext>
                </a:extLst>
              </a:tr>
              <a:tr h="57902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700" b="1" u="none" strike="noStrike" dirty="0">
                          <a:effectLst/>
                        </a:rPr>
                        <a:t>Total des recrutements :</a:t>
                      </a:r>
                      <a:endParaRPr lang="fr-FR" sz="17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700" b="1" u="none" strike="noStrike" dirty="0">
                          <a:effectLst/>
                        </a:rPr>
                        <a:t>18</a:t>
                      </a:r>
                      <a:endParaRPr lang="fr-FR" sz="17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700" b="1" u="none" strike="noStrike" dirty="0">
                          <a:effectLst/>
                        </a:rPr>
                        <a:t>AE de la route</a:t>
                      </a:r>
                      <a:endParaRPr lang="fr-FR" sz="17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103125"/>
                  </a:ext>
                </a:extLst>
              </a:tr>
              <a:tr h="46854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700" b="1" u="none" strike="noStrike" dirty="0">
                          <a:effectLst/>
                        </a:rPr>
                        <a:t>2</a:t>
                      </a:r>
                      <a:endParaRPr lang="fr-FR" sz="17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700" b="1" u="none" strike="noStrike" dirty="0">
                          <a:effectLst/>
                        </a:rPr>
                        <a:t>AE TS</a:t>
                      </a:r>
                      <a:endParaRPr lang="fr-FR" sz="17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42" marR="12642" marT="126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2615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165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8C19E6B-0E68-1B06-B4D8-9421D31E6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63858"/>
            <a:ext cx="8229600" cy="4525963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dirty="0"/>
              <a:t>Les modes de recrutements 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BFE71C-E467-4929-BAA5-D660C0DAFD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8AC9B49-5E7D-4278-90A1-D3B3CC7530B1}" type="slidenum">
              <a:rPr lang="fr-FR" smtClean="0"/>
              <a:pPr>
                <a:spcAft>
                  <a:spcPts val="600"/>
                </a:spcAft>
              </a:pPr>
              <a:t>9</a:t>
            </a:fld>
            <a:endParaRPr lang="fr-FR"/>
          </a:p>
        </p:txBody>
      </p:sp>
      <p:graphicFrame>
        <p:nvGraphicFramePr>
          <p:cNvPr id="7" name="Tableau 7">
            <a:extLst>
              <a:ext uri="{FF2B5EF4-FFF2-40B4-BE49-F238E27FC236}">
                <a16:creationId xmlns:a16="http://schemas.microsoft.com/office/drawing/2014/main" id="{9324A3CD-D8FE-4736-8916-5BFA08F0AA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8974047"/>
              </p:ext>
            </p:extLst>
          </p:nvPr>
        </p:nvGraphicFramePr>
        <p:xfrm>
          <a:off x="1097871" y="1497073"/>
          <a:ext cx="6096000" cy="14833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69150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b="0" dirty="0"/>
                        <a:t>2 mobilités internes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5525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0" dirty="0"/>
                        <a:t>15 nominations stagiaires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2107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0" dirty="0"/>
                        <a:t>2 mutations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684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0" dirty="0"/>
                        <a:t>1 CDD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58874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83112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1">
      <a:dk1>
        <a:srgbClr val="000000"/>
      </a:dk1>
      <a:lt1>
        <a:srgbClr val="FFFFFF"/>
      </a:lt1>
      <a:dk2>
        <a:srgbClr val="840027"/>
      </a:dk2>
      <a:lt2>
        <a:srgbClr val="EEECE1"/>
      </a:lt2>
      <a:accent1>
        <a:srgbClr val="FE4438"/>
      </a:accent1>
      <a:accent2>
        <a:srgbClr val="DE4438"/>
      </a:accent2>
      <a:accent3>
        <a:srgbClr val="CB372F"/>
      </a:accent3>
      <a:accent4>
        <a:srgbClr val="924438"/>
      </a:accent4>
      <a:accent5>
        <a:srgbClr val="624438"/>
      </a:accent5>
      <a:accent6>
        <a:srgbClr val="3D4438"/>
      </a:accent6>
      <a:hlink>
        <a:srgbClr val="857771"/>
      </a:hlink>
      <a:folHlink>
        <a:srgbClr val="C0AA96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>
        <a:noAutofit/>
      </a:bodyPr>
      <a:lstStyle>
        <a:defPPr algn="l">
          <a:defRPr sz="1200" b="0" i="0" dirty="0" smtClean="0">
            <a:latin typeface="Lucida Bright" panose="02040602050505020304" pitchFamily="18" charset="7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odèle PowerPoint 2018" id="{CAC515D8-3998-4B7E-9E36-8B1F7BF0435C}" vid="{F5C69A0B-5804-422B-A21D-37C73C20395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 de travail" ma:contentTypeID="0x010100B70742BB43AE47C69626B4FD35497A5000E2526F71BE904D198A182BC0D159B265002EADE5ADB9458A4B803854F01501B960" ma:contentTypeVersion="3" ma:contentTypeDescription="Note, document préparatoire, modèle de documents…" ma:contentTypeScope="" ma:versionID="1c6688d57227c5fce0587747f514abd3">
  <xsd:schema xmlns:xsd="http://www.w3.org/2001/XMLSchema" xmlns:xs="http://www.w3.org/2001/XMLSchema" xmlns:p="http://schemas.microsoft.com/office/2006/metadata/properties" xmlns:ns2="d94ed772-15ac-4e23-8b5f-257585a5c58d" xmlns:ns3="54a47b9a-bba4-468e-864e-e9a81dc86cd4" targetNamespace="http://schemas.microsoft.com/office/2006/metadata/properties" ma:root="true" ma:fieldsID="60b40c4d5da7750ac7449afb8170ce8c" ns2:_="" ns3:_="">
    <xsd:import namespace="d94ed772-15ac-4e23-8b5f-257585a5c58d"/>
    <xsd:import namespace="54a47b9a-bba4-468e-864e-e9a81dc86cd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StrategicSegmentationTaxHTField" minOccurs="0"/>
                <xsd:element ref="ns3:ActionDate" minOccurs="0"/>
                <xsd:element ref="ns3:AuthorOrganization" minOccurs="0"/>
                <xsd:element ref="ns3:DescriptionCourte" minOccurs="0"/>
                <xsd:element ref="ns3:DocumentPreviewMiEnUn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4ed772-15ac-4e23-8b5f-257585a5c58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Conserver l’ID" ma:description="Conserver l’ID lors de l’ajout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a47b9a-bba4-468e-864e-e9a81dc86cd4" elementFormDefault="qualified">
    <xsd:import namespace="http://schemas.microsoft.com/office/2006/documentManagement/types"/>
    <xsd:import namespace="http://schemas.microsoft.com/office/infopath/2007/PartnerControls"/>
    <xsd:element name="StrategicSegmentationTaxHTField" ma:index="12" nillable="true" ma:taxonomy="true" ma:internalName="StrategicSegmentationTaxHTField" ma:taxonomyFieldName="StrategicSegmentation" ma:displayName="Segmentation stratégique" ma:fieldId="{9abd8bbd-5df0-4a73-9d6e-d70bb230eff2}" ma:taxonomyMulti="true" ma:sspId="bcfb8777-0921-48a6-99a8-c97a3e858e0a" ma:termSetId="9d23ed5f-9c2f-468c-959e-8f34c7337ea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ctionDate" ma:index="13" nillable="true" ma:displayName="Date de l'action" ma:format="DateOnly" ma:internalName="ActionDate">
      <xsd:simpleType>
        <xsd:restriction base="dms:DateTime"/>
      </xsd:simpleType>
    </xsd:element>
    <xsd:element name="AuthorOrganization" ma:index="14" nillable="true" ma:displayName="Organisation de l'auteur" ma:internalName="AuthorOrganization">
      <xsd:simpleType>
        <xsd:restriction base="dms:Unknown"/>
      </xsd:simpleType>
    </xsd:element>
    <xsd:element name="DescriptionCourte" ma:index="15" nillable="true" ma:displayName="Description courte" ma:internalName="DescriptionCourte">
      <xsd:simpleType>
        <xsd:restriction base="dms:Note">
          <xsd:maxLength value="255"/>
        </xsd:restriction>
      </xsd:simpleType>
    </xsd:element>
    <xsd:element name="DocumentPreviewMiEnUne" ma:index="16" nillable="true" ma:displayName="Document mis à la une" ma:default="0" ma:description="Document remonté sur la page d'accueil" ma:internalName="DocumentPreviewMiEnUn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94ed772-15ac-4e23-8b5f-257585a5c58d">INTRA-50-243</_dlc_DocId>
    <_dlc_DocIdUrl xmlns="d94ed772-15ac-4e23-8b5f-257585a5c58d">
      <Url>https://intranet.lamayenne.fr/MesEspacesTravail/OutilsDeTravail/_layouts/15/DocIdRedir.aspx?ID=INTRA-50-243</Url>
      <Description>INTRA-50-243</Description>
    </_dlc_DocIdUrl>
    <AuthorOrganization xmlns="54a47b9a-bba4-468e-864e-e9a81dc86cd4">DRH/MCIM</AuthorOrganization>
    <StrategicSegmentationTaxHTField xmlns="54a47b9a-bba4-468e-864e-e9a81dc86cd4">
      <Terms xmlns="http://schemas.microsoft.com/office/infopath/2007/PartnerControls"/>
    </StrategicSegmentationTaxHTField>
    <DescriptionCourte xmlns="54a47b9a-bba4-468e-864e-e9a81dc86cd4" xsi:nil="true"/>
    <ActionDate xmlns="54a47b9a-bba4-468e-864e-e9a81dc86cd4">2018-12-04T23:00:00+00:00</ActionDate>
    <DocumentPreviewMiEnUne xmlns="54a47b9a-bba4-468e-864e-e9a81dc86cd4">true</DocumentPreviewMiEnUne>
  </documentManagement>
</p:properties>
</file>

<file path=customXml/itemProps1.xml><?xml version="1.0" encoding="utf-8"?>
<ds:datastoreItem xmlns:ds="http://schemas.openxmlformats.org/officeDocument/2006/customXml" ds:itemID="{4505509F-6B36-424F-9F1E-1F95E3B8863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D49FA76-CFD6-464B-B1B4-A6DB0BE208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94ed772-15ac-4e23-8b5f-257585a5c58d"/>
    <ds:schemaRef ds:uri="54a47b9a-bba4-468e-864e-e9a81dc86cd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CA074DE-DAE1-4F4F-B971-C76CF73CEBEC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8C59AC1E-006E-4B19-B33F-3E1DBBC46AA3}">
  <ds:schemaRefs>
    <ds:schemaRef ds:uri="d94ed772-15ac-4e23-8b5f-257585a5c58d"/>
    <ds:schemaRef ds:uri="http://schemas.microsoft.com/office/2006/documentManagement/types"/>
    <ds:schemaRef ds:uri="http://www.w3.org/XML/1998/namespace"/>
    <ds:schemaRef ds:uri="http://purl.org/dc/terms/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54a47b9a-bba4-468e-864e-e9a81dc86cd4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1000</TotalTime>
  <Words>620</Words>
  <Application>Microsoft Office PowerPoint</Application>
  <PresentationFormat>Affichage à l'écran (4:3)</PresentationFormat>
  <Paragraphs>189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5" baseType="lpstr">
      <vt:lpstr>Arial</vt:lpstr>
      <vt:lpstr>Calibri</vt:lpstr>
      <vt:lpstr>Lucida Bright</vt:lpstr>
      <vt:lpstr>Rivalslab-medium</vt:lpstr>
      <vt:lpstr>Symbol</vt:lpstr>
      <vt:lpstr>Wingdings</vt:lpstr>
      <vt:lpstr>Thème Office</vt:lpstr>
      <vt:lpstr>Présentation PowerPoint</vt:lpstr>
      <vt:lpstr>Présentation PowerPoint</vt:lpstr>
      <vt:lpstr>Présentation PowerPoint</vt:lpstr>
      <vt:lpstr>Répartition des candidatures reçues par tranches d’âge et par année</vt:lpstr>
      <vt:lpstr>Répartition des candidats entendus en entretien par tranches d’âge et par année</vt:lpstr>
      <vt:lpstr>Répartition des candidats retenus par tranches d’âge et par année</vt:lpstr>
      <vt:lpstr>Zoom sur 2023 Les résultats du May Job Tour</vt:lpstr>
      <vt:lpstr>Présentation PowerPoint</vt:lpstr>
      <vt:lpstr>Présentation PowerPoint</vt:lpstr>
      <vt:lpstr>Le Bilan</vt:lpstr>
      <vt:lpstr>Quelques indicateurs concernant les candidats entendus / retenus</vt:lpstr>
      <vt:lpstr>Présentation PowerPoint</vt:lpstr>
      <vt:lpstr>Répartition des candidatures reçues par situation professionnelle au global et par année En emploi : OUI / NON</vt:lpstr>
      <vt:lpstr>Répartition des candidats entendus et retenus par situation professionnelle au global En emploi : OUI / NON</vt:lpstr>
      <vt:lpstr>Présentation PowerPoint</vt:lpstr>
      <vt:lpstr>Répartition des candidatures reçues par profil au global et par année Issu des TP : OUI / NON</vt:lpstr>
      <vt:lpstr>Répartition des candidats entendus et retenus par profil au global Issu des TP : OUI / NON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DUCOVAT Angélique</dc:creator>
  <cp:lastModifiedBy>GRASSIN Sandra</cp:lastModifiedBy>
  <cp:revision>85</cp:revision>
  <dcterms:created xsi:type="dcterms:W3CDTF">2023-05-24T10:02:31Z</dcterms:created>
  <dcterms:modified xsi:type="dcterms:W3CDTF">2023-09-05T10:55:22Z</dcterms:modified>
</cp:coreProperties>
</file>