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8" r:id="rId2"/>
    <p:sldId id="329" r:id="rId3"/>
    <p:sldId id="344" r:id="rId4"/>
    <p:sldId id="391" r:id="rId5"/>
    <p:sldId id="362" r:id="rId6"/>
    <p:sldId id="398" r:id="rId7"/>
    <p:sldId id="395" r:id="rId8"/>
    <p:sldId id="402" r:id="rId9"/>
    <p:sldId id="403" r:id="rId10"/>
    <p:sldId id="397" r:id="rId11"/>
    <p:sldId id="399" r:id="rId12"/>
    <p:sldId id="400" r:id="rId13"/>
    <p:sldId id="401" r:id="rId14"/>
    <p:sldId id="385" r:id="rId15"/>
    <p:sldId id="371" r:id="rId16"/>
    <p:sldId id="374" r:id="rId17"/>
    <p:sldId id="388" r:id="rId18"/>
    <p:sldId id="390" r:id="rId19"/>
  </p:sldIdLst>
  <p:sldSz cx="9144000" cy="6858000" type="screen4x3"/>
  <p:notesSz cx="6650038" cy="99250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6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6"/>
        <p:guide pos="20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765550" y="0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DD47BF1-0E00-417B-85BB-B808D91AE108}" type="datetimeFigureOut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26575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765550" y="9426575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9C54653-9EC3-483C-99E3-4384C1E6637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09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765550" y="0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35B330F-B4B4-4013-87D6-5BF374023C64}" type="datetimeFigureOut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42963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65163" y="4714875"/>
            <a:ext cx="5319712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426575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765550" y="9426575"/>
            <a:ext cx="28829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42D5B4-BA80-4A47-8766-D89F73CC0B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251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3"/>
          <p:cNvSpPr txBox="1">
            <a:spLocks/>
          </p:cNvSpPr>
          <p:nvPr userDrawn="1"/>
        </p:nvSpPr>
        <p:spPr>
          <a:xfrm>
            <a:off x="611188" y="6484938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816346C-03EB-4D3C-896E-AADAA7815ED6}" type="datetime1">
              <a:rPr lang="fr-FR" b="1" smtClean="0">
                <a:solidFill>
                  <a:schemeClr val="bg1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23/07/2025</a:t>
            </a:fld>
            <a:endParaRPr lang="fr-FR" b="1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3A78-DAA6-4071-93AC-C77F626143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0B6D-8D9A-4392-BAEC-46D32BDDF326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BD3C-6FE0-4E59-A7BF-6CBC417305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435B-7196-43F2-BA27-65D39E1018CC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E743-32C1-40E9-B077-AA91166DE3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8A85-15DC-43DC-BCBE-A9C4A0D303DF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3DFF-D5DA-41AB-A0E8-CC077CBFAA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0597-973F-4694-B5B6-486CE34E82B5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45A2-7C7E-472C-851D-771B33C5A9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279B-7AF0-4C59-B1A7-4EAB64E6D700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9E75-CEF8-4BEC-9CB1-04CC25A475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74857-4C68-478F-983F-2A8DB24878DC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2A6C-2B41-4856-ACC2-F03BDCDBBE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B3D7-1210-462C-A289-2ED336B23755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F7EF-B5A6-480D-BDC4-7AB1260CF5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3C19-4AC4-470C-9795-EB66F8FD7AE5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BB1A-A9A8-470E-B0AD-531CE18B9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FCB1-6AA6-4919-B658-B585070BD732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D5CA-D8DA-49B2-8FE4-547C35EC4E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9DA1-2763-43EF-8D6D-AF0BD9546C60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EFE3-BB9D-4280-AA97-D8B00063A8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EC3A9-7CB4-40CF-9298-72B8A4056571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5381-D755-4190-BBF3-088047D1A3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FD8E3-9052-40C6-BCC6-4054F544083F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A3CF7-F696-4EEA-9D60-814DA7BD4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9DA5D-C40F-454A-9116-8C2B1DCA5AF8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F0B47D-787C-4D22-8154-140C55DEB3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27088" y="64912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30 JUIN 2023</a:t>
            </a:r>
          </a:p>
        </p:txBody>
      </p:sp>
      <p:sp>
        <p:nvSpPr>
          <p:cNvPr id="17411" name="Titre 3"/>
          <p:cNvSpPr>
            <a:spLocks/>
          </p:cNvSpPr>
          <p:nvPr/>
        </p:nvSpPr>
        <p:spPr bwMode="auto">
          <a:xfrm>
            <a:off x="323850" y="836613"/>
            <a:ext cx="48974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C:\Users\YY69854\Desktop\Chef de projet Produits d'entretien et Matériel Pro\Logo\ecol'oz-v4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8094"/>
            <a:ext cx="5284787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18304" y="1603093"/>
            <a:ext cx="78707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pré-</a:t>
            </a:r>
            <a:r>
              <a:rPr lang="fr-FR" dirty="0" err="1" smtClean="0"/>
              <a:t>impregnation</a:t>
            </a:r>
            <a:r>
              <a:rPr lang="fr-FR" dirty="0" smtClean="0"/>
              <a:t> est l’action de verser une quantité de solution sur un nombre déterminé de bandeaux de lavage MICROFIBRE pour couvrir une surface définie.</a:t>
            </a:r>
          </a:p>
          <a:p>
            <a:endParaRPr lang="fr-FR" dirty="0"/>
          </a:p>
          <a:p>
            <a:r>
              <a:rPr lang="fr-FR" u="sng" dirty="0"/>
              <a:t>Objectifs:</a:t>
            </a:r>
            <a:endParaRPr lang="fr-FR" sz="2000" u="sng" dirty="0"/>
          </a:p>
          <a:p>
            <a:endParaRPr lang="fr-FR" sz="2000" dirty="0"/>
          </a:p>
          <a:p>
            <a:r>
              <a:rPr lang="fr-FR" sz="2000" dirty="0" smtClean="0"/>
              <a:t>Limiter la sur consommation d’eau et de chimie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Réduire le rejet des effluents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Faire du propre avec du propre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Alléger la charge physique des agents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smtClean="0"/>
              <a:t>Arrêt du double seaux/presse–</a:t>
            </a:r>
            <a:r>
              <a:rPr lang="fr-FR" sz="2000" dirty="0" err="1" smtClean="0"/>
              <a:t>Balai«Méry</a:t>
            </a:r>
            <a:r>
              <a:rPr lang="fr-FR" sz="2000" dirty="0"/>
              <a:t>»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85913" y="602628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Qu’est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ce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que la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pré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-impregnation?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48" y="3726751"/>
            <a:ext cx="1344740" cy="200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7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85913" y="602628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Quels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sont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les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outils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appropriés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?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458" y="1891560"/>
            <a:ext cx="81543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/>
              <a:t>Un </a:t>
            </a:r>
            <a:r>
              <a:rPr lang="fr-FR" sz="2000" b="1" u="sng" dirty="0"/>
              <a:t>manche </a:t>
            </a:r>
            <a:r>
              <a:rPr lang="fr-FR" sz="2000" b="1" u="sng" dirty="0" smtClean="0"/>
              <a:t>télescopique ergonomique</a:t>
            </a:r>
          </a:p>
          <a:p>
            <a:endParaRPr lang="fr-FR" sz="2000" u="sng" dirty="0"/>
          </a:p>
          <a:p>
            <a:r>
              <a:rPr lang="fr-FR" sz="2000" dirty="0" smtClean="0"/>
              <a:t>Permettant de s'adapter à chaque morphologie</a:t>
            </a:r>
            <a:r>
              <a:rPr lang="fr-FR" sz="2000" dirty="0"/>
              <a:t>. Le réglage doit être </a:t>
            </a:r>
            <a:r>
              <a:rPr lang="fr-FR" sz="2000" dirty="0" smtClean="0"/>
              <a:t>fait comme un «micro</a:t>
            </a:r>
            <a:r>
              <a:rPr lang="fr-FR" sz="2000" dirty="0"/>
              <a:t>» </a:t>
            </a:r>
            <a:r>
              <a:rPr lang="fr-FR" sz="2000" dirty="0" smtClean="0"/>
              <a:t>c’est-à-dire entre </a:t>
            </a:r>
            <a:r>
              <a:rPr lang="fr-FR" sz="2000" dirty="0"/>
              <a:t>le </a:t>
            </a:r>
            <a:r>
              <a:rPr lang="fr-FR" sz="2000" dirty="0" smtClean="0"/>
              <a:t>menton et </a:t>
            </a:r>
            <a:r>
              <a:rPr lang="fr-FR" sz="2000" dirty="0"/>
              <a:t>le nez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/>
              <a:t>Ce </a:t>
            </a:r>
            <a:r>
              <a:rPr lang="fr-FR" sz="2000" dirty="0" smtClean="0"/>
              <a:t>n'est pas l'agent qui s'adapte au balai mais le </a:t>
            </a:r>
            <a:r>
              <a:rPr lang="fr-FR" sz="2000" dirty="0"/>
              <a:t>manche qui se </a:t>
            </a:r>
            <a:r>
              <a:rPr lang="fr-FR" sz="2000" dirty="0" smtClean="0"/>
              <a:t>règle à </a:t>
            </a:r>
            <a:r>
              <a:rPr lang="fr-FR" sz="2000" dirty="0"/>
              <a:t>la taille de chacun</a:t>
            </a:r>
            <a:r>
              <a:rPr lang="fr-FR" sz="2000" dirty="0" smtClean="0"/>
              <a:t>…</a:t>
            </a:r>
          </a:p>
          <a:p>
            <a:endParaRPr lang="fr-FR" sz="2000" dirty="0"/>
          </a:p>
          <a:p>
            <a:r>
              <a:rPr lang="fr-FR" sz="2000" b="1" u="sng" dirty="0">
                <a:solidFill>
                  <a:srgbClr val="002060"/>
                </a:solidFill>
              </a:rPr>
              <a:t>Objectif = réduire l’effort de l’épaule et </a:t>
            </a:r>
            <a:r>
              <a:rPr lang="fr-FR" sz="2000" b="1" u="sng" dirty="0" smtClean="0">
                <a:solidFill>
                  <a:srgbClr val="002060"/>
                </a:solidFill>
              </a:rPr>
              <a:t>contribuer à </a:t>
            </a:r>
            <a:r>
              <a:rPr lang="fr-FR" sz="2000" b="1" u="sng" dirty="0">
                <a:solidFill>
                  <a:srgbClr val="002060"/>
                </a:solidFill>
              </a:rPr>
              <a:t>la </a:t>
            </a:r>
            <a:r>
              <a:rPr lang="fr-FR" sz="2000" b="1" u="sng" dirty="0" smtClean="0">
                <a:solidFill>
                  <a:srgbClr val="002060"/>
                </a:solidFill>
              </a:rPr>
              <a:t>réduction des TMS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Un support velcro40 </a:t>
            </a:r>
            <a:r>
              <a:rPr lang="fr-FR" sz="2000" dirty="0" smtClean="0"/>
              <a:t>cm </a:t>
            </a:r>
            <a:r>
              <a:rPr lang="fr-FR" sz="2000" dirty="0" err="1" smtClean="0"/>
              <a:t>ERGO+qui</a:t>
            </a:r>
            <a:r>
              <a:rPr lang="fr-FR" sz="2000" dirty="0" smtClean="0"/>
              <a:t> </a:t>
            </a:r>
            <a:r>
              <a:rPr lang="fr-FR" sz="2000" dirty="0"/>
              <a:t>grâce à sa </a:t>
            </a:r>
            <a:r>
              <a:rPr lang="fr-FR" sz="2000" dirty="0" smtClean="0"/>
              <a:t>connectique courbée permet d’accentuer le mouvement de manivelle et </a:t>
            </a:r>
            <a:r>
              <a:rPr lang="fr-FR" sz="2000" dirty="0"/>
              <a:t>de </a:t>
            </a:r>
            <a:r>
              <a:rPr lang="fr-FR" sz="2000" dirty="0" smtClean="0"/>
              <a:t>faciliter le mouvement de </a:t>
            </a:r>
            <a:r>
              <a:rPr lang="fr-FR" sz="2000" dirty="0"/>
              <a:t>la «godille</a:t>
            </a:r>
            <a:r>
              <a:rPr lang="fr-FR" sz="2000" dirty="0" smtClean="0"/>
              <a:t>».</a:t>
            </a:r>
            <a:endParaRPr lang="fr-FR" sz="2000" dirty="0"/>
          </a:p>
          <a:p>
            <a:r>
              <a:rPr lang="fr-FR" sz="2000" dirty="0"/>
              <a:t>Le </a:t>
            </a:r>
            <a:r>
              <a:rPr lang="fr-FR" sz="2000" dirty="0" smtClean="0"/>
              <a:t>système velcro évite de </a:t>
            </a:r>
            <a:r>
              <a:rPr lang="fr-FR" sz="2000" dirty="0"/>
              <a:t>se </a:t>
            </a:r>
            <a:r>
              <a:rPr lang="fr-FR" sz="2000" dirty="0" smtClean="0"/>
              <a:t>baisser pour mettre et retirer les </a:t>
            </a:r>
            <a:r>
              <a:rPr lang="fr-FR" sz="2000" dirty="0"/>
              <a:t>bandeaux.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78" y="1187403"/>
            <a:ext cx="1814894" cy="140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85913" y="602628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Quels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outils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complémentaires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?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957" y="1776714"/>
            <a:ext cx="71705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Proposer </a:t>
            </a:r>
            <a:r>
              <a:rPr lang="fr-FR" sz="2000" dirty="0"/>
              <a:t>des outils ergonomiques complémentaires pour réduire les TMS </a:t>
            </a:r>
            <a:endParaRPr lang="fr-FR" sz="20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sz="2000" dirty="0" smtClean="0"/>
              <a:t>KIT </a:t>
            </a:r>
            <a:r>
              <a:rPr lang="fr-FR" sz="2000" dirty="0"/>
              <a:t>VITRE ET </a:t>
            </a:r>
            <a:r>
              <a:rPr lang="fr-FR" sz="2000" dirty="0" smtClean="0"/>
              <a:t>SURFACES (</a:t>
            </a:r>
            <a:r>
              <a:rPr lang="fr-FR" sz="2000" dirty="0"/>
              <a:t>tables/tableaux/vitres, </a:t>
            </a:r>
            <a:r>
              <a:rPr lang="fr-FR" sz="2000" dirty="0" smtClean="0"/>
              <a:t>faïences)</a:t>
            </a:r>
            <a:endParaRPr lang="fr-F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82" y="2633240"/>
            <a:ext cx="2878358" cy="198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50" y="5562559"/>
            <a:ext cx="127635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86" y="5551829"/>
            <a:ext cx="13112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03" y="5562559"/>
            <a:ext cx="12398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35" y="2811714"/>
            <a:ext cx="2170076" cy="162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59974" y="602626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Quels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outils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complémentaires</a:t>
            </a:r>
            <a:r>
              <a:rPr lang="en-US" sz="2800" b="1" dirty="0" smtClean="0">
                <a:solidFill>
                  <a:schemeClr val="accent1"/>
                </a:solidFill>
              </a:rPr>
              <a:t>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957" y="1776714"/>
            <a:ext cx="7170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Proposer </a:t>
            </a:r>
            <a:r>
              <a:rPr lang="fr-FR" dirty="0"/>
              <a:t>des outils ergonomiques complémentaires pour réduire les TMS </a:t>
            </a:r>
            <a:r>
              <a:rPr lang="fr-FR" dirty="0" smtClean="0"/>
              <a:t>: </a:t>
            </a:r>
            <a:r>
              <a:rPr lang="fr-FR" b="1" dirty="0" smtClean="0"/>
              <a:t>LE CHARIOT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64" y="2753676"/>
            <a:ext cx="3617089" cy="35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16573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5000" b="1" dirty="0">
                <a:solidFill>
                  <a:schemeClr val="accent1"/>
                </a:solidFill>
              </a:rPr>
              <a:t>4</a:t>
            </a:r>
            <a:endParaRPr lang="fr-FR" sz="25000" b="1" dirty="0">
              <a:solidFill>
                <a:schemeClr val="accent1"/>
              </a:solidFill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5329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>
                <a:solidFill>
                  <a:schemeClr val="accent1"/>
                </a:solidFill>
                <a:latin typeface="Calibri" pitchFamily="34" charset="0"/>
              </a:rPr>
              <a:t>Plan de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98600"/>
            <a:ext cx="56165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2462213"/>
            <a:ext cx="42957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4514850" y="1585913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Distribution des lots du quizz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1585913" y="677863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+mj-lt"/>
              </a:rPr>
              <a:t>Séminaire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 du 24 </a:t>
            </a:r>
            <a:r>
              <a:rPr lang="en-US" sz="3200" b="1" dirty="0" err="1">
                <a:solidFill>
                  <a:schemeClr val="accent1"/>
                </a:solidFill>
                <a:latin typeface="+mj-lt"/>
              </a:rPr>
              <a:t>janvier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827088" y="1368425"/>
            <a:ext cx="7416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endParaRPr lang="fr-FR" b="1" dirty="0"/>
          </a:p>
          <a:p>
            <a:pPr>
              <a:buFontTx/>
              <a:buChar char="-"/>
            </a:pPr>
            <a:r>
              <a:rPr lang="fr-FR" sz="2000" b="1" u="sng" dirty="0"/>
              <a:t> Mars à juin 2024</a:t>
            </a:r>
            <a:r>
              <a:rPr lang="fr-FR" sz="2000" b="1" dirty="0"/>
              <a:t> : </a:t>
            </a:r>
            <a:r>
              <a:rPr lang="fr-FR" sz="2000" dirty="0"/>
              <a:t>Réalisation d’une vidéo explicative sur la pré-imprégnation, présentée à la journée de rentrée fin août </a:t>
            </a:r>
            <a:r>
              <a:rPr lang="fr-FR" sz="2000" dirty="0" smtClean="0"/>
              <a:t>2024 au Zénith de Toulouse.</a:t>
            </a:r>
            <a:endParaRPr lang="fr-FR" sz="2000" dirty="0"/>
          </a:p>
          <a:p>
            <a:pPr>
              <a:buFontTx/>
              <a:buChar char="-"/>
            </a:pPr>
            <a:endParaRPr lang="fr-FR" sz="2000" b="1" dirty="0"/>
          </a:p>
          <a:p>
            <a:r>
              <a:rPr lang="fr-FR" sz="2000" b="1" dirty="0"/>
              <a:t> - </a:t>
            </a:r>
            <a:r>
              <a:rPr lang="fr-FR" sz="2000" b="1" u="sng" dirty="0"/>
              <a:t>Septembre 2024</a:t>
            </a:r>
            <a:r>
              <a:rPr lang="fr-FR" sz="2000" b="1" dirty="0"/>
              <a:t>:</a:t>
            </a:r>
            <a:r>
              <a:rPr lang="fr-FR" sz="2000" dirty="0"/>
              <a:t> Formation par le prestataire pour les agents et </a:t>
            </a:r>
            <a:r>
              <a:rPr lang="fr-FR" sz="2000" dirty="0" smtClean="0"/>
              <a:t>les managers de proximité et Agents de Prévention de la Direction.</a:t>
            </a:r>
            <a:endParaRPr lang="fr-FR" sz="2000" dirty="0"/>
          </a:p>
          <a:p>
            <a:r>
              <a:rPr lang="fr-FR" sz="2000" dirty="0"/>
              <a:t>Présentation des nouveaux protocoles et guide d'utilisation.</a:t>
            </a:r>
          </a:p>
          <a:p>
            <a:endParaRPr lang="fr-FR" sz="2000" b="1" dirty="0"/>
          </a:p>
          <a:p>
            <a:r>
              <a:rPr lang="fr-FR" sz="2000" b="1" dirty="0"/>
              <a:t>  - </a:t>
            </a:r>
            <a:r>
              <a:rPr lang="fr-FR" sz="2000" b="1" u="sng" dirty="0"/>
              <a:t>Mai/Juin 2024</a:t>
            </a:r>
            <a:r>
              <a:rPr lang="fr-FR" sz="2000" b="1" dirty="0"/>
              <a:t>: </a:t>
            </a:r>
            <a:r>
              <a:rPr lang="fr-FR" sz="2000" dirty="0" smtClean="0"/>
              <a:t>Séminaire avec </a:t>
            </a:r>
            <a:r>
              <a:rPr lang="fr-FR" sz="2000" dirty="0"/>
              <a:t>les </a:t>
            </a:r>
            <a:r>
              <a:rPr lang="fr-FR" sz="2000" dirty="0" smtClean="0"/>
              <a:t>chefs d’équipe </a:t>
            </a:r>
            <a:r>
              <a:rPr lang="fr-FR" sz="2000" dirty="0" smtClean="0"/>
              <a:t>avec </a:t>
            </a:r>
            <a:r>
              <a:rPr lang="fr-FR" sz="2000" dirty="0"/>
              <a:t>intervention de professionnels, quizz, brainstorming, animation réseau autour du projet </a:t>
            </a:r>
            <a:r>
              <a:rPr lang="fr-FR" sz="2000" dirty="0" err="1"/>
              <a:t>Ecol'Oz</a:t>
            </a:r>
            <a:r>
              <a:rPr lang="fr-FR" sz="2000" dirty="0"/>
              <a:t>.</a:t>
            </a:r>
          </a:p>
          <a:p>
            <a:endParaRPr lang="fr-FR" sz="2000" b="1" dirty="0"/>
          </a:p>
          <a:p>
            <a:r>
              <a:rPr lang="fr-FR" sz="2000" b="1" dirty="0"/>
              <a:t> - </a:t>
            </a:r>
            <a:r>
              <a:rPr lang="fr-FR" sz="2000" b="1" u="sng" dirty="0"/>
              <a:t>Juin/juillet 2024</a:t>
            </a:r>
            <a:r>
              <a:rPr lang="fr-FR" sz="2000" b="1" dirty="0"/>
              <a:t>: </a:t>
            </a:r>
            <a:r>
              <a:rPr lang="fr-FR" sz="2000" dirty="0"/>
              <a:t>Capsules vidéo (Sésame, ENT One, à l’attention des agents).</a:t>
            </a:r>
          </a:p>
          <a:p>
            <a:pPr>
              <a:spcBef>
                <a:spcPct val="50000"/>
              </a:spcBef>
            </a:pPr>
            <a:endParaRPr lang="fr-FR" b="1" dirty="0"/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830263" y="711200"/>
            <a:ext cx="7558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accent1"/>
                </a:solidFill>
                <a:latin typeface="Calibri" pitchFamily="34" charset="0"/>
              </a:rPr>
              <a:t>Plan de communication auprès des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671513" y="1075240"/>
            <a:ext cx="7572375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Calibri"/>
              <a:buChar char="-"/>
              <a:defRPr/>
            </a:pPr>
            <a:r>
              <a:rPr lang="fr-FR" sz="2000" b="1" dirty="0">
                <a:latin typeface="Arial"/>
                <a:cs typeface="Arial"/>
              </a:rPr>
              <a:t> </a:t>
            </a:r>
            <a:r>
              <a:rPr lang="fr-FR" sz="2000" b="1" u="sng" dirty="0">
                <a:latin typeface="Arial"/>
                <a:cs typeface="Arial"/>
              </a:rPr>
              <a:t>Mars à juin 24 </a:t>
            </a:r>
            <a:r>
              <a:rPr lang="fr-FR" sz="2000" b="1" dirty="0">
                <a:latin typeface="Arial"/>
                <a:cs typeface="Arial"/>
              </a:rPr>
              <a:t>: </a:t>
            </a:r>
            <a:r>
              <a:rPr lang="fr-FR" sz="2000" dirty="0">
                <a:latin typeface="Arial"/>
                <a:cs typeface="Arial"/>
              </a:rPr>
              <a:t>Réalisation d’une vidéo explicative sur la pré-imprégnation, présentée à la journée de rentrée 2024.</a:t>
            </a:r>
          </a:p>
          <a:p>
            <a:pPr>
              <a:buFont typeface="Calibri"/>
              <a:buChar char="-"/>
              <a:defRPr/>
            </a:pPr>
            <a:r>
              <a:rPr lang="fr-FR" sz="2000" dirty="0" smtClean="0">
                <a:latin typeface="Arial"/>
                <a:cs typeface="Arial"/>
              </a:rPr>
              <a:t> Possibilité </a:t>
            </a:r>
            <a:r>
              <a:rPr lang="fr-FR" sz="2000" dirty="0">
                <a:latin typeface="Arial"/>
                <a:cs typeface="Arial"/>
              </a:rPr>
              <a:t>de là diffuser sur sésame</a:t>
            </a:r>
            <a:r>
              <a:rPr lang="fr-FR" sz="2000" b="1" dirty="0">
                <a:latin typeface="Arial"/>
                <a:cs typeface="Arial"/>
              </a:rPr>
              <a:t>.</a:t>
            </a:r>
            <a:endParaRPr lang="fr-FR" sz="2000" b="1" dirty="0"/>
          </a:p>
          <a:p>
            <a:pPr>
              <a:buFont typeface="Calibri"/>
              <a:buChar char="-"/>
              <a:defRPr/>
            </a:pPr>
            <a:endParaRPr lang="fr-FR" sz="2000" b="1" dirty="0"/>
          </a:p>
          <a:p>
            <a:pPr>
              <a:defRPr/>
            </a:pPr>
            <a:r>
              <a:rPr lang="fr-FR" sz="2000" b="1" dirty="0">
                <a:latin typeface="Arial"/>
                <a:cs typeface="Arial"/>
              </a:rPr>
              <a:t> - </a:t>
            </a:r>
            <a:r>
              <a:rPr lang="fr-FR" sz="2000" b="1" u="sng" dirty="0" smtClean="0">
                <a:latin typeface="Arial"/>
                <a:cs typeface="Arial"/>
              </a:rPr>
              <a:t>Septembre 2025</a:t>
            </a:r>
            <a:r>
              <a:rPr lang="fr-FR" sz="2000" b="1" dirty="0" smtClean="0">
                <a:latin typeface="Arial"/>
                <a:cs typeface="Arial"/>
              </a:rPr>
              <a:t>:</a:t>
            </a:r>
            <a:r>
              <a:rPr lang="fr-FR" sz="2000" b="1" dirty="0">
                <a:latin typeface="Arial"/>
                <a:cs typeface="Arial"/>
              </a:rPr>
              <a:t> </a:t>
            </a:r>
            <a:r>
              <a:rPr lang="fr-FR" sz="2000" dirty="0" smtClean="0">
                <a:latin typeface="Arial"/>
                <a:cs typeface="Arial"/>
              </a:rPr>
              <a:t>Vidéo formation pour les agents</a:t>
            </a:r>
            <a:r>
              <a:rPr lang="fr-FR" sz="2000" dirty="0" smtClean="0">
                <a:latin typeface="Arial"/>
                <a:cs typeface="Arial"/>
              </a:rPr>
              <a:t> </a:t>
            </a:r>
            <a:r>
              <a:rPr lang="fr-FR" sz="2000" dirty="0">
                <a:latin typeface="Arial"/>
                <a:cs typeface="Arial"/>
              </a:rPr>
              <a:t>(Sésame, ENT One ..)</a:t>
            </a:r>
            <a:endParaRPr lang="fr-FR" sz="2000" dirty="0"/>
          </a:p>
          <a:p>
            <a:pPr>
              <a:defRPr/>
            </a:pPr>
            <a:endParaRPr lang="fr-FR" sz="2000" dirty="0"/>
          </a:p>
          <a:p>
            <a:pPr>
              <a:defRPr/>
            </a:pPr>
            <a:r>
              <a:rPr lang="fr-FR" sz="2000" b="1" dirty="0" smtClean="0">
                <a:latin typeface="Arial"/>
                <a:cs typeface="Arial"/>
              </a:rPr>
              <a:t>- </a:t>
            </a:r>
            <a:r>
              <a:rPr lang="fr-FR" sz="2000" dirty="0" smtClean="0">
                <a:latin typeface="Arial"/>
                <a:cs typeface="Arial"/>
              </a:rPr>
              <a:t>Communication de </a:t>
            </a:r>
            <a:r>
              <a:rPr lang="fr-FR" sz="2000" dirty="0">
                <a:latin typeface="Arial"/>
                <a:cs typeface="Arial"/>
              </a:rPr>
              <a:t>la Collectivité dans le cadre des prochaines rentrées scolaires</a:t>
            </a:r>
            <a:endParaRPr lang="fr-FR" sz="2000" dirty="0"/>
          </a:p>
          <a:p>
            <a:pPr marL="285750" indent="-285750">
              <a:buFont typeface="Calibri"/>
              <a:buChar char="-"/>
              <a:defRPr/>
            </a:pPr>
            <a:endParaRPr lang="fr-FR" sz="2000" b="1" dirty="0"/>
          </a:p>
          <a:p>
            <a:pPr>
              <a:defRPr/>
            </a:pPr>
            <a:r>
              <a:rPr lang="fr-FR" sz="2000" b="1" dirty="0" smtClean="0">
                <a:latin typeface="Arial"/>
                <a:cs typeface="Arial"/>
              </a:rPr>
              <a:t>- </a:t>
            </a:r>
            <a:r>
              <a:rPr lang="fr-FR" sz="2000" dirty="0" smtClean="0">
                <a:latin typeface="Arial"/>
                <a:cs typeface="Arial"/>
              </a:rPr>
              <a:t>Conférence </a:t>
            </a:r>
            <a:r>
              <a:rPr lang="fr-FR" sz="2000" dirty="0">
                <a:latin typeface="Arial"/>
                <a:cs typeface="Arial"/>
              </a:rPr>
              <a:t>de presse de Monsieur le </a:t>
            </a:r>
            <a:r>
              <a:rPr lang="fr-FR" sz="2000" dirty="0" smtClean="0">
                <a:latin typeface="Arial"/>
                <a:cs typeface="Arial"/>
              </a:rPr>
              <a:t>Maire Monsieur </a:t>
            </a:r>
            <a:r>
              <a:rPr lang="fr-FR" sz="2000" dirty="0" err="1">
                <a:latin typeface="Arial"/>
                <a:cs typeface="Arial"/>
              </a:rPr>
              <a:t>Moudenc</a:t>
            </a:r>
            <a:endParaRPr lang="fr-FR" sz="2000" dirty="0">
              <a:latin typeface="Arial"/>
              <a:cs typeface="Arial"/>
            </a:endParaRPr>
          </a:p>
          <a:p>
            <a:pPr marL="285750" indent="-285750">
              <a:buFont typeface="Calibri"/>
              <a:buChar char="-"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 smtClean="0">
                <a:latin typeface="Arial"/>
                <a:cs typeface="Arial"/>
              </a:rPr>
              <a:t>- Réunions </a:t>
            </a:r>
            <a:r>
              <a:rPr lang="fr-FR" sz="2000" dirty="0">
                <a:latin typeface="Arial"/>
                <a:cs typeface="Arial"/>
              </a:rPr>
              <a:t>parents d'élèves Elus + Directeurs écoles en présence </a:t>
            </a:r>
            <a:r>
              <a:rPr lang="fr-FR" sz="2000" dirty="0" smtClean="0">
                <a:latin typeface="Arial"/>
                <a:cs typeface="Arial"/>
              </a:rPr>
              <a:t>de notre Elue </a:t>
            </a:r>
            <a:r>
              <a:rPr lang="fr-FR" sz="2000" dirty="0">
                <a:latin typeface="Arial"/>
                <a:cs typeface="Arial"/>
              </a:rPr>
              <a:t>Madame </a:t>
            </a:r>
            <a:r>
              <a:rPr lang="fr-FR" sz="2000" dirty="0" err="1">
                <a:latin typeface="Arial"/>
                <a:cs typeface="Arial"/>
              </a:rPr>
              <a:t>Lalane</a:t>
            </a:r>
            <a:r>
              <a:rPr lang="fr-FR" sz="2000" dirty="0">
                <a:latin typeface="Arial"/>
                <a:cs typeface="Arial"/>
              </a:rPr>
              <a:t> De </a:t>
            </a:r>
            <a:r>
              <a:rPr lang="fr-FR" sz="2000" dirty="0" err="1">
                <a:latin typeface="Arial"/>
                <a:cs typeface="Arial"/>
              </a:rPr>
              <a:t>Laubadère</a:t>
            </a:r>
            <a:r>
              <a:rPr lang="fr-FR" sz="2000" dirty="0">
                <a:latin typeface="Arial"/>
                <a:cs typeface="Arial"/>
              </a:rPr>
              <a:t>.</a:t>
            </a:r>
            <a:endParaRPr lang="fr-FR" sz="2000" dirty="0"/>
          </a:p>
          <a:p>
            <a:pPr marL="285750" indent="-285750">
              <a:buFont typeface="Calibri"/>
              <a:buChar char="-"/>
              <a:defRPr/>
            </a:pPr>
            <a:endParaRPr lang="fr-FR" sz="2000" dirty="0"/>
          </a:p>
          <a:p>
            <a:pPr>
              <a:defRPr/>
            </a:pPr>
            <a:r>
              <a:rPr lang="fr-FR" sz="2000" b="1" dirty="0" smtClean="0">
                <a:latin typeface="Arial"/>
                <a:cs typeface="Arial"/>
              </a:rPr>
              <a:t>- </a:t>
            </a:r>
            <a:r>
              <a:rPr lang="fr-FR" sz="2000" dirty="0" smtClean="0">
                <a:latin typeface="Arial"/>
                <a:cs typeface="Arial"/>
              </a:rPr>
              <a:t>Affichage </a:t>
            </a:r>
            <a:r>
              <a:rPr lang="fr-FR" sz="2000" dirty="0">
                <a:latin typeface="Arial"/>
                <a:cs typeface="Arial"/>
              </a:rPr>
              <a:t>communication rentrée </a:t>
            </a:r>
            <a:r>
              <a:rPr lang="fr-FR" sz="2000" dirty="0" smtClean="0">
                <a:latin typeface="Arial"/>
                <a:cs typeface="Arial"/>
              </a:rPr>
              <a:t>scolaire</a:t>
            </a:r>
          </a:p>
          <a:p>
            <a:pPr marL="285750" indent="-285750">
              <a:buFontTx/>
              <a:buChar char="-"/>
              <a:defRPr/>
            </a:pPr>
            <a:endParaRPr lang="fr-FR" sz="2000" dirty="0" smtClean="0">
              <a:latin typeface="Arial"/>
              <a:cs typeface="Arial"/>
            </a:endParaRPr>
          </a:p>
          <a:p>
            <a:pPr>
              <a:defRPr/>
            </a:pPr>
            <a:r>
              <a:rPr lang="fr-FR" sz="2000" dirty="0" smtClean="0">
                <a:latin typeface="Arial"/>
                <a:cs typeface="Arial"/>
              </a:rPr>
              <a:t>- Plan de communication auprès des organisations  syndicales</a:t>
            </a:r>
            <a:endParaRPr lang="fr-FR" sz="2000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 marL="285750" indent="-285750">
              <a:buFont typeface="Calibri"/>
              <a:buChar char="-"/>
              <a:defRPr/>
            </a:pPr>
            <a:endParaRPr lang="fr-FR" b="1" dirty="0"/>
          </a:p>
          <a:p>
            <a:pPr>
              <a:defRPr/>
            </a:pPr>
            <a:endParaRPr lang="fr-FR" b="1" dirty="0"/>
          </a:p>
          <a:p>
            <a:pPr marL="285750" indent="-285750">
              <a:buFont typeface="Calibri"/>
              <a:buChar char="-"/>
              <a:defRPr/>
            </a:pPr>
            <a:endParaRPr lang="fr-FR" b="1" dirty="0"/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71513" y="514792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accent1"/>
                </a:solidFill>
                <a:latin typeface="Calibri" pitchFamily="34" charset="0"/>
              </a:rPr>
              <a:t>Plan de communication auprès du grand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654050" y="793750"/>
            <a:ext cx="86106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28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8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8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800" b="1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800" b="1">
                <a:solidFill>
                  <a:schemeClr val="tx2"/>
                </a:solidFill>
                <a:latin typeface="Calibri" pitchFamily="34" charset="0"/>
              </a:rPr>
              <a:t>MERCI POUR VOTRE ATTENTION!</a:t>
            </a:r>
            <a:endParaRPr lang="fr-FR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endParaRPr lang="fr-FR" sz="1400" b="1" u="sng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fr-FR" sz="1400" b="1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fr-FR" sz="1400" b="1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fr-FR" sz="1400" b="1">
              <a:solidFill>
                <a:schemeClr val="accent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fr-FR" sz="3200" b="1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2649538" y="3273425"/>
            <a:ext cx="26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fr-FR"/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1455738"/>
            <a:ext cx="5746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1622425" y="1598613"/>
            <a:ext cx="643572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1 - Zoom </a:t>
            </a:r>
            <a:r>
              <a:rPr lang="en-US" sz="3200" b="1" dirty="0" err="1">
                <a:solidFill>
                  <a:schemeClr val="accent1"/>
                </a:solidFill>
                <a:latin typeface="+mj-lt"/>
              </a:rPr>
              <a:t>Calendrier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 du </a:t>
            </a:r>
            <a:r>
              <a:rPr lang="en-US" sz="3200" b="1" dirty="0" err="1">
                <a:solidFill>
                  <a:schemeClr val="accent1"/>
                </a:solidFill>
                <a:latin typeface="+mj-lt"/>
              </a:rPr>
              <a:t>projet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-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Le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changement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  <a:p>
            <a:r>
              <a:rPr lang="en-US" sz="3200" b="1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- Les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centrales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et le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matériel</a:t>
            </a:r>
            <a:endParaRPr lang="en-US" sz="3200" b="1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4 - </a:t>
            </a:r>
            <a:r>
              <a:rPr lang="en-US" sz="3200" b="1" dirty="0">
                <a:solidFill>
                  <a:schemeClr val="accent1"/>
                </a:solidFill>
                <a:latin typeface="+mj-lt"/>
              </a:rPr>
              <a:t>Plan de communication</a:t>
            </a:r>
            <a:r>
              <a:rPr lang="en-US" sz="2400" b="1" dirty="0">
                <a:solidFill>
                  <a:schemeClr val="accent1"/>
                </a:solidFill>
                <a:latin typeface="Arial Nova"/>
              </a:rPr>
              <a:t> </a:t>
            </a:r>
          </a:p>
          <a:p>
            <a:endParaRPr lang="en-US" sz="2400" b="1" dirty="0">
              <a:solidFill>
                <a:schemeClr val="accent1"/>
              </a:solidFill>
              <a:latin typeface="Arial Nova"/>
            </a:endParaRPr>
          </a:p>
          <a:p>
            <a:endParaRPr lang="en-US" sz="2000" dirty="0">
              <a:latin typeface="Arial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95288" y="1484313"/>
            <a:ext cx="16573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50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2124075" y="3068638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chemeClr val="accent1"/>
                </a:solidFill>
                <a:latin typeface="Calibri" pitchFamily="34" charset="0"/>
              </a:rPr>
              <a:t>Zoom Calendrier du projet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/>
            </a:extLst>
          </p:cNvPr>
          <p:cNvCxnSpPr/>
          <p:nvPr/>
        </p:nvCxnSpPr>
        <p:spPr>
          <a:xfrm flipH="1">
            <a:off x="412750" y="1279525"/>
            <a:ext cx="7938" cy="4289425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/>
            </a:extLst>
          </p:cNvPr>
          <p:cNvCxnSpPr/>
          <p:nvPr/>
        </p:nvCxnSpPr>
        <p:spPr>
          <a:xfrm flipH="1">
            <a:off x="1928813" y="1316038"/>
            <a:ext cx="15875" cy="4316412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/>
            </a:extLst>
          </p:cNvPr>
          <p:cNvCxnSpPr/>
          <p:nvPr/>
        </p:nvCxnSpPr>
        <p:spPr>
          <a:xfrm>
            <a:off x="3213100" y="1414463"/>
            <a:ext cx="1588" cy="4219575"/>
          </a:xfrm>
          <a:prstGeom prst="straightConnector1">
            <a:avLst/>
          </a:prstGeom>
          <a:ln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/>
            </a:extLst>
          </p:cNvPr>
          <p:cNvCxnSpPr/>
          <p:nvPr/>
        </p:nvCxnSpPr>
        <p:spPr>
          <a:xfrm>
            <a:off x="4808538" y="1416050"/>
            <a:ext cx="3175" cy="4157663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/>
            </a:extLst>
          </p:cNvPr>
          <p:cNvCxnSpPr/>
          <p:nvPr/>
        </p:nvCxnSpPr>
        <p:spPr>
          <a:xfrm flipH="1">
            <a:off x="6478588" y="1470025"/>
            <a:ext cx="41275" cy="4078288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/>
            </a:extLst>
          </p:cNvPr>
          <p:cNvCxnSpPr/>
          <p:nvPr/>
        </p:nvCxnSpPr>
        <p:spPr>
          <a:xfrm>
            <a:off x="8501063" y="1457325"/>
            <a:ext cx="1587" cy="4103688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/>
            </a:extLst>
          </p:cNvPr>
          <p:cNvSpPr/>
          <p:nvPr/>
        </p:nvSpPr>
        <p:spPr>
          <a:xfrm>
            <a:off x="1581150" y="623888"/>
            <a:ext cx="571500" cy="1873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cs typeface="Calibri"/>
              </a:rPr>
              <a:t>2024</a:t>
            </a:r>
            <a:endParaRPr lang="en-US" sz="1100"/>
          </a:p>
        </p:txBody>
      </p:sp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4265311" y="627404"/>
            <a:ext cx="628650" cy="18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cs typeface="Calibri"/>
              </a:rPr>
              <a:t>2025</a:t>
            </a:r>
            <a:endParaRPr lang="en-US" sz="1200"/>
          </a:p>
        </p:txBody>
      </p:sp>
      <p:sp>
        <p:nvSpPr>
          <p:cNvPr id="13" name="Rectangle: Rounded Corners 12">
            <a:extLst>
              <a:ext uri="{FF2B5EF4-FFF2-40B4-BE49-F238E27FC236}"/>
            </a:extLst>
          </p:cNvPr>
          <p:cNvSpPr/>
          <p:nvPr/>
        </p:nvSpPr>
        <p:spPr>
          <a:xfrm>
            <a:off x="6637981" y="609599"/>
            <a:ext cx="628650" cy="1809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cs typeface="Calibri"/>
              </a:rPr>
              <a:t>2026</a:t>
            </a:r>
            <a:endParaRPr lang="en-US" sz="1200"/>
          </a:p>
        </p:txBody>
      </p: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212725" y="1849438"/>
            <a:ext cx="3014663" cy="4095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err="1">
                <a:cs typeface="Calibri"/>
              </a:rPr>
              <a:t>Centrales</a:t>
            </a:r>
            <a:r>
              <a:rPr lang="en-US" sz="1600" b="1">
                <a:cs typeface="Calibri"/>
              </a:rPr>
              <a:t> : </a:t>
            </a:r>
            <a:r>
              <a:rPr lang="en-US" sz="1600" b="1" err="1">
                <a:cs typeface="Calibri"/>
              </a:rPr>
              <a:t>recensement</a:t>
            </a:r>
            <a:r>
              <a:rPr lang="en-US" sz="1600" b="1">
                <a:cs typeface="Calibri"/>
              </a:rPr>
              <a:t> travaux </a:t>
            </a:r>
            <a:endParaRPr lang="en-US" sz="1600" b="1">
              <a:ea typeface="Calibri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/>
            </a:extLst>
          </p:cNvPr>
          <p:cNvSpPr/>
          <p:nvPr/>
        </p:nvSpPr>
        <p:spPr>
          <a:xfrm>
            <a:off x="3454400" y="1857375"/>
            <a:ext cx="5110163" cy="4603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cs typeface="Calibri" pitchFamily="34" charset="0"/>
              </a:rPr>
              <a:t>Centrales:Choix</a:t>
            </a: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 et </a:t>
            </a:r>
            <a:r>
              <a:rPr lang="en-US" sz="1600" b="1" dirty="0" err="1">
                <a:solidFill>
                  <a:srgbClr val="000000"/>
                </a:solidFill>
                <a:cs typeface="Calibri" pitchFamily="34" charset="0"/>
              </a:rPr>
              <a:t>déploiement</a:t>
            </a: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cs typeface="Calibri" pitchFamily="34" charset="0"/>
              </a:rPr>
              <a:t>progressif</a:t>
            </a: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 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(70 </a:t>
            </a:r>
            <a:r>
              <a:rPr lang="en-US" sz="1600" b="1" dirty="0" err="1" smtClean="0">
                <a:solidFill>
                  <a:srgbClr val="000000"/>
                </a:solidFill>
                <a:cs typeface="Calibri" pitchFamily="34" charset="0"/>
              </a:rPr>
              <a:t>écoles</a:t>
            </a:r>
            <a:r>
              <a:rPr lang="en-US" sz="1600" b="1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sur 3 </a:t>
            </a:r>
            <a:r>
              <a:rPr lang="en-US" sz="1600" b="1" dirty="0" err="1" smtClean="0">
                <a:solidFill>
                  <a:srgbClr val="000000"/>
                </a:solidFill>
                <a:cs typeface="Calibri" pitchFamily="34" charset="0"/>
              </a:rPr>
              <a:t>ans</a:t>
            </a:r>
            <a:r>
              <a:rPr lang="en-US" sz="1600" b="1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en-US" sz="1600" b="1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19" name="Arrow: Right 18">
            <a:extLst>
              <a:ext uri="{FF2B5EF4-FFF2-40B4-BE49-F238E27FC236}"/>
            </a:extLst>
          </p:cNvPr>
          <p:cNvSpPr/>
          <p:nvPr/>
        </p:nvSpPr>
        <p:spPr>
          <a:xfrm>
            <a:off x="215900" y="944563"/>
            <a:ext cx="3179763" cy="247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cs typeface="Calibri"/>
              </a:rPr>
              <a:t>2ème phase test: +11 écoles</a:t>
            </a:r>
            <a:endParaRPr lang="en-US" sz="1200"/>
          </a:p>
        </p:txBody>
      </p:sp>
      <p:sp>
        <p:nvSpPr>
          <p:cNvPr id="26" name="Rectangle: Rounded Corners 25">
            <a:extLst>
              <a:ext uri="{FF2B5EF4-FFF2-40B4-BE49-F238E27FC236}"/>
            </a:extLst>
          </p:cNvPr>
          <p:cNvSpPr/>
          <p:nvPr/>
        </p:nvSpPr>
        <p:spPr>
          <a:xfrm>
            <a:off x="290513" y="5465763"/>
            <a:ext cx="2927350" cy="406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cs typeface="Calibri"/>
              </a:rPr>
              <a:t>Juillet</a:t>
            </a:r>
            <a:r>
              <a:rPr lang="en-US" sz="1100">
                <a:cs typeface="Calibri"/>
              </a:rPr>
              <a:t>: Nouveau Marché Public de la DE " Lutte </a:t>
            </a:r>
            <a:r>
              <a:rPr lang="en-US" sz="1100" err="1">
                <a:cs typeface="Calibri"/>
              </a:rPr>
              <a:t>contre</a:t>
            </a:r>
            <a:r>
              <a:rPr lang="en-US" sz="1100">
                <a:cs typeface="Calibri"/>
              </a:rPr>
              <a:t> les TMS"</a:t>
            </a:r>
          </a:p>
        </p:txBody>
      </p:sp>
      <p:sp>
        <p:nvSpPr>
          <p:cNvPr id="27" name="Rectangle: Rounded Corners 26">
            <a:extLst>
              <a:ext uri="{FF2B5EF4-FFF2-40B4-BE49-F238E27FC236}"/>
            </a:extLst>
          </p:cNvPr>
          <p:cNvSpPr/>
          <p:nvPr/>
        </p:nvSpPr>
        <p:spPr>
          <a:xfrm>
            <a:off x="254000" y="3421063"/>
            <a:ext cx="2916238" cy="4810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cs typeface="Calibri"/>
              </a:rPr>
              <a:t>Février  : </a:t>
            </a:r>
            <a:r>
              <a:rPr lang="en-US" sz="1100" dirty="0">
                <a:cs typeface="Calibri"/>
              </a:rPr>
              <a:t>Test </a:t>
            </a:r>
            <a:r>
              <a:rPr lang="en-US" sz="1100" dirty="0" err="1">
                <a:cs typeface="Calibri"/>
              </a:rPr>
              <a:t>analyse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Qualité</a:t>
            </a:r>
            <a:r>
              <a:rPr lang="en-US" sz="1100" dirty="0">
                <a:cs typeface="Calibri"/>
              </a:rPr>
              <a:t> de l'Air. En </a:t>
            </a:r>
            <a:r>
              <a:rPr lang="en-US" sz="1100" dirty="0" err="1">
                <a:cs typeface="Calibri"/>
              </a:rPr>
              <a:t>attente</a:t>
            </a:r>
            <a:r>
              <a:rPr lang="en-US" sz="1100" dirty="0">
                <a:cs typeface="Calibri"/>
              </a:rPr>
              <a:t> des </a:t>
            </a:r>
            <a:r>
              <a:rPr lang="en-US" sz="1100" dirty="0" err="1">
                <a:cs typeface="Calibri"/>
              </a:rPr>
              <a:t>résultats</a:t>
            </a:r>
          </a:p>
        </p:txBody>
      </p:sp>
      <p:sp>
        <p:nvSpPr>
          <p:cNvPr id="28" name="Rectangle: Rounded Corners 27">
            <a:extLst>
              <a:ext uri="{FF2B5EF4-FFF2-40B4-BE49-F238E27FC236}"/>
            </a:extLst>
          </p:cNvPr>
          <p:cNvSpPr/>
          <p:nvPr/>
        </p:nvSpPr>
        <p:spPr>
          <a:xfrm>
            <a:off x="1806575" y="4592638"/>
            <a:ext cx="1449388" cy="687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cs typeface="Calibri"/>
              </a:rPr>
              <a:t>Juin/</a:t>
            </a:r>
            <a:r>
              <a:rPr lang="en-US" sz="1100" b="1" err="1">
                <a:cs typeface="Calibri"/>
              </a:rPr>
              <a:t>Sep</a:t>
            </a:r>
            <a:r>
              <a:rPr lang="en-US" sz="1100" err="1">
                <a:cs typeface="Calibri"/>
              </a:rPr>
              <a:t>t:Retour</a:t>
            </a:r>
            <a:r>
              <a:rPr lang="en-US" sz="1100">
                <a:cs typeface="Calibri"/>
              </a:rPr>
              <a:t> article INRS  et choix des </a:t>
            </a:r>
            <a:r>
              <a:rPr lang="en-US" sz="1100" err="1">
                <a:cs typeface="Calibri"/>
              </a:rPr>
              <a:t>centrales</a:t>
            </a:r>
            <a:endParaRPr lang="en-US" sz="1100" err="1"/>
          </a:p>
        </p:txBody>
      </p:sp>
      <p:sp>
        <p:nvSpPr>
          <p:cNvPr id="29" name="Rectangle: Rounded Corners 28">
            <a:extLst>
              <a:ext uri="{FF2B5EF4-FFF2-40B4-BE49-F238E27FC236}"/>
            </a:extLst>
          </p:cNvPr>
          <p:cNvSpPr/>
          <p:nvPr/>
        </p:nvSpPr>
        <p:spPr>
          <a:xfrm>
            <a:off x="285750" y="4591050"/>
            <a:ext cx="1347788" cy="6810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cs typeface="Calibri"/>
              </a:rPr>
              <a:t> </a:t>
            </a:r>
            <a:r>
              <a:rPr lang="en-US" sz="1100" dirty="0">
                <a:cs typeface="Calibri"/>
              </a:rPr>
              <a:t>Réunion F3SCT</a:t>
            </a:r>
            <a:endParaRPr lang="en-US" sz="1100" dirty="0"/>
          </a:p>
        </p:txBody>
      </p:sp>
      <p:sp>
        <p:nvSpPr>
          <p:cNvPr id="30" name="Rectangle: Rounded Corners 29">
            <a:extLst>
              <a:ext uri="{FF2B5EF4-FFF2-40B4-BE49-F238E27FC236}"/>
            </a:extLst>
          </p:cNvPr>
          <p:cNvSpPr/>
          <p:nvPr/>
        </p:nvSpPr>
        <p:spPr>
          <a:xfrm>
            <a:off x="280988" y="6126163"/>
            <a:ext cx="1304925" cy="606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100">
                <a:solidFill>
                  <a:srgbClr val="000000"/>
                </a:solidFill>
                <a:cs typeface="Calibri" pitchFamily="34" charset="0"/>
              </a:rPr>
              <a:t>Réalisation Vidéo pour le </a:t>
            </a:r>
            <a:r>
              <a:rPr lang="en-US" sz="1100" b="1">
                <a:solidFill>
                  <a:srgbClr val="000000"/>
                </a:solidFill>
                <a:cs typeface="Calibri" pitchFamily="34" charset="0"/>
              </a:rPr>
              <a:t>29 Août </a:t>
            </a:r>
            <a:r>
              <a:rPr lang="en-US" sz="1100">
                <a:solidFill>
                  <a:srgbClr val="000000"/>
                </a:solidFill>
                <a:cs typeface="Calibri" pitchFamily="34" charset="0"/>
              </a:rPr>
              <a:t>(Journée du Personnel)</a:t>
            </a:r>
          </a:p>
        </p:txBody>
      </p:sp>
      <p:sp>
        <p:nvSpPr>
          <p:cNvPr id="31" name="Rectangle: Rounded Corners 30">
            <a:extLst>
              <a:ext uri="{FF2B5EF4-FFF2-40B4-BE49-F238E27FC236}"/>
            </a:extLst>
          </p:cNvPr>
          <p:cNvSpPr/>
          <p:nvPr/>
        </p:nvSpPr>
        <p:spPr>
          <a:xfrm>
            <a:off x="207963" y="2490788"/>
            <a:ext cx="1495425" cy="6381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>
                <a:cs typeface="Calibri"/>
              </a:rPr>
              <a:t>Janv</a:t>
            </a:r>
            <a:r>
              <a:rPr lang="en-US" sz="1100">
                <a:cs typeface="Calibri"/>
              </a:rPr>
              <a:t>: </a:t>
            </a:r>
            <a:r>
              <a:rPr lang="en-US" sz="1100" err="1">
                <a:cs typeface="Calibri"/>
              </a:rPr>
              <a:t>Séminaire</a:t>
            </a:r>
            <a:r>
              <a:rPr lang="en-US" sz="1100">
                <a:cs typeface="Calibri"/>
              </a:rPr>
              <a:t> agents</a:t>
            </a:r>
          </a:p>
        </p:txBody>
      </p:sp>
      <p:sp>
        <p:nvSpPr>
          <p:cNvPr id="33" name="Rectangle: Rounded Corners 32">
            <a:extLst>
              <a:ext uri="{FF2B5EF4-FFF2-40B4-BE49-F238E27FC236}"/>
            </a:extLst>
          </p:cNvPr>
          <p:cNvSpPr/>
          <p:nvPr/>
        </p:nvSpPr>
        <p:spPr>
          <a:xfrm>
            <a:off x="3449638" y="2960688"/>
            <a:ext cx="5121275" cy="355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cs typeface="Calibri"/>
              </a:rPr>
              <a:t>Suivi travaux </a:t>
            </a:r>
            <a:endParaRPr lang="en-US" sz="1600" b="1">
              <a:ea typeface="Calibri"/>
              <a:cs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/>
            </a:extLst>
          </p:cNvPr>
          <p:cNvSpPr/>
          <p:nvPr/>
        </p:nvSpPr>
        <p:spPr>
          <a:xfrm>
            <a:off x="247650" y="4002088"/>
            <a:ext cx="2930525" cy="452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100" b="1">
                <a:solidFill>
                  <a:srgbClr val="000000"/>
                </a:solidFill>
                <a:cs typeface="Calibri" pitchFamily="34" charset="0"/>
              </a:rPr>
              <a:t>Mars 2024</a:t>
            </a:r>
            <a:r>
              <a:rPr lang="en-US" sz="1100">
                <a:solidFill>
                  <a:srgbClr val="000000"/>
                </a:solidFill>
                <a:cs typeface="Calibri" pitchFamily="34" charset="0"/>
              </a:rPr>
              <a:t>:Rencontre Directeurs Bâtiments</a:t>
            </a:r>
          </a:p>
        </p:txBody>
      </p:sp>
      <p:sp>
        <p:nvSpPr>
          <p:cNvPr id="36" name="Rectangle: Rounded Corners 35">
            <a:extLst>
              <a:ext uri="{FF2B5EF4-FFF2-40B4-BE49-F238E27FC236}"/>
            </a:extLst>
          </p:cNvPr>
          <p:cNvSpPr/>
          <p:nvPr/>
        </p:nvSpPr>
        <p:spPr>
          <a:xfrm>
            <a:off x="3451225" y="5368925"/>
            <a:ext cx="5106988" cy="4524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cs typeface="Calibri"/>
              </a:rPr>
              <a:t>Plan de communication agents /Public</a:t>
            </a:r>
            <a:endParaRPr lang="en-US" sz="1600" b="1"/>
          </a:p>
        </p:txBody>
      </p:sp>
      <p:sp>
        <p:nvSpPr>
          <p:cNvPr id="32" name="Rectangle: Rounded Corners 31">
            <a:extLst>
              <a:ext uri="{FF2B5EF4-FFF2-40B4-BE49-F238E27FC236}"/>
            </a:extLst>
          </p:cNvPr>
          <p:cNvSpPr/>
          <p:nvPr/>
        </p:nvSpPr>
        <p:spPr>
          <a:xfrm>
            <a:off x="3467100" y="4138613"/>
            <a:ext cx="5048250" cy="444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cs typeface="Calibri"/>
              </a:rPr>
              <a:t>Formation des agents par le </a:t>
            </a:r>
            <a:r>
              <a:rPr lang="en-US" sz="1600" b="1" dirty="0" err="1">
                <a:cs typeface="Calibri"/>
              </a:rPr>
              <a:t>Prestataire</a:t>
            </a:r>
            <a:endParaRPr lang="en-US" sz="1600" b="1" dirty="0" err="1"/>
          </a:p>
        </p:txBody>
      </p:sp>
      <p:sp>
        <p:nvSpPr>
          <p:cNvPr id="38" name="Hexagon 37">
            <a:extLst>
              <a:ext uri="{FF2B5EF4-FFF2-40B4-BE49-F238E27FC236}"/>
            </a:extLst>
          </p:cNvPr>
          <p:cNvSpPr/>
          <p:nvPr/>
        </p:nvSpPr>
        <p:spPr>
          <a:xfrm>
            <a:off x="1811338" y="2405063"/>
            <a:ext cx="1579562" cy="81756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ea typeface="Calibri"/>
                <a:cs typeface="Calibri"/>
              </a:rPr>
              <a:t>Février : COPIL: </a:t>
            </a:r>
            <a:r>
              <a:rPr lang="en-US" sz="1100" err="1">
                <a:ea typeface="Calibri"/>
                <a:cs typeface="Calibri"/>
              </a:rPr>
              <a:t>Méthodologie</a:t>
            </a:r>
            <a:r>
              <a:rPr lang="en-US" sz="1100">
                <a:ea typeface="Calibri"/>
                <a:cs typeface="Calibri"/>
              </a:rPr>
              <a:t> de </a:t>
            </a:r>
            <a:r>
              <a:rPr lang="en-US" sz="1100" err="1">
                <a:ea typeface="Calibri"/>
                <a:cs typeface="Calibri"/>
              </a:rPr>
              <a:t>déploiement</a:t>
            </a:r>
            <a:endParaRPr lang="en-US" sz="1100" err="1"/>
          </a:p>
        </p:txBody>
      </p:sp>
      <p:sp>
        <p:nvSpPr>
          <p:cNvPr id="39" name="Hexagon 38">
            <a:extLst>
              <a:ext uri="{FF2B5EF4-FFF2-40B4-BE49-F238E27FC236}"/>
            </a:extLst>
          </p:cNvPr>
          <p:cNvSpPr/>
          <p:nvPr/>
        </p:nvSpPr>
        <p:spPr>
          <a:xfrm>
            <a:off x="1804988" y="6129338"/>
            <a:ext cx="1465262" cy="72866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ea typeface="Calibri"/>
                <a:cs typeface="Calibri"/>
              </a:rPr>
              <a:t>3 Juillet : COPIL: validation plan de </a:t>
            </a:r>
            <a:r>
              <a:rPr lang="en-US" sz="1100" dirty="0" err="1">
                <a:ea typeface="Calibri"/>
                <a:cs typeface="Calibri"/>
              </a:rPr>
              <a:t>déploiement</a:t>
            </a:r>
            <a:endParaRPr lang="en-US" sz="1100" dirty="0" err="1"/>
          </a:p>
        </p:txBody>
      </p:sp>
      <p:sp>
        <p:nvSpPr>
          <p:cNvPr id="40" name="Rectangle: Rounded Corners 39">
            <a:extLst>
              <a:ext uri="{FF2B5EF4-FFF2-40B4-BE49-F238E27FC236}"/>
            </a:extLst>
          </p:cNvPr>
          <p:cNvSpPr/>
          <p:nvPr/>
        </p:nvSpPr>
        <p:spPr>
          <a:xfrm>
            <a:off x="201613" y="1204913"/>
            <a:ext cx="3028950" cy="509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ea typeface="Calibri"/>
                <a:cs typeface="Calibri"/>
              </a:rPr>
              <a:t>Micro-</a:t>
            </a:r>
            <a:r>
              <a:rPr lang="en-US" sz="1600" b="1" err="1">
                <a:ea typeface="Calibri"/>
                <a:cs typeface="Calibri"/>
              </a:rPr>
              <a:t>fibres</a:t>
            </a:r>
            <a:r>
              <a:rPr lang="en-US" sz="1600" b="1">
                <a:ea typeface="Calibri"/>
                <a:cs typeface="Calibri"/>
              </a:rPr>
              <a:t> : </a:t>
            </a:r>
            <a:r>
              <a:rPr lang="en-US" sz="1600" b="1" err="1">
                <a:ea typeface="Calibri"/>
                <a:cs typeface="Calibri"/>
              </a:rPr>
              <a:t>recensement</a:t>
            </a:r>
            <a:r>
              <a:rPr lang="en-US" sz="1600" b="1">
                <a:ea typeface="Calibri"/>
                <a:cs typeface="Calibri"/>
              </a:rPr>
              <a:t> lave </a:t>
            </a:r>
            <a:r>
              <a:rPr lang="en-US" sz="1600" b="1" err="1">
                <a:ea typeface="Calibri"/>
                <a:cs typeface="Calibri"/>
              </a:rPr>
              <a:t>linges</a:t>
            </a:r>
            <a:r>
              <a:rPr lang="en-US" sz="1600" b="1">
                <a:ea typeface="Calibri"/>
                <a:cs typeface="Calibri"/>
              </a:rPr>
              <a:t> et </a:t>
            </a:r>
            <a:r>
              <a:rPr lang="en-US" sz="1600" b="1" err="1">
                <a:ea typeface="Calibri"/>
                <a:cs typeface="Calibri"/>
              </a:rPr>
              <a:t>sèche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linges</a:t>
            </a:r>
            <a:endParaRPr lang="en-US" err="1"/>
          </a:p>
        </p:txBody>
      </p:sp>
      <p:sp>
        <p:nvSpPr>
          <p:cNvPr id="41" name="Rectangle: Rounded Corners 40">
            <a:extLst>
              <a:ext uri="{FF2B5EF4-FFF2-40B4-BE49-F238E27FC236}"/>
            </a:extLst>
          </p:cNvPr>
          <p:cNvSpPr/>
          <p:nvPr/>
        </p:nvSpPr>
        <p:spPr>
          <a:xfrm>
            <a:off x="3267075" y="1247775"/>
            <a:ext cx="5283200" cy="447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ea typeface="Calibri"/>
                <a:cs typeface="Calibri"/>
              </a:rPr>
              <a:t>Micro-</a:t>
            </a:r>
            <a:r>
              <a:rPr lang="en-US" sz="1600" b="1" dirty="0" err="1">
                <a:ea typeface="Calibri"/>
                <a:cs typeface="Calibri"/>
              </a:rPr>
              <a:t>fibres</a:t>
            </a:r>
            <a:r>
              <a:rPr lang="en-US" sz="1600" b="1" dirty="0">
                <a:ea typeface="Calibri"/>
                <a:cs typeface="Calibri"/>
              </a:rPr>
              <a:t>: </a:t>
            </a:r>
            <a:r>
              <a:rPr lang="en-US" sz="1600" b="1" dirty="0" err="1">
                <a:ea typeface="Calibri"/>
                <a:cs typeface="Calibri"/>
              </a:rPr>
              <a:t>Déploiement</a:t>
            </a:r>
            <a:r>
              <a:rPr lang="en-US" sz="1600" b="1" dirty="0">
                <a:ea typeface="Calibri"/>
                <a:cs typeface="Calibri"/>
              </a:rPr>
              <a:t> </a:t>
            </a:r>
            <a:r>
              <a:rPr lang="en-US" sz="1600" b="1" dirty="0" err="1">
                <a:ea typeface="Calibri"/>
                <a:cs typeface="Calibri"/>
              </a:rPr>
              <a:t>progressif</a:t>
            </a:r>
            <a:r>
              <a:rPr lang="en-US" sz="1600" b="1" dirty="0">
                <a:ea typeface="Calibri"/>
                <a:cs typeface="Calibri"/>
              </a:rPr>
              <a:t> </a:t>
            </a:r>
            <a:r>
              <a:rPr lang="en-US" sz="1600" b="1" dirty="0" smtClean="0">
                <a:ea typeface="Calibri"/>
                <a:cs typeface="Calibri"/>
              </a:rPr>
              <a:t>(70 </a:t>
            </a:r>
            <a:r>
              <a:rPr lang="en-US" sz="1600" b="1" dirty="0" err="1">
                <a:ea typeface="Calibri"/>
                <a:cs typeface="Calibri"/>
              </a:rPr>
              <a:t>écoles</a:t>
            </a:r>
            <a:r>
              <a:rPr lang="en-US" sz="1600" b="1" dirty="0">
                <a:ea typeface="Calibri"/>
                <a:cs typeface="Calibri"/>
              </a:rPr>
              <a:t> sur 3 </a:t>
            </a:r>
            <a:r>
              <a:rPr lang="en-US" sz="1600" b="1" dirty="0" err="1">
                <a:ea typeface="Calibri"/>
                <a:cs typeface="Calibri"/>
              </a:rPr>
              <a:t>ans</a:t>
            </a:r>
            <a:r>
              <a:rPr lang="en-US" sz="1600" b="1" dirty="0">
                <a:ea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16573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50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3887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chemeClr val="accent1"/>
                </a:solidFill>
                <a:latin typeface="Calibri" pitchFamily="34" charset="0"/>
              </a:rPr>
              <a:t>Le changement</a:t>
            </a:r>
            <a:endParaRPr lang="fr-F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33FF08-2813-4EF4-B90F-2EF044D11D9B}" type="datetime1">
              <a:rPr lang="fr-FR"/>
              <a:pPr>
                <a:defRPr/>
              </a:pPr>
              <a:t>23/07/2025</a:t>
            </a:fld>
            <a:endParaRPr lang="fr-FR"/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fr-FR" sz="3200" b="1" dirty="0" smtClean="0">
                <a:solidFill>
                  <a:srgbClr val="0070C0"/>
                </a:solidFill>
                <a:latin typeface="+mn-lt"/>
              </a:rPr>
              <a:t>Pourquoi s’orienter vers un changement de 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</a:rPr>
              <a:t>matériels et de produits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</a:rPr>
              <a:t>?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8147050" cy="4857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fr-FR" sz="2000" dirty="0" smtClean="0"/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Réduire les efforts physiques induits par le port de charge (ex: seaux d’eau), postures contraignantes par l’essorage avec la presse ou avec les mains.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Limiter la Charge de travail importante, gestes et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postures 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Lutter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contre les TMS, accidents du Travail, Maladies Professionnelles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Diminuer le risque de chute (ex: seau d’eau)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Anticiper et prendre en compte les pathologies recensées sur les prescriptions médicales PREVALY (ex: seaux petits volumes, ergonomie des outils, pré-imprégnation…).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Renforcer l’utilisation des auto-laveuses 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Remplacer les pulvérisateurs par des lavettes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micro-fibres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 soulagement Canal Carpien, amélioration de la qualité de l’air et du nettoyage).</a:t>
            </a:r>
          </a:p>
          <a:p>
            <a:pPr algn="just">
              <a:lnSpc>
                <a:spcPct val="8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Réduction du risque chimique ( moins d’allergies, problèmes de peau, projection dans les yeux, risques respiratoires).</a:t>
            </a:r>
          </a:p>
          <a:p>
            <a:pPr>
              <a:lnSpc>
                <a:spcPct val="80000"/>
              </a:lnSpc>
            </a:pPr>
            <a:endParaRPr lang="fr-F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endParaRPr lang="fr-FR" sz="2000" dirty="0" smtClean="0"/>
          </a:p>
          <a:p>
            <a:pPr>
              <a:lnSpc>
                <a:spcPct val="80000"/>
              </a:lnSpc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4689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81013" y="3175"/>
            <a:ext cx="775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alibri"/>
              <a:buChar char="-"/>
              <a:defRPr/>
            </a:pPr>
            <a:endParaRPr lang="fr-FR" sz="1600" b="1" i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8532" y="808260"/>
            <a:ext cx="72399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Quels sont les Enjeux Environnementaux attendus?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97037" y="2940780"/>
            <a:ext cx="6638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Réduction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du risque chimique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Réduction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la consommation d’eau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Limiter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stock de produits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importants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Plus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pollution, rejets produits dans la nature.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Amélioration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la qualité de l’air intérieur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Réduction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importante de bidons à jeter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Moins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d’emballages plastiques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6453188"/>
            <a:ext cx="255587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165735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5000" b="1" dirty="0">
                <a:solidFill>
                  <a:schemeClr val="accent1"/>
                </a:solidFill>
              </a:rPr>
              <a:t>3</a:t>
            </a:r>
            <a:endParaRPr lang="fr-FR" sz="25000" b="1" dirty="0">
              <a:solidFill>
                <a:schemeClr val="accent1"/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3887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 smtClean="0">
                <a:solidFill>
                  <a:schemeClr val="accent1"/>
                </a:solidFill>
                <a:latin typeface="Calibri" pitchFamily="34" charset="0"/>
              </a:rPr>
              <a:t>La centrale et le matériel</a:t>
            </a:r>
            <a:endParaRPr lang="fr-FR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85913" y="602628"/>
            <a:ext cx="6170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La </a:t>
            </a:r>
            <a:r>
              <a:rPr lang="en-US" sz="3200" b="1" dirty="0" err="1" smtClean="0">
                <a:solidFill>
                  <a:schemeClr val="accent1"/>
                </a:solidFill>
                <a:latin typeface="+mj-lt"/>
              </a:rPr>
              <a:t>centrale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</a:rPr>
              <a:t> DUOLINE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412" y="3063914"/>
            <a:ext cx="25669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8734" y="1886673"/>
            <a:ext cx="6279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Pouvoir Désinfectant: 5 H </a:t>
            </a:r>
          </a:p>
          <a:p>
            <a:r>
              <a:rPr lang="fr-FR" sz="2000" dirty="0"/>
              <a:t>Pouvoir dégraissant: 5 H 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Dispositif de nettoyage qui </a:t>
            </a:r>
            <a:r>
              <a:rPr lang="fr-FR" sz="2000" dirty="0" smtClean="0"/>
              <a:t>combine </a:t>
            </a:r>
            <a:r>
              <a:rPr lang="fr-FR" sz="2000" dirty="0"/>
              <a:t>un détergent et un </a:t>
            </a:r>
            <a:r>
              <a:rPr lang="fr-FR" sz="2000" dirty="0" smtClean="0"/>
              <a:t>désinfectant </a:t>
            </a:r>
            <a:r>
              <a:rPr lang="fr-FR" sz="2000" dirty="0"/>
              <a:t>en une seule </a:t>
            </a:r>
            <a:r>
              <a:rPr lang="fr-FR" sz="2000" dirty="0" smtClean="0"/>
              <a:t>étape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6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575</Words>
  <Application>Microsoft Office PowerPoint</Application>
  <PresentationFormat>Affichage à l'écran (4:3)</PresentationFormat>
  <Paragraphs>153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s’orienter vers un changement de matériels et de produits?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Toulouse Métropole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DECOURT Frédéric</dc:creator>
  <cp:lastModifiedBy>BELARBI Meriem</cp:lastModifiedBy>
  <cp:revision>66</cp:revision>
  <cp:lastPrinted>2021-11-15T11:51:33Z</cp:lastPrinted>
  <dcterms:created xsi:type="dcterms:W3CDTF">2021-11-09T15:39:18Z</dcterms:created>
  <dcterms:modified xsi:type="dcterms:W3CDTF">2025-07-23T13:32:14Z</dcterms:modified>
</cp:coreProperties>
</file>