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3" r:id="rId7"/>
    <p:sldId id="262" r:id="rId8"/>
    <p:sldId id="260" r:id="rId9"/>
  </p:sldIdLst>
  <p:sldSz cx="18288000" cy="10287000"/>
  <p:notesSz cx="6858000" cy="9144000"/>
  <p:embeddedFontLst>
    <p:embeddedFont>
      <p:font typeface="Baskerville Display PT Bold" panose="020B0604020202020204" charset="0"/>
      <p:regular r:id="rId10"/>
    </p:embeddedFont>
    <p:embeddedFont>
      <p:font typeface="DM Sans Bold" panose="020B0604020202020204" charset="0"/>
      <p:regular r:id="rId11"/>
    </p:embeddedFont>
    <p:embeddedFont>
      <p:font typeface="DM Sans" panose="020B0604020202020204" charset="0"/>
      <p:regular r:id="rId12"/>
    </p:embeddedFont>
    <p:embeddedFont>
      <p:font typeface="Baskerville Display PT Italics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Baskerville Display PT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79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1.sv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75519" y="3428526"/>
            <a:ext cx="3883342" cy="4114800"/>
          </a:xfrm>
          <a:custGeom>
            <a:avLst/>
            <a:gdLst/>
            <a:ahLst/>
            <a:cxnLst/>
            <a:rect l="l" t="t" r="r" b="b"/>
            <a:pathLst>
              <a:path w="3883342" h="4114800">
                <a:moveTo>
                  <a:pt x="0" y="0"/>
                </a:moveTo>
                <a:lnTo>
                  <a:pt x="3883343" y="0"/>
                </a:lnTo>
                <a:lnTo>
                  <a:pt x="38833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366419" y="6307782"/>
            <a:ext cx="1584884" cy="1279349"/>
          </a:xfrm>
          <a:custGeom>
            <a:avLst/>
            <a:gdLst/>
            <a:ahLst/>
            <a:cxnLst/>
            <a:rect l="l" t="t" r="r" b="b"/>
            <a:pathLst>
              <a:path w="1584884" h="1279349">
                <a:moveTo>
                  <a:pt x="0" y="0"/>
                </a:moveTo>
                <a:lnTo>
                  <a:pt x="1584885" y="0"/>
                </a:lnTo>
                <a:lnTo>
                  <a:pt x="1584885" y="1279349"/>
                </a:lnTo>
                <a:lnTo>
                  <a:pt x="0" y="12793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389562" y="1093237"/>
            <a:ext cx="9508877" cy="5214545"/>
          </a:xfrm>
          <a:custGeom>
            <a:avLst/>
            <a:gdLst/>
            <a:ahLst/>
            <a:cxnLst/>
            <a:rect l="l" t="t" r="r" b="b"/>
            <a:pathLst>
              <a:path w="9508877" h="5214545">
                <a:moveTo>
                  <a:pt x="0" y="0"/>
                </a:moveTo>
                <a:lnTo>
                  <a:pt x="9508876" y="0"/>
                </a:lnTo>
                <a:lnTo>
                  <a:pt x="9508876" y="5214545"/>
                </a:lnTo>
                <a:lnTo>
                  <a:pt x="0" y="52145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057400" y="6819900"/>
            <a:ext cx="13309019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fr-FR" sz="4800" dirty="0">
                <a:solidFill>
                  <a:srgbClr val="000000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« Main dans la main contre le harcèlement scolaire » </a:t>
            </a:r>
            <a:endParaRPr lang="fr-FR" sz="4800" dirty="0" smtClean="0">
              <a:solidFill>
                <a:srgbClr val="000000"/>
              </a:solidFill>
              <a:latin typeface="Baskerville Display PT"/>
              <a:ea typeface="Baskerville Display PT"/>
              <a:cs typeface="Baskerville Display PT"/>
              <a:sym typeface="Baskerville Display PT"/>
            </a:endParaRPr>
          </a:p>
          <a:p>
            <a:pPr algn="ctr">
              <a:lnSpc>
                <a:spcPts val="4752"/>
              </a:lnSpc>
            </a:pPr>
            <a:r>
              <a:rPr lang="fr-FR" sz="4800" dirty="0">
                <a:solidFill>
                  <a:srgbClr val="000000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F</a:t>
            </a:r>
            <a:r>
              <a:rPr lang="fr-FR" sz="4800" dirty="0" smtClean="0">
                <a:solidFill>
                  <a:srgbClr val="000000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ormation </a:t>
            </a:r>
            <a:r>
              <a:rPr lang="fr-FR" sz="4800" dirty="0">
                <a:solidFill>
                  <a:srgbClr val="000000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des Personnels Territoriaux des Collèges haut-garonnais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200150"/>
            <a:ext cx="7459495" cy="114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14"/>
              </a:lnSpc>
            </a:pPr>
            <a:r>
              <a:rPr lang="en-US" sz="8600" i="1" dirty="0" smtClean="0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Le </a:t>
            </a:r>
            <a:r>
              <a:rPr lang="en-US" sz="8600" i="1" dirty="0" err="1" smtClean="0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contexte</a:t>
            </a:r>
            <a:endParaRPr lang="en-US" sz="8600" i="1" dirty="0">
              <a:solidFill>
                <a:srgbClr val="000000"/>
              </a:solidFill>
              <a:latin typeface="Baskerville Display PT Italics"/>
              <a:ea typeface="Baskerville Display PT Italics"/>
              <a:cs typeface="Baskerville Display PT Italics"/>
              <a:sym typeface="Baskerville Display PT Itali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419600" y="2933700"/>
            <a:ext cx="12308884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049"/>
              </a:lnSpc>
            </a:pPr>
            <a:r>
              <a:rPr lang="fr-FR" sz="269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Le Conseil départemental de la Haute-Garonne a adopté un Plan </a:t>
            </a:r>
            <a:r>
              <a:rPr lang="fr-FR" sz="2699" dirty="0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départemental de prévention du harcèlement </a:t>
            </a:r>
            <a:r>
              <a:rPr lang="fr-FR" sz="269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scolaire (27 juin 2023), qui s'est formalisé par la signature d'une convention-cadre avec l'Éducation nationale en novembre 2023 pour mener cette lutte conjointement. </a:t>
            </a:r>
            <a:endParaRPr lang="fr-FR" sz="2699" dirty="0" smtClean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just">
              <a:lnSpc>
                <a:spcPts val="4049"/>
              </a:lnSpc>
            </a:pPr>
            <a:endParaRPr lang="fr-FR" sz="2699" dirty="0" smtClean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just">
              <a:lnSpc>
                <a:spcPts val="4049"/>
              </a:lnSpc>
            </a:pPr>
            <a:r>
              <a:rPr lang="fr-FR" sz="2699" dirty="0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Le </a:t>
            </a:r>
            <a:r>
              <a:rPr lang="fr-FR" sz="269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Département a déployé un plan en 3 axes : </a:t>
            </a:r>
            <a:endParaRPr lang="fr-FR" sz="2699" dirty="0" smtClean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just">
              <a:lnSpc>
                <a:spcPts val="4049"/>
              </a:lnSpc>
            </a:pPr>
            <a:r>
              <a:rPr lang="fr-FR" sz="2699" dirty="0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	1</a:t>
            </a:r>
            <a:r>
              <a:rPr lang="fr-FR" sz="269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 Sensibiliser et informer les jeunes et les adultes.</a:t>
            </a:r>
          </a:p>
          <a:p>
            <a:pPr algn="just">
              <a:lnSpc>
                <a:spcPts val="4049"/>
              </a:lnSpc>
            </a:pPr>
            <a:r>
              <a:rPr lang="fr-FR" sz="2699" dirty="0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	2</a:t>
            </a:r>
            <a:r>
              <a:rPr lang="fr-FR" sz="269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 Agir en prévention dans les établissements scolaires</a:t>
            </a:r>
          </a:p>
          <a:p>
            <a:pPr algn="just">
              <a:lnSpc>
                <a:spcPts val="4049"/>
              </a:lnSpc>
            </a:pPr>
            <a:r>
              <a:rPr lang="fr-FR" sz="2699" dirty="0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	3</a:t>
            </a:r>
            <a:r>
              <a:rPr lang="fr-FR" sz="269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 Accompagner les élèves et les familles dans une perspective      réparatrice</a:t>
            </a:r>
            <a:endParaRPr lang="fr-FR" sz="2699" dirty="0" smtClean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just">
              <a:lnSpc>
                <a:spcPts val="4049"/>
              </a:lnSpc>
            </a:pPr>
            <a:r>
              <a:rPr lang="fr-FR" sz="2699" dirty="0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Dans </a:t>
            </a:r>
            <a:r>
              <a:rPr lang="fr-FR" sz="269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ce cadre, une </a:t>
            </a:r>
            <a:r>
              <a:rPr lang="fr-FR" sz="2699" b="1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formation à destination des assistants de prévention des collèges</a:t>
            </a:r>
            <a:r>
              <a:rPr lang="fr-FR" sz="269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(personnels territoriaux des collèges, PTC) a été </a:t>
            </a:r>
            <a:r>
              <a:rPr lang="fr-FR" sz="2699" dirty="0" err="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</a:t>
            </a:r>
            <a:r>
              <a:rPr lang="fr-FR" sz="269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-construite.</a:t>
            </a:r>
            <a:endParaRPr lang="en-US" sz="269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2874367" y="3171825"/>
            <a:ext cx="892175" cy="114591"/>
          </a:xfrm>
          <a:custGeom>
            <a:avLst/>
            <a:gdLst/>
            <a:ahLst/>
            <a:cxnLst/>
            <a:rect l="l" t="t" r="r" b="b"/>
            <a:pathLst>
              <a:path w="892175" h="114591">
                <a:moveTo>
                  <a:pt x="0" y="0"/>
                </a:moveTo>
                <a:lnTo>
                  <a:pt x="892175" y="0"/>
                </a:lnTo>
                <a:lnTo>
                  <a:pt x="892175" y="114592"/>
                </a:lnTo>
                <a:lnTo>
                  <a:pt x="0" y="114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6832748">
            <a:off x="15789394" y="8490824"/>
            <a:ext cx="3622416" cy="2924084"/>
          </a:xfrm>
          <a:custGeom>
            <a:avLst/>
            <a:gdLst/>
            <a:ahLst/>
            <a:cxnLst/>
            <a:rect l="l" t="t" r="r" b="b"/>
            <a:pathLst>
              <a:path w="3622416" h="2924084">
                <a:moveTo>
                  <a:pt x="0" y="0"/>
                </a:moveTo>
                <a:lnTo>
                  <a:pt x="3622417" y="0"/>
                </a:lnTo>
                <a:lnTo>
                  <a:pt x="3622417" y="2924083"/>
                </a:lnTo>
                <a:lnTo>
                  <a:pt x="0" y="29240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200150"/>
            <a:ext cx="7459495" cy="113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14"/>
              </a:lnSpc>
            </a:pPr>
            <a:r>
              <a:rPr lang="en-US" sz="8600" i="1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La problématique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302716" y="3513846"/>
            <a:ext cx="11227801" cy="510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49"/>
              </a:lnSpc>
            </a:pPr>
            <a:r>
              <a:rPr lang="fr-FR" sz="2699" dirty="0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Les Personnels Territoriaux des Collèges agissent chaque jour pour améliorer la qualité de vie des collégiennes et des collégiens dans 102 collèges haut-garonnais. Ils sont à la fois témoins et acteurs du quotidien de plus de 68 000 élèves. </a:t>
            </a:r>
          </a:p>
          <a:p>
            <a:pPr algn="just">
              <a:lnSpc>
                <a:spcPts val="4049"/>
              </a:lnSpc>
            </a:pPr>
            <a:r>
              <a:rPr lang="fr-FR" sz="2699" dirty="0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Aux côtés de l’équipe pédagogique de l’Éducation nationale, ils forment la communauté éducative des établissements. Dans ce cadre, il nous a paru essentiel de les sensibiliser, en complément du plan </a:t>
            </a:r>
            <a:r>
              <a:rPr lang="fr-FR" sz="2699" dirty="0" err="1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pHARe</a:t>
            </a:r>
            <a:r>
              <a:rPr lang="fr-FR" sz="2699" dirty="0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(programme de lutte contre le harcèlement scolaire) de l’Éducation nationale, à la prévention du harcèlement scolaire. </a:t>
            </a:r>
          </a:p>
          <a:p>
            <a:pPr algn="just">
              <a:lnSpc>
                <a:spcPts val="4049"/>
              </a:lnSpc>
            </a:pPr>
            <a:endParaRPr lang="en-US" sz="269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2757483" y="3751971"/>
            <a:ext cx="892175" cy="114591"/>
          </a:xfrm>
          <a:custGeom>
            <a:avLst/>
            <a:gdLst/>
            <a:ahLst/>
            <a:cxnLst/>
            <a:rect l="l" t="t" r="r" b="b"/>
            <a:pathLst>
              <a:path w="892175" h="114591">
                <a:moveTo>
                  <a:pt x="0" y="0"/>
                </a:moveTo>
                <a:lnTo>
                  <a:pt x="892175" y="0"/>
                </a:lnTo>
                <a:lnTo>
                  <a:pt x="892175" y="114592"/>
                </a:lnTo>
                <a:lnTo>
                  <a:pt x="0" y="114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6832748">
            <a:off x="15789394" y="8490824"/>
            <a:ext cx="3622416" cy="2924084"/>
          </a:xfrm>
          <a:custGeom>
            <a:avLst/>
            <a:gdLst/>
            <a:ahLst/>
            <a:cxnLst/>
            <a:rect l="l" t="t" r="r" b="b"/>
            <a:pathLst>
              <a:path w="3622416" h="2924084">
                <a:moveTo>
                  <a:pt x="0" y="0"/>
                </a:moveTo>
                <a:lnTo>
                  <a:pt x="3622417" y="0"/>
                </a:lnTo>
                <a:lnTo>
                  <a:pt x="3622417" y="2924083"/>
                </a:lnTo>
                <a:lnTo>
                  <a:pt x="0" y="29240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1991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932497" y="4473739"/>
            <a:ext cx="10287001" cy="1339521"/>
          </a:xfrm>
          <a:custGeom>
            <a:avLst/>
            <a:gdLst/>
            <a:ahLst/>
            <a:cxnLst/>
            <a:rect l="l" t="t" r="r" b="b"/>
            <a:pathLst>
              <a:path w="10429125" h="1339521">
                <a:moveTo>
                  <a:pt x="0" y="0"/>
                </a:moveTo>
                <a:lnTo>
                  <a:pt x="10429124" y="0"/>
                </a:lnTo>
                <a:lnTo>
                  <a:pt x="10429124" y="1339520"/>
                </a:lnTo>
                <a:lnTo>
                  <a:pt x="0" y="1339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577196" y="0"/>
            <a:ext cx="7710804" cy="10287000"/>
            <a:chOff x="0" y="0"/>
            <a:chExt cx="2030829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30829" cy="2709333"/>
            </a:xfrm>
            <a:custGeom>
              <a:avLst/>
              <a:gdLst/>
              <a:ahLst/>
              <a:cxnLst/>
              <a:rect l="l" t="t" r="r" b="b"/>
              <a:pathLst>
                <a:path w="2030829" h="2709333">
                  <a:moveTo>
                    <a:pt x="0" y="0"/>
                  </a:moveTo>
                  <a:lnTo>
                    <a:pt x="2030829" y="0"/>
                  </a:lnTo>
                  <a:lnTo>
                    <a:pt x="203082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8C3C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030829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03294" y="3314700"/>
            <a:ext cx="760701" cy="97705"/>
          </a:xfrm>
          <a:custGeom>
            <a:avLst/>
            <a:gdLst/>
            <a:ahLst/>
            <a:cxnLst/>
            <a:rect l="l" t="t" r="r" b="b"/>
            <a:pathLst>
              <a:path w="760701" h="97705">
                <a:moveTo>
                  <a:pt x="0" y="0"/>
                </a:moveTo>
                <a:lnTo>
                  <a:pt x="760701" y="0"/>
                </a:lnTo>
                <a:lnTo>
                  <a:pt x="760701" y="97705"/>
                </a:lnTo>
                <a:lnTo>
                  <a:pt x="0" y="977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1007848" y="1589141"/>
            <a:ext cx="5984901" cy="6657162"/>
            <a:chOff x="687070" y="247650"/>
            <a:chExt cx="11148060" cy="124002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148060" cy="12400280"/>
            </a:xfrm>
            <a:custGeom>
              <a:avLst/>
              <a:gdLst/>
              <a:ahLst/>
              <a:cxnLst/>
              <a:rect l="l" t="t" r="r" b="b"/>
              <a:pathLst>
                <a:path w="11148060" h="12400280">
                  <a:moveTo>
                    <a:pt x="9215120" y="1497330"/>
                  </a:moveTo>
                  <a:cubicBezTo>
                    <a:pt x="8773160" y="972820"/>
                    <a:pt x="8234680" y="508000"/>
                    <a:pt x="7590790" y="252730"/>
                  </a:cubicBezTo>
                  <a:cubicBezTo>
                    <a:pt x="7132320" y="71120"/>
                    <a:pt x="6633210" y="0"/>
                    <a:pt x="6139180" y="6350"/>
                  </a:cubicBezTo>
                  <a:cubicBezTo>
                    <a:pt x="4053840" y="36830"/>
                    <a:pt x="2157730" y="1490980"/>
                    <a:pt x="1289050" y="3346450"/>
                  </a:cubicBezTo>
                  <a:cubicBezTo>
                    <a:pt x="527050" y="4977130"/>
                    <a:pt x="0" y="7792720"/>
                    <a:pt x="680720" y="9457690"/>
                  </a:cubicBezTo>
                  <a:cubicBezTo>
                    <a:pt x="1360170" y="11122660"/>
                    <a:pt x="2499360" y="12005310"/>
                    <a:pt x="4248150" y="12081510"/>
                  </a:cubicBezTo>
                  <a:cubicBezTo>
                    <a:pt x="7001510" y="12400280"/>
                    <a:pt x="9088120" y="10502900"/>
                    <a:pt x="10118090" y="8309610"/>
                  </a:cubicBezTo>
                  <a:cubicBezTo>
                    <a:pt x="11148061" y="6116320"/>
                    <a:pt x="10782300" y="3361690"/>
                    <a:pt x="9215120" y="1497330"/>
                  </a:cubicBezTo>
                  <a:close/>
                </a:path>
              </a:pathLst>
            </a:custGeom>
            <a:blipFill>
              <a:blip r:embed="rId6"/>
              <a:stretch>
                <a:fillRect l="-55838" r="-55838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13668291" y="1074380"/>
            <a:ext cx="1275394" cy="1029522"/>
          </a:xfrm>
          <a:custGeom>
            <a:avLst/>
            <a:gdLst/>
            <a:ahLst/>
            <a:cxnLst/>
            <a:rect l="l" t="t" r="r" b="b"/>
            <a:pathLst>
              <a:path w="1275394" h="1029522">
                <a:moveTo>
                  <a:pt x="0" y="0"/>
                </a:moveTo>
                <a:lnTo>
                  <a:pt x="1275394" y="0"/>
                </a:lnTo>
                <a:lnTo>
                  <a:pt x="1275394" y="1029522"/>
                </a:lnTo>
                <a:lnTo>
                  <a:pt x="0" y="10295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1171575"/>
            <a:ext cx="7989771" cy="932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29"/>
              </a:lnSpc>
            </a:pPr>
            <a:r>
              <a:rPr lang="en-US" sz="7100" b="1">
                <a:solidFill>
                  <a:srgbClr val="000000"/>
                </a:solidFill>
                <a:latin typeface="Baskerville Display PT Bold"/>
                <a:ea typeface="Baskerville Display PT Bold"/>
                <a:cs typeface="Baskerville Display PT Bold"/>
                <a:sym typeface="Baskerville Display PT Bold"/>
              </a:rPr>
              <a:t>Quelques éléments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87151" y="3142147"/>
            <a:ext cx="6625961" cy="4103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7" lvl="1" indent="-291463" algn="just">
              <a:lnSpc>
                <a:spcPts val="4049"/>
              </a:lnSpc>
              <a:buFont typeface="Arial"/>
              <a:buChar char="•"/>
            </a:pPr>
            <a:r>
              <a:rPr lang="fr-FR" sz="2699" dirty="0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102 collèges publics</a:t>
            </a:r>
          </a:p>
          <a:p>
            <a:pPr marL="582927" lvl="1" indent="-291463" algn="just">
              <a:lnSpc>
                <a:spcPts val="4049"/>
              </a:lnSpc>
              <a:buFont typeface="Arial"/>
              <a:buChar char="•"/>
            </a:pPr>
            <a:r>
              <a:rPr lang="fr-FR" sz="2699" dirty="0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68 000 collégiens</a:t>
            </a:r>
          </a:p>
          <a:p>
            <a:pPr marL="582927" lvl="1" indent="-291463" algn="just">
              <a:lnSpc>
                <a:spcPts val="4049"/>
              </a:lnSpc>
              <a:buFont typeface="Arial"/>
              <a:buChar char="•"/>
            </a:pPr>
            <a:r>
              <a:rPr lang="fr-FR" sz="2699" dirty="0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Plus de 1 300 personnels territoriaux des collèges </a:t>
            </a:r>
          </a:p>
          <a:p>
            <a:pPr algn="just">
              <a:lnSpc>
                <a:spcPts val="4049"/>
              </a:lnSpc>
            </a:pPr>
            <a:endParaRPr lang="fr-FR" sz="2699" dirty="0" smtClean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582927" lvl="1" indent="-291463" algn="just">
              <a:lnSpc>
                <a:spcPts val="4049"/>
              </a:lnSpc>
              <a:buFont typeface="Arial"/>
              <a:buChar char="•"/>
            </a:pPr>
            <a:r>
              <a:rPr lang="fr-FR" sz="2699" dirty="0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8 sessions de formation</a:t>
            </a:r>
          </a:p>
          <a:p>
            <a:pPr marL="582927" lvl="1" indent="-291463" algn="just">
              <a:lnSpc>
                <a:spcPts val="4049"/>
              </a:lnSpc>
              <a:buFont typeface="Arial"/>
              <a:buChar char="•"/>
            </a:pPr>
            <a:r>
              <a:rPr lang="fr-FR" sz="2699" dirty="0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8 bassins de territoire</a:t>
            </a:r>
          </a:p>
          <a:p>
            <a:pPr marL="582927" lvl="1" indent="-291463" algn="just">
              <a:lnSpc>
                <a:spcPts val="4049"/>
              </a:lnSpc>
              <a:buFont typeface="Arial"/>
              <a:buChar char="•"/>
            </a:pPr>
            <a:r>
              <a:rPr lang="fr-FR" sz="2699" dirty="0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80 assistants de prévention formés</a:t>
            </a:r>
            <a:endParaRPr lang="fr-FR" sz="269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025"/>
            <a:ext cx="811530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 spc="74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UN PROJET COLLABORATIF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300569" y="4306478"/>
            <a:ext cx="9990432" cy="749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5"/>
              </a:lnSpc>
            </a:pPr>
            <a:r>
              <a:rPr lang="fr-FR" sz="2699" dirty="0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Contribuer à former une communauté éducative protectrice avec les autres personnels du collège.</a:t>
            </a:r>
            <a:endParaRPr lang="fr-FR" sz="269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128195" y="6207781"/>
            <a:ext cx="9743540" cy="736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5"/>
              </a:lnSpc>
            </a:pPr>
            <a:r>
              <a:rPr lang="en-US" sz="26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Construire une culture partagée autour de la notion d’harcèlement scolaire.</a:t>
            </a:r>
          </a:p>
        </p:txBody>
      </p:sp>
      <p:sp>
        <p:nvSpPr>
          <p:cNvPr id="6" name="Freeform 6"/>
          <p:cNvSpPr/>
          <p:nvPr/>
        </p:nvSpPr>
        <p:spPr>
          <a:xfrm rot="10250376">
            <a:off x="3935482" y="4256849"/>
            <a:ext cx="999922" cy="807156"/>
          </a:xfrm>
          <a:custGeom>
            <a:avLst/>
            <a:gdLst/>
            <a:ahLst/>
            <a:cxnLst/>
            <a:rect l="l" t="t" r="r" b="b"/>
            <a:pathLst>
              <a:path w="999922" h="807156">
                <a:moveTo>
                  <a:pt x="0" y="0"/>
                </a:moveTo>
                <a:lnTo>
                  <a:pt x="999922" y="0"/>
                </a:lnTo>
                <a:lnTo>
                  <a:pt x="999922" y="807156"/>
                </a:lnTo>
                <a:lnTo>
                  <a:pt x="0" y="807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714733" y="4228036"/>
            <a:ext cx="1441420" cy="77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3"/>
              </a:lnSpc>
              <a:spcBef>
                <a:spcPct val="0"/>
              </a:spcBef>
            </a:pPr>
            <a:r>
              <a:rPr lang="en-US" sz="4588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1</a:t>
            </a:r>
          </a:p>
        </p:txBody>
      </p:sp>
      <p:sp>
        <p:nvSpPr>
          <p:cNvPr id="8" name="Freeform 8"/>
          <p:cNvSpPr/>
          <p:nvPr/>
        </p:nvSpPr>
        <p:spPr>
          <a:xfrm rot="10250376">
            <a:off x="2788161" y="6122294"/>
            <a:ext cx="999922" cy="807156"/>
          </a:xfrm>
          <a:custGeom>
            <a:avLst/>
            <a:gdLst/>
            <a:ahLst/>
            <a:cxnLst/>
            <a:rect l="l" t="t" r="r" b="b"/>
            <a:pathLst>
              <a:path w="999922" h="807156">
                <a:moveTo>
                  <a:pt x="0" y="0"/>
                </a:moveTo>
                <a:lnTo>
                  <a:pt x="999923" y="0"/>
                </a:lnTo>
                <a:lnTo>
                  <a:pt x="999923" y="807156"/>
                </a:lnTo>
                <a:lnTo>
                  <a:pt x="0" y="8071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567412" y="6093481"/>
            <a:ext cx="1441420" cy="77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3"/>
              </a:lnSpc>
              <a:spcBef>
                <a:spcPct val="0"/>
              </a:spcBef>
            </a:pPr>
            <a:r>
              <a:rPr lang="en-US" sz="4588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76377" y="8136566"/>
            <a:ext cx="12932714" cy="749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5"/>
              </a:lnSpc>
            </a:pPr>
            <a:r>
              <a:rPr lang="fr-FR" sz="2699" dirty="0">
                <a:solidFill>
                  <a:srgbClr val="000000"/>
                </a:solidFill>
                <a:latin typeface="Baskerville Display PT Italics" panose="020B0604020202020204" charset="0"/>
                <a:ea typeface="Baskerville Display PT Italics" panose="020B0604020202020204" charset="0"/>
                <a:cs typeface="DM Sans"/>
                <a:sym typeface="DM Sans"/>
              </a:rPr>
              <a:t>Agir sur le climat scolaire pour le bien-être des élèves est l’affaire de toutes et tous : collectivités territoriales et Éducation nationale.</a:t>
            </a:r>
            <a:endParaRPr lang="en-US" sz="2699" dirty="0">
              <a:solidFill>
                <a:srgbClr val="000000"/>
              </a:solidFill>
              <a:latin typeface="Baskerville Display PT Italics" panose="020B0604020202020204" charset="0"/>
              <a:ea typeface="Baskerville Display PT Italics" panose="020B0604020202020204" charset="0"/>
              <a:cs typeface="DM Sans"/>
              <a:sym typeface="DM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6377" y="2129257"/>
            <a:ext cx="12932714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5"/>
              </a:lnSpc>
            </a:pPr>
            <a:r>
              <a:rPr lang="fr-FR" sz="2699" dirty="0">
                <a:solidFill>
                  <a:srgbClr val="000000"/>
                </a:solidFill>
                <a:latin typeface="Baskerville Display PT Italics" panose="020B0604020202020204" charset="0"/>
                <a:ea typeface="Baskerville Display PT Italics" panose="020B0604020202020204" charset="0"/>
                <a:cs typeface="DM Sans"/>
                <a:sym typeface="DM Sans"/>
              </a:rPr>
              <a:t>Cette formation a été élaborée et animée conjointement avec les </a:t>
            </a:r>
            <a:r>
              <a:rPr lang="fr-FR" sz="2699" dirty="0" smtClean="0">
                <a:solidFill>
                  <a:srgbClr val="000000"/>
                </a:solidFill>
                <a:latin typeface="Baskerville Display PT Italics" panose="020B0604020202020204" charset="0"/>
                <a:ea typeface="Baskerville Display PT Italics" panose="020B0604020202020204" charset="0"/>
                <a:cs typeface="DM Sans"/>
                <a:sym typeface="DM Sans"/>
              </a:rPr>
              <a:t>services de l’Education nationale </a:t>
            </a:r>
            <a:r>
              <a:rPr lang="fr-FR" sz="2699" dirty="0">
                <a:solidFill>
                  <a:srgbClr val="000000"/>
                </a:solidFill>
                <a:latin typeface="Baskerville Display PT Italics" panose="020B0604020202020204" charset="0"/>
                <a:ea typeface="Baskerville Display PT Italics" panose="020B0604020202020204" charset="0"/>
                <a:cs typeface="DM Sans"/>
                <a:sym typeface="DM Sans"/>
              </a:rPr>
              <a:t>de l’Académie de Toulouse et à l’initiative de la Direction de l’éducation du Département.</a:t>
            </a:r>
            <a:endParaRPr lang="en-US" sz="2699" dirty="0">
              <a:solidFill>
                <a:srgbClr val="000000"/>
              </a:solidFill>
              <a:latin typeface="Baskerville Display PT Italics" panose="020B0604020202020204" charset="0"/>
              <a:ea typeface="Baskerville Display PT Italics" panose="020B0604020202020204" charset="0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0" y="647700"/>
            <a:ext cx="811530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 spc="741" dirty="0" err="1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Contenu</a:t>
            </a:r>
            <a:r>
              <a:rPr lang="en-US" sz="3600" spc="741" dirty="0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de la formation</a:t>
            </a:r>
            <a:endParaRPr lang="en-US" sz="3600" spc="741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75435"/>
            <a:ext cx="15201900" cy="855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70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66800" y="647700"/>
            <a:ext cx="811530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 spc="741" dirty="0" err="1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Contenu</a:t>
            </a:r>
            <a:r>
              <a:rPr lang="en-US" sz="3600" spc="741" dirty="0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de la formation</a:t>
            </a:r>
            <a:endParaRPr lang="en-US" sz="3600" spc="741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9" y="1353094"/>
            <a:ext cx="15468601" cy="870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74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99707" y="4886325"/>
            <a:ext cx="3883343" cy="4114800"/>
          </a:xfrm>
          <a:custGeom>
            <a:avLst/>
            <a:gdLst/>
            <a:ahLst/>
            <a:cxnLst/>
            <a:rect l="l" t="t" r="r" b="b"/>
            <a:pathLst>
              <a:path w="3883343" h="4114800">
                <a:moveTo>
                  <a:pt x="0" y="0"/>
                </a:moveTo>
                <a:lnTo>
                  <a:pt x="3883343" y="0"/>
                </a:lnTo>
                <a:lnTo>
                  <a:pt x="38833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882262" y="8659154"/>
            <a:ext cx="892175" cy="114591"/>
          </a:xfrm>
          <a:custGeom>
            <a:avLst/>
            <a:gdLst/>
            <a:ahLst/>
            <a:cxnLst/>
            <a:rect l="l" t="t" r="r" b="b"/>
            <a:pathLst>
              <a:path w="892175" h="114591">
                <a:moveTo>
                  <a:pt x="0" y="0"/>
                </a:moveTo>
                <a:lnTo>
                  <a:pt x="892175" y="0"/>
                </a:lnTo>
                <a:lnTo>
                  <a:pt x="892175" y="114592"/>
                </a:lnTo>
                <a:lnTo>
                  <a:pt x="0" y="1145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672989" y="2245151"/>
            <a:ext cx="5627106" cy="6259178"/>
            <a:chOff x="687070" y="247650"/>
            <a:chExt cx="11148060" cy="124002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148060" cy="12400280"/>
            </a:xfrm>
            <a:custGeom>
              <a:avLst/>
              <a:gdLst/>
              <a:ahLst/>
              <a:cxnLst/>
              <a:rect l="l" t="t" r="r" b="b"/>
              <a:pathLst>
                <a:path w="11148060" h="12400280">
                  <a:moveTo>
                    <a:pt x="9215120" y="1497330"/>
                  </a:moveTo>
                  <a:cubicBezTo>
                    <a:pt x="8773160" y="972820"/>
                    <a:pt x="8234680" y="508000"/>
                    <a:pt x="7590790" y="252730"/>
                  </a:cubicBezTo>
                  <a:cubicBezTo>
                    <a:pt x="7132320" y="71120"/>
                    <a:pt x="6633210" y="0"/>
                    <a:pt x="6139180" y="6350"/>
                  </a:cubicBezTo>
                  <a:cubicBezTo>
                    <a:pt x="4053840" y="36830"/>
                    <a:pt x="2157730" y="1490980"/>
                    <a:pt x="1289050" y="3346450"/>
                  </a:cubicBezTo>
                  <a:cubicBezTo>
                    <a:pt x="527050" y="4977130"/>
                    <a:pt x="0" y="7792720"/>
                    <a:pt x="680720" y="9457690"/>
                  </a:cubicBezTo>
                  <a:cubicBezTo>
                    <a:pt x="1360170" y="11122660"/>
                    <a:pt x="2499360" y="12005310"/>
                    <a:pt x="4248150" y="12081510"/>
                  </a:cubicBezTo>
                  <a:cubicBezTo>
                    <a:pt x="7001510" y="12400280"/>
                    <a:pt x="9088120" y="10502900"/>
                    <a:pt x="10118090" y="8309610"/>
                  </a:cubicBezTo>
                  <a:cubicBezTo>
                    <a:pt x="11148061" y="6116320"/>
                    <a:pt x="10782300" y="3361690"/>
                    <a:pt x="9215120" y="1497330"/>
                  </a:cubicBezTo>
                  <a:close/>
                </a:path>
              </a:pathLst>
            </a:custGeom>
            <a:blipFill>
              <a:blip r:embed="rId6"/>
              <a:stretch>
                <a:fillRect l="-21772" r="-21772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11497817" y="2416058"/>
            <a:ext cx="1275394" cy="1029522"/>
          </a:xfrm>
          <a:custGeom>
            <a:avLst/>
            <a:gdLst/>
            <a:ahLst/>
            <a:cxnLst/>
            <a:rect l="l" t="t" r="r" b="b"/>
            <a:pathLst>
              <a:path w="1275394" h="1029522">
                <a:moveTo>
                  <a:pt x="0" y="0"/>
                </a:moveTo>
                <a:lnTo>
                  <a:pt x="1275394" y="0"/>
                </a:lnTo>
                <a:lnTo>
                  <a:pt x="1275394" y="1029522"/>
                </a:lnTo>
                <a:lnTo>
                  <a:pt x="0" y="10295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36281" y="3655420"/>
            <a:ext cx="9300137" cy="445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39"/>
              </a:lnSpc>
            </a:pPr>
            <a:r>
              <a:rPr lang="fr-FR" sz="3599" i="1" dirty="0" smtClean="0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La formation a été très bien accueillie par les PTC qui ont été actifs et demandeurs de renseignements durant ce temps d’échange. </a:t>
            </a:r>
          </a:p>
          <a:p>
            <a:pPr algn="r">
              <a:lnSpc>
                <a:spcPts val="5039"/>
              </a:lnSpc>
              <a:spcBef>
                <a:spcPct val="0"/>
              </a:spcBef>
            </a:pPr>
            <a:r>
              <a:rPr lang="fr-FR" sz="3599" i="1" dirty="0" smtClean="0">
                <a:solidFill>
                  <a:srgbClr val="000000"/>
                </a:solidFill>
                <a:latin typeface="Baskerville Display PT Italics"/>
                <a:ea typeface="Baskerville Display PT Italics"/>
                <a:cs typeface="Baskerville Display PT Italics"/>
                <a:sym typeface="Baskerville Display PT Italics"/>
              </a:rPr>
              <a:t>Réelle volonté des PTC d’être plus associés aux instances relatives à la vie scolaire et de valoriser leur rôle en tant qu’agent contribuant à un bon climat scolaire.</a:t>
            </a:r>
            <a:endParaRPr lang="fr-FR" sz="3599" i="1" dirty="0">
              <a:solidFill>
                <a:srgbClr val="000000"/>
              </a:solidFill>
              <a:latin typeface="Baskerville Display PT Italics"/>
              <a:ea typeface="Baskerville Display PT Italics"/>
              <a:cs typeface="Baskerville Display PT Italics"/>
              <a:sym typeface="Baskerville Display PT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786221" y="2675643"/>
            <a:ext cx="988216" cy="137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Baskerville Display PT"/>
                <a:ea typeface="Baskerville Display PT"/>
                <a:cs typeface="Baskerville Display PT"/>
                <a:sym typeface="Baskerville Display PT"/>
              </a:rPr>
              <a:t>“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962025"/>
            <a:ext cx="8115300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 spc="741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RETOURS DES TEMPS DE </a:t>
            </a:r>
            <a:r>
              <a:rPr lang="en-US" sz="3600" spc="741" dirty="0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FORMATION</a:t>
            </a:r>
            <a:endParaRPr lang="en-US" sz="3600" spc="741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411</Words>
  <Application>Microsoft Office PowerPoint</Application>
  <PresentationFormat>Personnalisé</PresentationFormat>
  <Paragraphs>34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Baskerville Display PT Bold</vt:lpstr>
      <vt:lpstr>DM Sans Bold</vt:lpstr>
      <vt:lpstr>DM Sans</vt:lpstr>
      <vt:lpstr>Arial</vt:lpstr>
      <vt:lpstr>Baskerville Display PT Italics</vt:lpstr>
      <vt:lpstr>Calibri</vt:lpstr>
      <vt:lpstr>Baskerville Display PT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des PTC</dc:title>
  <cp:lastModifiedBy>Bertolino Isabelle</cp:lastModifiedBy>
  <cp:revision>11</cp:revision>
  <dcterms:created xsi:type="dcterms:W3CDTF">2006-08-16T00:00:00Z</dcterms:created>
  <dcterms:modified xsi:type="dcterms:W3CDTF">2025-07-11T09:46:30Z</dcterms:modified>
  <dc:identifier>DAGr_9WYGYw</dc:identifier>
</cp:coreProperties>
</file>