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F75E-F0E6-4B17-9F0E-84FDDD948FBD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B5A5-9FC9-4E6B-9740-662B6EFE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9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1FE0C-A881-F24A-B712-3D70F009E6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55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15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96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8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56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1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1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3C0A-6EDE-42B2-8F3B-050BA9802FB8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C240-693F-4A14-8505-70F3C9A6D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3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A2273A4-FBB5-5EB6-223F-4C7724955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89" y="545173"/>
            <a:ext cx="11003622" cy="57676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B37D3A-E7AA-6E25-AF87-8C286CA7B868}"/>
              </a:ext>
            </a:extLst>
          </p:cNvPr>
          <p:cNvSpPr/>
          <p:nvPr/>
        </p:nvSpPr>
        <p:spPr>
          <a:xfrm>
            <a:off x="2946399" y="2432382"/>
            <a:ext cx="6573521" cy="221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A549C5-7EAB-122C-F816-D607BDCB2CE5}"/>
              </a:ext>
            </a:extLst>
          </p:cNvPr>
          <p:cNvSpPr/>
          <p:nvPr/>
        </p:nvSpPr>
        <p:spPr>
          <a:xfrm rot="21380987">
            <a:off x="4146808" y="3350762"/>
            <a:ext cx="4303795" cy="165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9C3056-AD52-EE9D-2444-B6827E29D5D0}"/>
              </a:ext>
            </a:extLst>
          </p:cNvPr>
          <p:cNvSpPr/>
          <p:nvPr/>
        </p:nvSpPr>
        <p:spPr>
          <a:xfrm rot="21229934">
            <a:off x="5060244" y="5780037"/>
            <a:ext cx="1871749" cy="94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9F7A88-3E4C-A096-530E-2624B0FA1902}"/>
              </a:ext>
            </a:extLst>
          </p:cNvPr>
          <p:cNvSpPr/>
          <p:nvPr/>
        </p:nvSpPr>
        <p:spPr>
          <a:xfrm rot="21091887">
            <a:off x="4620928" y="1058408"/>
            <a:ext cx="3005788" cy="215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AC7C75-BA1D-EC15-B72E-3DEBD90649B2}"/>
              </a:ext>
            </a:extLst>
          </p:cNvPr>
          <p:cNvSpPr/>
          <p:nvPr/>
        </p:nvSpPr>
        <p:spPr>
          <a:xfrm rot="747273">
            <a:off x="7120985" y="2235919"/>
            <a:ext cx="1619660" cy="46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9457A5-4A9F-DE65-A387-F759C8D3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2847137"/>
            <a:ext cx="6573521" cy="1997353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/>
            </a:r>
            <a:b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4400" b="1" dirty="0">
                <a:solidFill>
                  <a:srgbClr val="5567AE"/>
                </a:solidFill>
                <a:latin typeface="Neulis" panose="00000500000000000000" pitchFamily="50" charset="0"/>
              </a:rPr>
              <a:t/>
            </a:r>
            <a:br>
              <a:rPr lang="fr-FR" sz="4400" b="1" dirty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>La sensibilisation</a:t>
            </a:r>
            <a:b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> des </a:t>
            </a:r>
            <a:r>
              <a:rPr lang="fr-FR" sz="4400" b="1" dirty="0" err="1" smtClean="0">
                <a:solidFill>
                  <a:srgbClr val="5567AE"/>
                </a:solidFill>
                <a:latin typeface="Neulis" panose="00000500000000000000" pitchFamily="50" charset="0"/>
              </a:rPr>
              <a:t>agent-es</a:t>
            </a: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> à la</a:t>
            </a:r>
            <a:b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>transition écologique</a:t>
            </a:r>
            <a:r>
              <a:rPr lang="fr-FR" sz="4400" b="1" dirty="0">
                <a:solidFill>
                  <a:srgbClr val="5567AE"/>
                </a:solidFill>
                <a:latin typeface="Neulis" panose="00000500000000000000" pitchFamily="50" charset="0"/>
              </a:rPr>
              <a:t> </a:t>
            </a:r>
            <a: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>!</a:t>
            </a:r>
            <a:br>
              <a:rPr lang="fr-FR" sz="4400" b="1" dirty="0" smtClean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1400" b="1" dirty="0" smtClean="0">
                <a:solidFill>
                  <a:srgbClr val="5567AE"/>
                </a:solidFill>
                <a:latin typeface="Neulis" panose="00000500000000000000" pitchFamily="50" charset="0"/>
              </a:rPr>
              <a:t/>
            </a:r>
            <a:br>
              <a:rPr lang="fr-FR" sz="1400" b="1" dirty="0" smtClean="0">
                <a:solidFill>
                  <a:srgbClr val="5567AE"/>
                </a:solidFill>
                <a:latin typeface="Neulis" panose="00000500000000000000" pitchFamily="50" charset="0"/>
              </a:rPr>
            </a:br>
            <a:r>
              <a:rPr lang="fr-FR" sz="1400" dirty="0" smtClean="0">
                <a:solidFill>
                  <a:srgbClr val="5567AE"/>
                </a:solidFill>
                <a:latin typeface="Neulis" panose="00000500000000000000" pitchFamily="50" charset="0"/>
              </a:rPr>
              <a:t>(Juin 2025)</a:t>
            </a:r>
            <a:endParaRPr lang="fr-FR" sz="1400" dirty="0">
              <a:solidFill>
                <a:srgbClr val="5567AE"/>
              </a:solidFill>
              <a:latin typeface="Neulis" panose="00000500000000000000" pitchFamily="50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0B6B1B8-CE4E-DE3E-FEA2-4CC9C80E44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2358">
            <a:off x="5097464" y="5792521"/>
            <a:ext cx="1693858" cy="7522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886FB309-6F7A-6015-112F-523A7F23D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452" y="761980"/>
            <a:ext cx="1866740" cy="1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13C4D2-4B00-75D9-1FE1-26D4C30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14" y="24652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La sensibilisation des agents</a:t>
            </a:r>
            <a:b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</a:br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à la transition écologique</a:t>
            </a:r>
            <a:endParaRPr lang="fr-FR" sz="4000" b="1" dirty="0">
              <a:solidFill>
                <a:srgbClr val="5567AE"/>
              </a:solidFill>
              <a:latin typeface="DIN LightAlternate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86FB309-6F7A-6015-112F-523A7F23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679" y="87451"/>
            <a:ext cx="962745" cy="644069"/>
          </a:xfrm>
          <a:prstGeom prst="rect">
            <a:avLst/>
          </a:prstGeom>
        </p:spPr>
      </p:pic>
      <p:pic>
        <p:nvPicPr>
          <p:cNvPr id="16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379" y="396603"/>
            <a:ext cx="1302708" cy="1824278"/>
          </a:xfrm>
          <a:prstGeom prst="rect">
            <a:avLst/>
          </a:prstGeom>
          <a:noFill/>
          <a:ln w="9525">
            <a:solidFill>
              <a:srgbClr val="7777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64" y="2291913"/>
            <a:ext cx="2055284" cy="7323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05418" y="1668431"/>
            <a:ext cx="7904902" cy="11049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fr-FR" sz="2400" kern="0" dirty="0">
                <a:solidFill>
                  <a:schemeClr val="tx1"/>
                </a:solidFill>
                <a:latin typeface="DIN LightAlternate" panose="00000400000000000000" pitchFamily="2" charset="0"/>
              </a:rPr>
              <a:t>Un objectif du Plan de mandat, du Pacte social, du </a:t>
            </a:r>
            <a:r>
              <a:rPr lang="fr-FR" sz="2400" kern="0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Projet d’Administration 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créer</a:t>
            </a:r>
            <a:r>
              <a:rPr lang="fr-FR" sz="2400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DIN LightAlternate" panose="00000400000000000000" pitchFamily="2" charset="0"/>
              </a:rPr>
              <a:t>une </a:t>
            </a:r>
            <a:r>
              <a:rPr lang="fr-FR" sz="2400" b="1" dirty="0">
                <a:solidFill>
                  <a:schemeClr val="tx1"/>
                </a:solidFill>
                <a:latin typeface="DIN LightAlternate" panose="00000400000000000000" pitchFamily="2" charset="0"/>
              </a:rPr>
              <a:t>culture</a:t>
            </a:r>
            <a:r>
              <a:rPr lang="fr-FR" sz="2400" dirty="0">
                <a:solidFill>
                  <a:schemeClr val="tx1"/>
                </a:solidFill>
                <a:latin typeface="DIN LightAlternate" panose="00000400000000000000" pitchFamily="2" charset="0"/>
              </a:rPr>
              <a:t> de la transition </a:t>
            </a:r>
            <a:r>
              <a:rPr lang="fr-FR" sz="2400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écologique, un </a:t>
            </a:r>
            <a:r>
              <a:rPr lang="fr-FR" sz="2400" b="1" dirty="0">
                <a:solidFill>
                  <a:schemeClr val="tx1"/>
                </a:solidFill>
                <a:latin typeface="DIN LightAlternate" panose="00000400000000000000" pitchFamily="2" charset="0"/>
              </a:rPr>
              <a:t>langage</a:t>
            </a:r>
            <a:r>
              <a:rPr lang="fr-FR" sz="2400" dirty="0">
                <a:solidFill>
                  <a:schemeClr val="tx1"/>
                </a:solidFill>
                <a:latin typeface="DIN LightAlternate" panose="00000400000000000000" pitchFamily="2" charset="0"/>
              </a:rPr>
              <a:t> et une </a:t>
            </a:r>
            <a:r>
              <a:rPr lang="fr-FR" sz="2400" b="1" dirty="0">
                <a:solidFill>
                  <a:schemeClr val="tx1"/>
                </a:solidFill>
                <a:latin typeface="DIN LightAlternate" panose="00000400000000000000" pitchFamily="2" charset="0"/>
              </a:rPr>
              <a:t>compréhension</a:t>
            </a:r>
            <a:r>
              <a:rPr lang="fr-FR" sz="2400" dirty="0">
                <a:solidFill>
                  <a:schemeClr val="tx1"/>
                </a:solidFill>
                <a:latin typeface="DIN LightAlternate" panose="00000400000000000000" pitchFamily="2" charset="0"/>
              </a:rPr>
              <a:t> partagés entre les </a:t>
            </a:r>
            <a:r>
              <a:rPr lang="fr-FR" sz="2400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agents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accompagner </a:t>
            </a:r>
            <a:r>
              <a:rPr lang="fr-FR" sz="2400" b="1" dirty="0">
                <a:solidFill>
                  <a:schemeClr val="tx1"/>
                </a:solidFill>
                <a:latin typeface="DIN LightAlternate" panose="00000400000000000000" pitchFamily="2" charset="0"/>
              </a:rPr>
              <a:t>le changement</a:t>
            </a:r>
            <a:endParaRPr lang="fr-FR" sz="2400" kern="0" dirty="0">
              <a:solidFill>
                <a:schemeClr val="tx1"/>
              </a:solidFill>
              <a:latin typeface="DIN LightAlternate" panose="00000400000000000000" pitchFamily="2" charset="0"/>
            </a:endParaRPr>
          </a:p>
        </p:txBody>
      </p:sp>
      <p:pic>
        <p:nvPicPr>
          <p:cNvPr id="20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152" y="1369884"/>
            <a:ext cx="1313057" cy="1871106"/>
          </a:xfrm>
          <a:prstGeom prst="rect">
            <a:avLst/>
          </a:prstGeom>
          <a:noFill/>
          <a:ln w="9525">
            <a:solidFill>
              <a:srgbClr val="7777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634239" y="4327004"/>
            <a:ext cx="10015812" cy="2169825"/>
          </a:xfrm>
          <a:prstGeom prst="rect">
            <a:avLst/>
          </a:prstGeom>
          <a:solidFill>
            <a:srgbClr val="5567AE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Neulis" panose="00000500000000000000" pitchFamily="50" charset="0"/>
              </a:rPr>
              <a:t>&gt; Sensibiliser </a:t>
            </a:r>
            <a:r>
              <a:rPr lang="fr-FR" sz="2000" b="1" dirty="0">
                <a:solidFill>
                  <a:schemeClr val="bg1"/>
                </a:solidFill>
                <a:latin typeface="Neulis" panose="00000500000000000000" pitchFamily="50" charset="0"/>
              </a:rPr>
              <a:t>l’ensemble des agents/élus d’ici la fin du mandat sur la TE</a:t>
            </a:r>
            <a:endParaRPr lang="fr-FR" sz="2400" b="1" dirty="0">
              <a:solidFill>
                <a:schemeClr val="bg1"/>
              </a:solidFill>
              <a:latin typeface="Neulis" panose="00000500000000000000" pitchFamily="50" charset="0"/>
            </a:endParaRPr>
          </a:p>
          <a:p>
            <a:pPr marL="228594" lvl="4" indent="-22859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Neulis" panose="00000500000000000000" pitchFamily="50" charset="0"/>
              </a:rPr>
              <a:t>La lutte contre le changement climatique</a:t>
            </a:r>
          </a:p>
          <a:p>
            <a:pPr marL="228594" lvl="4" indent="-22859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Neulis" panose="00000500000000000000" pitchFamily="50" charset="0"/>
              </a:rPr>
              <a:t>La reconquête de la biodiversité</a:t>
            </a:r>
          </a:p>
          <a:p>
            <a:pPr marL="228594" lvl="4" indent="-22859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Neulis" panose="00000500000000000000" pitchFamily="50" charset="0"/>
              </a:rPr>
              <a:t>La sobriété dans l’utilisation des ressources</a:t>
            </a:r>
          </a:p>
          <a:p>
            <a:pPr marL="228594" lvl="4" indent="-22859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Neulis" panose="00000500000000000000" pitchFamily="50" charset="0"/>
              </a:rPr>
              <a:t>La réduction des risques sanitaires environnementaux</a:t>
            </a:r>
          </a:p>
          <a:p>
            <a:pPr marL="228594" lvl="4" indent="-22859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Neulis" panose="00000500000000000000" pitchFamily="50" charset="0"/>
              </a:rPr>
              <a:t>La réduction de la vulnérabilité sociale des personnes les plus en difficultés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93019" cy="6858000"/>
          </a:xfrm>
          <a:prstGeom prst="rect">
            <a:avLst/>
          </a:prstGeom>
          <a:solidFill>
            <a:srgbClr val="5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>
              <a:solidFill>
                <a:prstClr val="white"/>
              </a:solidFill>
              <a:latin typeface="DIN LightAlternate"/>
            </a:endParaRPr>
          </a:p>
        </p:txBody>
      </p:sp>
    </p:spTree>
    <p:extLst>
      <p:ext uri="{BB962C8B-B14F-4D97-AF65-F5344CB8AC3E}">
        <p14:creationId xmlns:p14="http://schemas.microsoft.com/office/powerpoint/2010/main" val="26396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66720" y="2694544"/>
            <a:ext cx="7904902" cy="11049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fr-FR" sz="2400" kern="0" dirty="0" smtClean="0">
                <a:solidFill>
                  <a:schemeClr val="tx1"/>
                </a:solidFill>
                <a:latin typeface="DIN LightAlternate" panose="00000400000000000000" pitchFamily="2" charset="0"/>
              </a:rPr>
              <a:t>Outil construit avec l’association </a:t>
            </a:r>
          </a:p>
        </p:txBody>
      </p:sp>
      <p:pic>
        <p:nvPicPr>
          <p:cNvPr id="37" name="Picture 2" descr="http://kiosque-intranet.mairie-lyon.fr/reseaux/mte/PublishingImages/GrdProjets/CartesINVB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160" y="1515605"/>
            <a:ext cx="2549911" cy="22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482880" y="3162065"/>
            <a:ext cx="1665523" cy="544801"/>
          </a:xfrm>
          <a:prstGeom prst="rect">
            <a:avLst/>
          </a:prstGeom>
          <a:ln w="0">
            <a:noFill/>
          </a:ln>
        </p:spPr>
      </p:pic>
      <p:grpSp>
        <p:nvGrpSpPr>
          <p:cNvPr id="44" name="Groupe 17"/>
          <p:cNvGrpSpPr>
            <a:grpSpLocks/>
          </p:cNvGrpSpPr>
          <p:nvPr/>
        </p:nvGrpSpPr>
        <p:grpSpPr bwMode="auto">
          <a:xfrm>
            <a:off x="1450232" y="4740061"/>
            <a:ext cx="1140884" cy="664633"/>
            <a:chOff x="793750" y="2448560"/>
            <a:chExt cx="1935480" cy="1193368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1206701" y="2448560"/>
              <a:ext cx="1109578" cy="862723"/>
            </a:xfrm>
            <a:prstGeom prst="roundRect">
              <a:avLst>
                <a:gd name="adj" fmla="val 13726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6" name="Trapèze 45"/>
            <p:cNvSpPr/>
            <p:nvPr/>
          </p:nvSpPr>
          <p:spPr>
            <a:xfrm>
              <a:off x="793750" y="3413896"/>
              <a:ext cx="1935480" cy="228032"/>
            </a:xfrm>
            <a:prstGeom prst="trapezoid">
              <a:avLst>
                <a:gd name="adj" fmla="val 191667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47" name="ZoneTexte 5"/>
          <p:cNvSpPr txBox="1">
            <a:spLocks noChangeArrowheads="1"/>
          </p:cNvSpPr>
          <p:nvPr/>
        </p:nvSpPr>
        <p:spPr bwMode="auto">
          <a:xfrm>
            <a:off x="2665198" y="4710428"/>
            <a:ext cx="2288116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133" b="1" dirty="0">
                <a:solidFill>
                  <a:srgbClr val="5068AE"/>
                </a:solidFill>
                <a:latin typeface="Neulis" panose="00000500000000000000" pitchFamily="50" charset="0"/>
              </a:rPr>
              <a:t>En autonomie et en </a:t>
            </a:r>
            <a:r>
              <a:rPr lang="fr-FR" altLang="fr-FR" sz="2133" b="1" dirty="0" err="1">
                <a:solidFill>
                  <a:srgbClr val="5068AE"/>
                </a:solidFill>
                <a:latin typeface="Neulis" panose="00000500000000000000" pitchFamily="50" charset="0"/>
              </a:rPr>
              <a:t>distanciel</a:t>
            </a:r>
            <a:r>
              <a:rPr lang="fr-FR" altLang="fr-FR" sz="2133" b="1" dirty="0">
                <a:solidFill>
                  <a:srgbClr val="5068AE"/>
                </a:solidFill>
                <a:latin typeface="Neulis" panose="00000500000000000000" pitchFamily="50" charset="0"/>
              </a:rPr>
              <a:t> </a:t>
            </a:r>
          </a:p>
        </p:txBody>
      </p:sp>
      <p:grpSp>
        <p:nvGrpSpPr>
          <p:cNvPr id="48" name="Groupe 6"/>
          <p:cNvGrpSpPr>
            <a:grpSpLocks/>
          </p:cNvGrpSpPr>
          <p:nvPr/>
        </p:nvGrpSpPr>
        <p:grpSpPr bwMode="auto">
          <a:xfrm>
            <a:off x="6717555" y="4669683"/>
            <a:ext cx="977900" cy="768351"/>
            <a:chOff x="4673976" y="2308227"/>
            <a:chExt cx="2003536" cy="1468623"/>
          </a:xfrm>
        </p:grpSpPr>
        <p:sp>
          <p:nvSpPr>
            <p:cNvPr id="49" name="Arrondir un rectangle avec un coin du même côté 48"/>
            <p:cNvSpPr/>
            <p:nvPr/>
          </p:nvSpPr>
          <p:spPr>
            <a:xfrm>
              <a:off x="6139766" y="2846318"/>
              <a:ext cx="537746" cy="619005"/>
            </a:xfrm>
            <a:prstGeom prst="round2SameRect">
              <a:avLst>
                <a:gd name="adj1" fmla="val 28788"/>
                <a:gd name="adj2" fmla="val 0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6165786" y="2308227"/>
              <a:ext cx="485706" cy="481450"/>
            </a:xfrm>
            <a:prstGeom prst="ellipse">
              <a:avLst/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1" name="Arrondir un rectangle avec un coin du même côté 50"/>
            <p:cNvSpPr/>
            <p:nvPr/>
          </p:nvSpPr>
          <p:spPr>
            <a:xfrm>
              <a:off x="5211722" y="2987920"/>
              <a:ext cx="537746" cy="619007"/>
            </a:xfrm>
            <a:prstGeom prst="round2SameRect">
              <a:avLst>
                <a:gd name="adj1" fmla="val 28788"/>
                <a:gd name="adj2" fmla="val 0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5237742" y="2449831"/>
              <a:ext cx="481368" cy="481448"/>
            </a:xfrm>
            <a:prstGeom prst="ellipse">
              <a:avLst/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3" name="Arrondir un rectangle avec un coin du même côté 52"/>
            <p:cNvSpPr/>
            <p:nvPr/>
          </p:nvSpPr>
          <p:spPr>
            <a:xfrm>
              <a:off x="5740794" y="3157843"/>
              <a:ext cx="537746" cy="619007"/>
            </a:xfrm>
            <a:prstGeom prst="round2SameRect">
              <a:avLst>
                <a:gd name="adj1" fmla="val 28788"/>
                <a:gd name="adj2" fmla="val 0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5766814" y="2619754"/>
              <a:ext cx="481368" cy="481448"/>
            </a:xfrm>
            <a:prstGeom prst="ellipse">
              <a:avLst/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5" name="Arrondir un rectangle avec un coin du même côté 54"/>
            <p:cNvSpPr/>
            <p:nvPr/>
          </p:nvSpPr>
          <p:spPr>
            <a:xfrm>
              <a:off x="4673976" y="3157843"/>
              <a:ext cx="537746" cy="619007"/>
            </a:xfrm>
            <a:prstGeom prst="round2SameRect">
              <a:avLst>
                <a:gd name="adj1" fmla="val 28788"/>
                <a:gd name="adj2" fmla="val 0"/>
              </a:avLst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4699996" y="2619754"/>
              <a:ext cx="485706" cy="481448"/>
            </a:xfrm>
            <a:prstGeom prst="ellipse">
              <a:avLst/>
            </a:prstGeom>
            <a:ln w="28575">
              <a:solidFill>
                <a:srgbClr val="005CA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5068AE"/>
                </a:solidFill>
              </a:endParaRPr>
            </a:p>
          </p:txBody>
        </p:sp>
      </p:grp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7795334" y="4729368"/>
            <a:ext cx="4136286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133" b="1" dirty="0">
                <a:solidFill>
                  <a:srgbClr val="5068AE"/>
                </a:solidFill>
                <a:latin typeface="Neulis" panose="00000500000000000000" pitchFamily="50" charset="0"/>
              </a:rPr>
              <a:t>En </a:t>
            </a:r>
            <a:r>
              <a:rPr lang="fr-FR" altLang="fr-FR" sz="2133" b="1" dirty="0" smtClean="0">
                <a:solidFill>
                  <a:srgbClr val="5068AE"/>
                </a:solidFill>
                <a:latin typeface="Neulis" panose="00000500000000000000" pitchFamily="50" charset="0"/>
              </a:rPr>
              <a:t>groupes</a:t>
            </a:r>
          </a:p>
          <a:p>
            <a:r>
              <a:rPr lang="fr-FR" altLang="fr-FR" sz="2133" b="1" dirty="0">
                <a:solidFill>
                  <a:srgbClr val="5068AE"/>
                </a:solidFill>
                <a:latin typeface="Neulis" panose="00000500000000000000" pitchFamily="50" charset="0"/>
              </a:rPr>
              <a:t>e</a:t>
            </a:r>
            <a:r>
              <a:rPr lang="fr-FR" altLang="fr-FR" sz="2133" b="1" dirty="0" smtClean="0">
                <a:solidFill>
                  <a:srgbClr val="5068AE"/>
                </a:solidFill>
                <a:latin typeface="Neulis" panose="00000500000000000000" pitchFamily="50" charset="0"/>
              </a:rPr>
              <a:t>t en présentiel</a:t>
            </a:r>
            <a:endParaRPr lang="fr-FR" altLang="fr-FR" sz="2133" b="1" dirty="0">
              <a:solidFill>
                <a:srgbClr val="5068AE"/>
              </a:solidFill>
              <a:latin typeface="Neulis" panose="00000500000000000000" pitchFamily="50" charset="0"/>
            </a:endParaRP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986892" y="5672904"/>
            <a:ext cx="470958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kumimoji="1" lang="fr-FR" altLang="ja-JP" dirty="0">
                <a:latin typeface="DIN LightAlternate" panose="00000400000000000000" pitchFamily="2" charset="0"/>
                <a:ea typeface="MS PGothic" panose="020B0600070205080204" pitchFamily="34" charset="-128"/>
              </a:rPr>
              <a:t>Un module en digital et en autonomie</a:t>
            </a:r>
            <a:br>
              <a:rPr kumimoji="1" lang="fr-FR" altLang="ja-JP" dirty="0">
                <a:latin typeface="DIN LightAlternate" panose="00000400000000000000" pitchFamily="2" charset="0"/>
                <a:ea typeface="MS PGothic" panose="020B0600070205080204" pitchFamily="34" charset="-128"/>
              </a:rPr>
            </a:br>
            <a:r>
              <a:rPr kumimoji="1" lang="fr-FR" altLang="ja-JP" dirty="0">
                <a:latin typeface="DIN LightAlternate" panose="00000400000000000000" pitchFamily="2" charset="0"/>
                <a:ea typeface="MS PGothic" panose="020B0600070205080204" pitchFamily="34" charset="-128"/>
              </a:rPr>
              <a:t>de 30 à 40 minutes (vidéos, quizz</a:t>
            </a:r>
            <a:r>
              <a:rPr kumimoji="1" lang="fr-FR" altLang="ja-JP" dirty="0" smtClean="0">
                <a:latin typeface="DIN LightAlternate" panose="00000400000000000000" pitchFamily="2" charset="0"/>
                <a:ea typeface="MS PGothic" panose="020B0600070205080204" pitchFamily="34" charset="-128"/>
              </a:rPr>
              <a:t>…)</a:t>
            </a:r>
            <a:endParaRPr kumimoji="1" lang="fr-FR" altLang="ja-JP" dirty="0">
              <a:solidFill>
                <a:srgbClr val="5068AE"/>
              </a:solidFill>
              <a:latin typeface="Neulis" panose="00000500000000000000" pitchFamily="50" charset="0"/>
              <a:ea typeface="MS PGothic" panose="020B0600070205080204" pitchFamily="34" charset="-128"/>
            </a:endParaRPr>
          </a:p>
          <a:p>
            <a:pPr algn="ctr">
              <a:spcBef>
                <a:spcPts val="600"/>
              </a:spcBef>
            </a:pPr>
            <a:r>
              <a:rPr kumimoji="1" lang="fr-FR" altLang="ja-JP" dirty="0" smtClean="0">
                <a:solidFill>
                  <a:srgbClr val="5068AE"/>
                </a:solidFill>
                <a:latin typeface="Neulis" panose="00000500000000000000" pitchFamily="50" charset="0"/>
                <a:ea typeface="MS PGothic" panose="020B0600070205080204" pitchFamily="34" charset="-128"/>
              </a:rPr>
              <a:t>Objectif &gt; 6 000 agents d’ici 2026</a:t>
            </a:r>
            <a:endParaRPr kumimoji="1" lang="fr-FR" altLang="ja-JP" dirty="0">
              <a:solidFill>
                <a:srgbClr val="5068AE"/>
              </a:solidFill>
              <a:latin typeface="Neulis" panose="00000500000000000000" pitchFamily="50" charset="0"/>
              <a:ea typeface="MS PGothic" panose="020B0600070205080204" pitchFamily="34" charset="-128"/>
            </a:endParaRPr>
          </a:p>
        </p:txBody>
      </p:sp>
      <p:sp>
        <p:nvSpPr>
          <p:cNvPr id="59" name="Rectangle à coins arrondis 19"/>
          <p:cNvSpPr>
            <a:spLocks noChangeArrowheads="1"/>
          </p:cNvSpPr>
          <p:nvPr/>
        </p:nvSpPr>
        <p:spPr bwMode="auto">
          <a:xfrm>
            <a:off x="3649348" y="3926570"/>
            <a:ext cx="5455131" cy="562630"/>
          </a:xfrm>
          <a:prstGeom prst="roundRect">
            <a:avLst>
              <a:gd name="adj" fmla="val 50000"/>
            </a:avLst>
          </a:prstGeom>
          <a:solidFill>
            <a:srgbClr val="5068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1" lang="fr-FR" altLang="ja-JP" sz="20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Possibilité de bénéficier des </a:t>
            </a:r>
            <a:r>
              <a:rPr kumimoji="1" lang="fr-FR" altLang="ja-JP" sz="20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 formules</a:t>
            </a: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6018028" y="5516372"/>
            <a:ext cx="603173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1" lang="fr-FR" altLang="ja-JP" dirty="0">
                <a:latin typeface="DIN LightAlternate" panose="00000400000000000000" pitchFamily="2" charset="0"/>
                <a:ea typeface="MS PGothic" panose="020B0600070205080204" pitchFamily="34" charset="-128"/>
              </a:rPr>
              <a:t>Un module </a:t>
            </a:r>
            <a:r>
              <a:rPr kumimoji="1" lang="fr-FR" altLang="ja-JP" dirty="0" smtClean="0">
                <a:latin typeface="DIN LightAlternate" panose="00000400000000000000" pitchFamily="2" charset="0"/>
                <a:ea typeface="MS PGothic" panose="020B0600070205080204" pitchFamily="34" charset="-128"/>
              </a:rPr>
              <a:t>de 3h30 pour 15 personnes basé sur un outil existant et adapté aux spécificités de la Ville, animé par des agents volontaires formés par l’association</a:t>
            </a:r>
          </a:p>
          <a:p>
            <a:pPr algn="ctr">
              <a:spcBef>
                <a:spcPts val="600"/>
              </a:spcBef>
            </a:pPr>
            <a:r>
              <a:rPr kumimoji="1" lang="fr-FR" altLang="ja-JP" dirty="0" smtClean="0">
                <a:solidFill>
                  <a:srgbClr val="5068AE"/>
                </a:solidFill>
                <a:latin typeface="Neulis" panose="00000500000000000000" pitchFamily="50" charset="0"/>
                <a:ea typeface="MS PGothic" panose="020B0600070205080204" pitchFamily="34" charset="-128"/>
              </a:rPr>
              <a:t>Objectif &gt; 2 000 agents d’ici 2026</a:t>
            </a:r>
            <a:endParaRPr kumimoji="1" lang="fr-FR" altLang="ja-JP" dirty="0">
              <a:solidFill>
                <a:srgbClr val="5068AE"/>
              </a:solidFill>
              <a:latin typeface="Neulis" panose="00000500000000000000" pitchFamily="50" charset="0"/>
              <a:ea typeface="MS PGothic" panose="020B0600070205080204" pitchFamily="34" charset="-128"/>
            </a:endParaRPr>
          </a:p>
        </p:txBody>
      </p:sp>
      <p:sp>
        <p:nvSpPr>
          <p:cNvPr id="63" name="Titre 1">
            <a:extLst>
              <a:ext uri="{FF2B5EF4-FFF2-40B4-BE49-F238E27FC236}">
                <a16:creationId xmlns:a16="http://schemas.microsoft.com/office/drawing/2014/main" xmlns="" id="{B213C4D2-4B00-75D9-1FE1-26D4C30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28" y="208609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Présentation de l’outil</a:t>
            </a:r>
            <a:endParaRPr lang="fr-FR" sz="4000" b="1" dirty="0">
              <a:solidFill>
                <a:srgbClr val="5567AE"/>
              </a:solidFill>
              <a:latin typeface="DIN LightAlternate" pitchFamily="2" charset="0"/>
            </a:endParaRPr>
          </a:p>
        </p:txBody>
      </p:sp>
      <p:pic>
        <p:nvPicPr>
          <p:cNvPr id="64" name="Image 2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98485" y="1362144"/>
            <a:ext cx="1105994" cy="1199200"/>
          </a:xfrm>
          <a:prstGeom prst="rect">
            <a:avLst/>
          </a:prstGeom>
          <a:ln w="0">
            <a:noFill/>
          </a:ln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567" y="365790"/>
            <a:ext cx="3501055" cy="17675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693019" cy="6858000"/>
          </a:xfrm>
          <a:prstGeom prst="rect">
            <a:avLst/>
          </a:prstGeom>
          <a:solidFill>
            <a:srgbClr val="5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>
              <a:solidFill>
                <a:prstClr val="white"/>
              </a:solidFill>
              <a:latin typeface="DIN LightAlternate"/>
            </a:endParaRPr>
          </a:p>
        </p:txBody>
      </p:sp>
    </p:spTree>
    <p:extLst>
      <p:ext uri="{BB962C8B-B14F-4D97-AF65-F5344CB8AC3E}">
        <p14:creationId xmlns:p14="http://schemas.microsoft.com/office/powerpoint/2010/main" val="24795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13C4D2-4B00-75D9-1FE1-26D4C30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14" y="209944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Eléments de bilan</a:t>
            </a:r>
            <a:endParaRPr lang="fr-FR" sz="4000" b="1" dirty="0">
              <a:solidFill>
                <a:srgbClr val="5567AE"/>
              </a:solidFill>
              <a:latin typeface="DIN LightAlternate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86FB309-6F7A-6015-112F-523A7F23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679" y="87451"/>
            <a:ext cx="962745" cy="64406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05418" y="1668431"/>
            <a:ext cx="7904902" cy="11049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800"/>
              </a:spcBef>
              <a:defRPr/>
            </a:pPr>
            <a:endParaRPr lang="fr-FR" sz="2400" kern="0" dirty="0">
              <a:solidFill>
                <a:schemeClr val="tx1"/>
              </a:solidFill>
              <a:latin typeface="DIN LightAlternate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93019" cy="6858000"/>
          </a:xfrm>
          <a:prstGeom prst="rect">
            <a:avLst/>
          </a:prstGeom>
          <a:solidFill>
            <a:srgbClr val="5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>
              <a:solidFill>
                <a:prstClr val="white"/>
              </a:solidFill>
              <a:latin typeface="DIN LightAlternat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8992" y="1535507"/>
            <a:ext cx="103084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Lancement de la sensibilisation des agents : </a:t>
            </a:r>
            <a:r>
              <a:rPr lang="fr-FR" sz="3200" b="1" dirty="0" smtClean="0"/>
              <a:t>Février 2024</a:t>
            </a:r>
          </a:p>
          <a:p>
            <a:r>
              <a:rPr lang="fr-FR" sz="3200" dirty="0" smtClean="0"/>
              <a:t>Fin de l’opération prévue : </a:t>
            </a:r>
            <a:r>
              <a:rPr lang="fr-FR" sz="3200" b="1" dirty="0" smtClean="0"/>
              <a:t>Mars 2026</a:t>
            </a:r>
          </a:p>
          <a:p>
            <a:endParaRPr lang="fr-FR" sz="3200" b="1" dirty="0" smtClean="0"/>
          </a:p>
          <a:p>
            <a:r>
              <a:rPr lang="fr-FR" sz="3200" b="1" dirty="0"/>
              <a:t>50 animateurs </a:t>
            </a:r>
            <a:r>
              <a:rPr lang="fr-FR" sz="3200" b="1" dirty="0" smtClean="0"/>
              <a:t>volontaires, agents de la Ville, </a:t>
            </a:r>
            <a:r>
              <a:rPr lang="fr-FR" sz="3200" dirty="0"/>
              <a:t>formés à </a:t>
            </a:r>
            <a:r>
              <a:rPr lang="fr-FR" sz="3200" dirty="0" smtClean="0"/>
              <a:t>l’outil </a:t>
            </a:r>
            <a:r>
              <a:rPr lang="fr-FR" sz="3200" dirty="0" smtClean="0"/>
              <a:t>INVBC</a:t>
            </a:r>
            <a:endParaRPr lang="fr-FR" sz="3200" dirty="0"/>
          </a:p>
          <a:p>
            <a:endParaRPr lang="fr-FR" sz="3200" dirty="0" smtClean="0"/>
          </a:p>
          <a:p>
            <a:r>
              <a:rPr lang="fr-FR" sz="3200" b="1" dirty="0" smtClean="0"/>
              <a:t>1 </a:t>
            </a:r>
            <a:r>
              <a:rPr lang="fr-FR" sz="3200" b="1" dirty="0" smtClean="0"/>
              <a:t>600 </a:t>
            </a:r>
            <a:r>
              <a:rPr lang="fr-FR" sz="3200" b="1" dirty="0"/>
              <a:t>agents sensibilisés</a:t>
            </a:r>
            <a:r>
              <a:rPr lang="fr-FR" sz="3200" dirty="0"/>
              <a:t> </a:t>
            </a:r>
            <a:r>
              <a:rPr lang="fr-FR" sz="3200" dirty="0" smtClean="0"/>
              <a:t>fin </a:t>
            </a:r>
            <a:r>
              <a:rPr lang="fr-FR" sz="3200" dirty="0" smtClean="0"/>
              <a:t>août</a:t>
            </a:r>
            <a:r>
              <a:rPr lang="fr-FR" sz="3200" dirty="0" smtClean="0"/>
              <a:t> </a:t>
            </a:r>
            <a:r>
              <a:rPr lang="fr-FR" sz="3200" dirty="0" smtClean="0"/>
              <a:t>2025 sur 8 500 agents, soit </a:t>
            </a:r>
            <a:r>
              <a:rPr lang="fr-FR" sz="3200" dirty="0" smtClean="0"/>
              <a:t>18,5% </a:t>
            </a:r>
            <a:r>
              <a:rPr lang="fr-FR" sz="3200" dirty="0" smtClean="0"/>
              <a:t>de </a:t>
            </a:r>
            <a:r>
              <a:rPr lang="fr-FR" sz="3200" dirty="0" smtClean="0"/>
              <a:t>l’effectif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8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13C4D2-4B00-75D9-1FE1-26D4C30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14" y="209944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INVBC </a:t>
            </a:r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s’est mise </a:t>
            </a:r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à l’heure d’été</a:t>
            </a:r>
            <a:endParaRPr lang="fr-FR" sz="4000" b="1" dirty="0">
              <a:solidFill>
                <a:srgbClr val="5567AE"/>
              </a:solidFill>
              <a:latin typeface="DIN LightAlternate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86FB309-6F7A-6015-112F-523A7F23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679" y="87451"/>
            <a:ext cx="962745" cy="64406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05418" y="1668431"/>
            <a:ext cx="7904902" cy="11049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800"/>
              </a:spcBef>
              <a:defRPr/>
            </a:pPr>
            <a:endParaRPr lang="fr-FR" sz="2400" kern="0" dirty="0">
              <a:solidFill>
                <a:schemeClr val="tx1"/>
              </a:solidFill>
              <a:latin typeface="DIN LightAlternate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93019" cy="6858000"/>
          </a:xfrm>
          <a:prstGeom prst="rect">
            <a:avLst/>
          </a:prstGeom>
          <a:solidFill>
            <a:srgbClr val="5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>
              <a:solidFill>
                <a:prstClr val="white"/>
              </a:solidFill>
              <a:latin typeface="DIN LightAlternat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7241" y="1535507"/>
            <a:ext cx="109225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Ateliers dispensés dans des lieux insolites de Lyon (clocher de l’hôtel de Ville, chapelle </a:t>
            </a:r>
            <a:r>
              <a:rPr lang="fr-FR" dirty="0" err="1" smtClean="0"/>
              <a:t>Villemanzy</a:t>
            </a:r>
            <a:r>
              <a:rPr lang="fr-FR" dirty="0" smtClean="0"/>
              <a:t>…);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 au plus proche d’établissements culturels (musée </a:t>
            </a:r>
            <a:r>
              <a:rPr lang="fr-FR" dirty="0" err="1" smtClean="0"/>
              <a:t>Gadagne</a:t>
            </a:r>
            <a:r>
              <a:rPr lang="fr-FR" dirty="0" smtClean="0"/>
              <a:t>, amphithéâtre des 3 Gaulles);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</a:t>
            </a:r>
            <a:r>
              <a:rPr lang="fr-FR" dirty="0" smtClean="0"/>
              <a:t> dans des jardins de la ville (Jardin Croix-Paquet, Parc de la Tête d’Or).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En présence d’agents qui ont présenté aux participants leurs métiers au sein de ces espaces inédits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Plus d’une centaine d’agents ont répondu présents !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745" y="3736044"/>
            <a:ext cx="6175563" cy="29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13C4D2-4B00-75D9-1FE1-26D4C30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14" y="209944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5567AE"/>
                </a:solidFill>
                <a:latin typeface="DIN LightAlternate" pitchFamily="2" charset="0"/>
              </a:rPr>
              <a:t>INVBC et le pouvoir d’agir des agents</a:t>
            </a:r>
            <a:endParaRPr lang="fr-FR" sz="4000" b="1" dirty="0">
              <a:solidFill>
                <a:srgbClr val="5567AE"/>
              </a:solidFill>
              <a:latin typeface="DIN LightAlternate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86FB309-6F7A-6015-112F-523A7F23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679" y="87451"/>
            <a:ext cx="962745" cy="64406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05418" y="1668431"/>
            <a:ext cx="7904902" cy="11049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spcBef>
                <a:spcPts val="800"/>
              </a:spcBef>
              <a:defRPr/>
            </a:pPr>
            <a:endParaRPr lang="fr-FR" sz="2400" kern="0" dirty="0">
              <a:solidFill>
                <a:schemeClr val="tx1"/>
              </a:solidFill>
              <a:latin typeface="DIN LightAlternate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93019" cy="6858000"/>
          </a:xfrm>
          <a:prstGeom prst="rect">
            <a:avLst/>
          </a:prstGeom>
          <a:solidFill>
            <a:srgbClr val="5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>
              <a:solidFill>
                <a:prstClr val="white"/>
              </a:solidFill>
              <a:latin typeface="DIN LightAlternat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7241" y="1535507"/>
            <a:ext cx="109225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Le volontariat pour </a:t>
            </a:r>
            <a:r>
              <a:rPr lang="fr-FR" sz="2400" b="1" dirty="0">
                <a:solidFill>
                  <a:srgbClr val="5567AE"/>
                </a:solidFill>
                <a:latin typeface="DIN LightAlternate" pitchFamily="2" charset="0"/>
                <a:ea typeface="+mj-ea"/>
                <a:cs typeface="+mj-cs"/>
              </a:rPr>
              <a:t>devenir animateurs </a:t>
            </a:r>
            <a:r>
              <a:rPr lang="fr-FR" sz="2400" dirty="0" smtClean="0"/>
              <a:t>de cette démarche (50 animateurs dans le dispositif, venus de toutes les délégations de la Ville)</a:t>
            </a:r>
          </a:p>
          <a:p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Un des deux ateliers de la sensibilisation consacré à la réflexion : </a:t>
            </a:r>
            <a:r>
              <a:rPr lang="fr-FR" sz="2400" b="1" dirty="0">
                <a:solidFill>
                  <a:srgbClr val="5567AE"/>
                </a:solidFill>
                <a:latin typeface="DIN LightAlternate" pitchFamily="2" charset="0"/>
                <a:ea typeface="+mj-ea"/>
                <a:cs typeface="+mj-cs"/>
              </a:rPr>
              <a:t>« Comment puis- je agir dans mon métier ? »</a:t>
            </a:r>
            <a:r>
              <a:rPr lang="fr-FR" sz="2400" dirty="0" smtClean="0"/>
              <a:t> 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400" dirty="0" smtClean="0"/>
              <a:t>Pour réduire les impacts sur les émissions de GES, la biodiversité, l’utilisation des ressources,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400" dirty="0" smtClean="0"/>
              <a:t>En saisissant les opportunités offertes par la Ville de Lyon : actions du Projet d’Administration (axe Transition Ecologique), Centres de Responsabilité Municipale, l’appui des référents Transition Ecologique présents dans chaque direction, la Mission Transition Ecologique (MTE)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sz="2400" dirty="0"/>
          </a:p>
          <a:p>
            <a:pPr lvl="2"/>
            <a:r>
              <a:rPr lang="fr-FR" sz="2200" b="1" dirty="0">
                <a:solidFill>
                  <a:srgbClr val="5567AE"/>
                </a:solidFill>
                <a:latin typeface="DIN LightAlternate" pitchFamily="2" charset="0"/>
                <a:ea typeface="+mj-ea"/>
                <a:cs typeface="+mj-cs"/>
              </a:rPr>
              <a:t>Les propositions d’actions intéressantes viennent alimenter le plan climat de la Ville.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326</Words>
  <Application>Microsoft Office PowerPoint</Application>
  <PresentationFormat>Grand écran</PresentationFormat>
  <Paragraphs>45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Courier New</vt:lpstr>
      <vt:lpstr>DIN LightAlternate</vt:lpstr>
      <vt:lpstr>Neulis</vt:lpstr>
      <vt:lpstr>Wingdings</vt:lpstr>
      <vt:lpstr>Thème Office</vt:lpstr>
      <vt:lpstr>  La sensibilisation  des agent-es à la transition écologique !  (Juin 2025)</vt:lpstr>
      <vt:lpstr>La sensibilisation des agents à la transition écologique</vt:lpstr>
      <vt:lpstr>Présentation de l’outil</vt:lpstr>
      <vt:lpstr>Eléments de bilan</vt:lpstr>
      <vt:lpstr>INVBC s’est mise à l’heure d’été</vt:lpstr>
      <vt:lpstr>INVBC et le pouvoir d’agir des agents</vt:lpstr>
    </vt:vector>
  </TitlesOfParts>
  <Company>Ville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sensibilisation  des agent-es à la transition écologique !  (27 mai 2024)</dc:title>
  <dc:creator>NIESSERON Isabelle</dc:creator>
  <cp:lastModifiedBy>FERSING Mathis</cp:lastModifiedBy>
  <cp:revision>13</cp:revision>
  <dcterms:created xsi:type="dcterms:W3CDTF">2025-01-06T09:29:12Z</dcterms:created>
  <dcterms:modified xsi:type="dcterms:W3CDTF">2025-08-27T14:10:51Z</dcterms:modified>
</cp:coreProperties>
</file>