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Bahnschrift" panose="020B0502040204020203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8FAADC"/>
    <a:srgbClr val="4472C4"/>
    <a:srgbClr val="EC05A6"/>
    <a:srgbClr val="00C8A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9a600e91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9a600e91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9a600e91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9a600e91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9a600e91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9a600e91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9a600e91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9a600e91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9a600e91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9a600e91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9a600e91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9a600e91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9a600e91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9a600e91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9a600e91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9a600e91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3000" y="164465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43000" y="3445870"/>
            <a:ext cx="6858000" cy="60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avec photo">
  <p:cSld name="Diapositive de titre avec ph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143000" y="259106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43000" y="4392274"/>
            <a:ext cx="6858000" cy="60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64592" y="149206"/>
            <a:ext cx="8802000" cy="244185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490 mm x 133,4 mm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 descr="Une image contenant text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79611" y="-10097"/>
            <a:ext cx="2216309" cy="9850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4800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F64"/>
              </a:buClr>
              <a:buSzPts val="2400"/>
              <a:buFont typeface="Arial Black"/>
              <a:buNone/>
              <a:defRPr b="1" i="0">
                <a:solidFill>
                  <a:srgbClr val="B40F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64800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05A6"/>
              </a:buClr>
              <a:buSzPts val="2100"/>
              <a:buChar char="•"/>
              <a:defRPr>
                <a:solidFill>
                  <a:srgbClr val="EC05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7" name="Google Shape;27;p4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28621" y="384717"/>
            <a:ext cx="7886700" cy="236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05A6"/>
              </a:buClr>
              <a:buSzPts val="17250"/>
              <a:buFont typeface="Arial Black"/>
              <a:buNone/>
              <a:defRPr sz="17250" b="1" i="0">
                <a:solidFill>
                  <a:srgbClr val="EC05A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95526" y="2240190"/>
            <a:ext cx="7814678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 i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3" name="Google Shape;33;p5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7">
          <p15:clr>
            <a:srgbClr val="FBAE40"/>
          </p15:clr>
        </p15:guide>
        <p15:guide id="2" pos="1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 2 colonnes">
  <p:cSld name="Comparaison 2 colonn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64800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F64"/>
              </a:buClr>
              <a:buSzPts val="2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10500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CDAA"/>
              </a:buClr>
              <a:buSzPts val="1500"/>
              <a:buNone/>
              <a:defRPr sz="1500" b="1" i="0">
                <a:solidFill>
                  <a:srgbClr val="00CDA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1050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05A6"/>
              </a:buClr>
              <a:buSzPts val="1500"/>
              <a:buChar char="•"/>
              <a:defRPr sz="1500">
                <a:solidFill>
                  <a:srgbClr val="EC05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004840" y="1260872"/>
            <a:ext cx="310500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CDAA"/>
              </a:buClr>
              <a:buSzPts val="1500"/>
              <a:buNone/>
              <a:defRPr sz="1500" b="1" i="0">
                <a:solidFill>
                  <a:srgbClr val="00CDA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004840" y="1878806"/>
            <a:ext cx="310500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05A6"/>
              </a:buClr>
              <a:buSzPts val="1500"/>
              <a:buChar char="•"/>
              <a:defRPr sz="1500">
                <a:solidFill>
                  <a:srgbClr val="EC05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1" name="Google Shape;41;p6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4800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F64"/>
              </a:buClr>
              <a:buSzPts val="2400"/>
              <a:buFont typeface="Arial Black"/>
              <a:buNone/>
              <a:defRPr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5" name="Google Shape;45;p7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8" name="Google Shape;48;p8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>
  <p:cSld name="Image avec légen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308610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29841" y="1488688"/>
            <a:ext cx="2949178" cy="291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CDAA"/>
              </a:buClr>
              <a:buSzPts val="1200"/>
              <a:buNone/>
              <a:defRPr sz="1200">
                <a:solidFill>
                  <a:srgbClr val="00CD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83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F64"/>
              </a:buClr>
              <a:buSzPts val="2400"/>
              <a:buFont typeface="Arial Black"/>
              <a:buNone/>
              <a:defRPr sz="2400" b="1" i="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4" name="Google Shape;54;p9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rniere page">
  <p:cSld name="Derniere p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4800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0F64"/>
              </a:buClr>
              <a:buSzPts val="2400"/>
              <a:buFont typeface="Arial Black"/>
              <a:buNone/>
              <a:defRPr sz="2400" b="1" i="0" u="none" strike="noStrike" cap="none">
                <a:solidFill>
                  <a:srgbClr val="B40F6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64800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05A6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rgbClr val="EC05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2839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 rot="-5400000">
            <a:off x="-1016951" y="2661609"/>
            <a:ext cx="2403235" cy="369332"/>
          </a:xfrm>
          <a:prstGeom prst="rect">
            <a:avLst/>
          </a:prstGeom>
          <a:solidFill>
            <a:srgbClr val="EC05A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 DE LA DIRECTION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jpg"/><Relationship Id="rId21" Type="http://schemas.openxmlformats.org/officeDocument/2006/relationships/image" Target="../media/image23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23" Type="http://schemas.openxmlformats.org/officeDocument/2006/relationships/image" Target="../media/image25.pn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245034" y="1293764"/>
            <a:ext cx="8651825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-FR" sz="2100" dirty="0">
                <a:solidFill>
                  <a:schemeClr val="tx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UN SOUFFLE NOUVEAU DANS L’HÉRAULT POUR RELEVER LES DÉFIS </a:t>
            </a:r>
            <a:br>
              <a:rPr lang="fr-FR" sz="2100" dirty="0">
                <a:solidFill>
                  <a:schemeClr val="tx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</a:br>
            <a:r>
              <a:rPr lang="fr-FR" sz="2100" dirty="0">
                <a:solidFill>
                  <a:schemeClr val="tx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DE LA PROTECTION MATERNELLE ET INFANTILE DE DEMAIN </a:t>
            </a:r>
            <a:br>
              <a:rPr lang="fr-FR" sz="2100" dirty="0">
                <a:solidFill>
                  <a:schemeClr val="tx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</a:br>
            <a:r>
              <a:rPr lang="fr-FR" sz="2100" dirty="0">
                <a:solidFill>
                  <a:schemeClr val="tx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AVEC PETITS PAS, </a:t>
            </a:r>
            <a:r>
              <a:rPr lang="fr-FR" sz="2100">
                <a:solidFill>
                  <a:schemeClr val="tx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GRANDS PAS® </a:t>
            </a:r>
            <a:r>
              <a:rPr lang="fr-FR" sz="2100" dirty="0">
                <a:solidFill>
                  <a:schemeClr val="tx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(PPGP)</a:t>
            </a:r>
            <a:endParaRPr sz="2100" dirty="0">
              <a:solidFill>
                <a:schemeClr val="tx1"/>
              </a:solidFill>
              <a:latin typeface="Bahnschrift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783659" y="4263374"/>
            <a:ext cx="8113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r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fr-FR" sz="1800" dirty="0"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Trophées des Héroïnes et Héros Territoriaux 2025</a:t>
            </a:r>
            <a:endParaRPr sz="1800" dirty="0">
              <a:latin typeface="Bahnschrift" panose="020B0502040204020203" pitchFamily="34" charset="0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fr-FR" sz="1800" dirty="0"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Candidature déposée par la direction PMI du conseil départemental de l’Hérault </a:t>
            </a:r>
            <a:endParaRPr sz="1800" dirty="0">
              <a:latin typeface="Bahnschrift" panose="020B05020402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1" title="Petits pas Grands pas cmj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701" y="3045548"/>
            <a:ext cx="1698598" cy="814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03A7DA8E-3719-4486-B110-48A9B4344DCC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4B65DB-92F3-4FAE-BD0A-028C8E9B919B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A0BE317-CA10-40F2-8FA4-1C53A6B5B15B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18D05116-303B-4321-A780-8EE854519626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862E0A-1103-4AE3-A6EA-454B5ABCC6E4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6C46543-9751-435A-89A3-9FA310C2E328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DFA7520-E1E1-4551-99CF-642A4648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94077"/>
              </p:ext>
            </p:extLst>
          </p:nvPr>
        </p:nvGraphicFramePr>
        <p:xfrm>
          <a:off x="204288" y="581790"/>
          <a:ext cx="89689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24">
                  <a:extLst>
                    <a:ext uri="{9D8B030D-6E8A-4147-A177-3AD203B41FA5}">
                      <a16:colId xmlns:a16="http://schemas.microsoft.com/office/drawing/2014/main" val="2477981926"/>
                    </a:ext>
                  </a:extLst>
                </a:gridCol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LA PMI DE L’HÉRAULT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1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7428"/>
                  </a:ext>
                </a:extLst>
              </a:tr>
            </a:tbl>
          </a:graphicData>
        </a:graphic>
      </p:graphicFrame>
      <p:sp>
        <p:nvSpPr>
          <p:cNvPr id="10" name="Google Shape;78;p13">
            <a:extLst>
              <a:ext uri="{FF2B5EF4-FFF2-40B4-BE49-F238E27FC236}">
                <a16:creationId xmlns:a16="http://schemas.microsoft.com/office/drawing/2014/main" id="{8FD433F8-9E24-421D-B340-59B1067D8533}"/>
              </a:ext>
            </a:extLst>
          </p:cNvPr>
          <p:cNvSpPr txBox="1">
            <a:spLocks/>
          </p:cNvSpPr>
          <p:nvPr/>
        </p:nvSpPr>
        <p:spPr>
          <a:xfrm>
            <a:off x="4358407" y="1607596"/>
            <a:ext cx="4572000" cy="216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C05A6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rgbClr val="EC05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B40F6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Conseil départemental de l’Hérault</a:t>
            </a:r>
          </a:p>
          <a:p>
            <a:pPr marL="0" indent="0" algn="ctr"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Direction de la protection maternelle et infantile</a:t>
            </a:r>
          </a:p>
          <a:p>
            <a:pPr marL="0" indent="0" algn="ctr"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1 977 avenue des moulins</a:t>
            </a:r>
          </a:p>
          <a:p>
            <a:pPr marL="0" indent="0" algn="ctr"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34 087 MONTPELLIER</a:t>
            </a:r>
          </a:p>
          <a:p>
            <a:pPr marL="0" indent="0" algn="ctr">
              <a:buFont typeface="Arial"/>
              <a:buNone/>
            </a:pPr>
            <a:endParaRPr lang="fr-FR"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0" algn="ctr">
              <a:buFont typeface="Arial"/>
              <a:buNone/>
            </a:pPr>
            <a:endParaRPr lang="fr-FR"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0" algn="ctr"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Candidature sur la thématique</a:t>
            </a:r>
            <a:endParaRPr lang="fr-FR"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7190883-6772-419D-B4C2-BB24D2491D42}"/>
              </a:ext>
            </a:extLst>
          </p:cNvPr>
          <p:cNvSpPr/>
          <p:nvPr/>
        </p:nvSpPr>
        <p:spPr>
          <a:xfrm>
            <a:off x="789988" y="1292521"/>
            <a:ext cx="3240742" cy="630149"/>
          </a:xfrm>
          <a:prstGeom prst="round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Bahnschrift" panose="020B0502040204020203" pitchFamily="34" charset="0"/>
              </a:rPr>
              <a:t>Porteur de projet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98631D3-F156-4A9E-A1AA-75533C131ACE}"/>
              </a:ext>
            </a:extLst>
          </p:cNvPr>
          <p:cNvSpPr/>
          <p:nvPr/>
        </p:nvSpPr>
        <p:spPr>
          <a:xfrm>
            <a:off x="2356570" y="1363655"/>
            <a:ext cx="1608675" cy="463924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Bahnschrift" panose="020B0502040204020203" pitchFamily="34" charset="0"/>
              </a:rPr>
              <a:t>Marie KLITTING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Bahnschrift" panose="020B0502040204020203" pitchFamily="34" charset="0"/>
              </a:rPr>
              <a:t>Cheffe de projets</a:t>
            </a:r>
          </a:p>
        </p:txBody>
      </p:sp>
      <p:sp>
        <p:nvSpPr>
          <p:cNvPr id="14" name="Google Shape;90;p15">
            <a:extLst>
              <a:ext uri="{FF2B5EF4-FFF2-40B4-BE49-F238E27FC236}">
                <a16:creationId xmlns:a16="http://schemas.microsoft.com/office/drawing/2014/main" id="{5BAA1F8B-137D-4541-8CC7-1AD3961AF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6253" y="2571750"/>
            <a:ext cx="4182036" cy="22353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Membres du projet</a:t>
            </a:r>
          </a:p>
          <a:p>
            <a:pPr marL="0" indent="0">
              <a:buNone/>
            </a:pPr>
            <a:r>
              <a:rPr lang="fr-FR" sz="1400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Elsa JAEGER, chargée de mission SNPPE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Anne ALAUZEN, directrice</a:t>
            </a: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Nathalie GARDON, directrice adjointe</a:t>
            </a:r>
          </a:p>
          <a:p>
            <a:pPr marL="0" lvl="0" indent="0"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Équipe projet PPGP® </a:t>
            </a:r>
          </a:p>
          <a:p>
            <a:pPr marL="0" lvl="0" indent="0">
              <a:buNone/>
            </a:pPr>
            <a:r>
              <a:rPr lang="fr-FR" sz="1400" b="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Équipe PMI</a:t>
            </a:r>
            <a:endParaRPr lang="fr-FR"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9C1DB60-9109-4692-B244-4C9EE573DCBD}"/>
              </a:ext>
            </a:extLst>
          </p:cNvPr>
          <p:cNvSpPr/>
          <p:nvPr/>
        </p:nvSpPr>
        <p:spPr>
          <a:xfrm>
            <a:off x="5868696" y="3802491"/>
            <a:ext cx="1657489" cy="363070"/>
          </a:xfrm>
          <a:prstGeom prst="roundRect">
            <a:avLst/>
          </a:prstGeom>
          <a:solidFill>
            <a:srgbClr val="F8C0D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Solidarité</a:t>
            </a:r>
            <a:endParaRPr lang="fr-FR" sz="1600" b="1" dirty="0">
              <a:solidFill>
                <a:schemeClr val="tx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35A1F942-5EB3-43AB-B69E-6A3E1C55579B}"/>
              </a:ext>
            </a:extLst>
          </p:cNvPr>
          <p:cNvSpPr/>
          <p:nvPr/>
        </p:nvSpPr>
        <p:spPr>
          <a:xfrm>
            <a:off x="170271" y="450853"/>
            <a:ext cx="170271" cy="58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6B58C4D-53F6-4331-9556-9C90C6CDB5E8}"/>
              </a:ext>
            </a:extLst>
          </p:cNvPr>
          <p:cNvGrpSpPr/>
          <p:nvPr/>
        </p:nvGrpSpPr>
        <p:grpSpPr>
          <a:xfrm>
            <a:off x="3960884" y="3351464"/>
            <a:ext cx="1611768" cy="946851"/>
            <a:chOff x="5829659" y="3487904"/>
            <a:chExt cx="1611768" cy="94685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C1A8EBE-1490-4F68-9A15-99439EFA3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9920" y="3487904"/>
              <a:ext cx="951246" cy="729188"/>
            </a:xfrm>
            <a:prstGeom prst="rect">
              <a:avLst/>
            </a:prstGeom>
          </p:spPr>
        </p:pic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B4BF79D-884C-4D49-B252-1F6333A46091}"/>
                </a:ext>
              </a:extLst>
            </p:cNvPr>
            <p:cNvSpPr txBox="1"/>
            <p:nvPr/>
          </p:nvSpPr>
          <p:spPr>
            <a:xfrm>
              <a:off x="5829659" y="4096201"/>
              <a:ext cx="161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Benjamin</a:t>
              </a:r>
            </a:p>
            <a:p>
              <a:pPr algn="ctr"/>
              <a:r>
                <a:rPr lang="fr-FR" sz="800" dirty="0"/>
                <a:t>Chef de service AMOA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27F7EBD6-6988-444F-93AE-D1CE0ECBDF19}"/>
              </a:ext>
            </a:extLst>
          </p:cNvPr>
          <p:cNvGrpSpPr/>
          <p:nvPr/>
        </p:nvGrpSpPr>
        <p:grpSpPr>
          <a:xfrm>
            <a:off x="6469213" y="3944231"/>
            <a:ext cx="2292615" cy="945465"/>
            <a:chOff x="6164247" y="3773167"/>
            <a:chExt cx="2292615" cy="94546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FF6DF33-A9C6-487D-AE87-7032C8E69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672" r="18109"/>
            <a:stretch/>
          </p:blipFill>
          <p:spPr>
            <a:xfrm>
              <a:off x="6814426" y="3773167"/>
              <a:ext cx="525509" cy="69593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D46250A3-801B-45DC-B0FC-F91C5BC49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6" t="8878" r="23858" b="6516"/>
            <a:stretch/>
          </p:blipFill>
          <p:spPr>
            <a:xfrm>
              <a:off x="7310554" y="3837101"/>
              <a:ext cx="555863" cy="603301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997A2C88-CCC7-4B20-986D-FCC0E018C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186" r="19405"/>
            <a:stretch/>
          </p:blipFill>
          <p:spPr>
            <a:xfrm>
              <a:off x="6309802" y="3784133"/>
              <a:ext cx="551692" cy="713359"/>
            </a:xfrm>
            <a:prstGeom prst="rect">
              <a:avLst/>
            </a:prstGeom>
          </p:spPr>
        </p:pic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EFBFD685-AB85-47AB-B5B9-E61F6B3917C6}"/>
                </a:ext>
              </a:extLst>
            </p:cNvPr>
            <p:cNvGrpSpPr/>
            <p:nvPr/>
          </p:nvGrpSpPr>
          <p:grpSpPr>
            <a:xfrm>
              <a:off x="6164247" y="3778163"/>
              <a:ext cx="2292615" cy="940469"/>
              <a:chOff x="8978886" y="3730730"/>
              <a:chExt cx="2292615" cy="940469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6A2BB418-CFC5-4684-B587-5D34DED2A9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3064" t="1990" r="25038"/>
              <a:stretch/>
            </p:blipFill>
            <p:spPr>
              <a:xfrm>
                <a:off x="10659198" y="3730730"/>
                <a:ext cx="453830" cy="695934"/>
              </a:xfrm>
              <a:prstGeom prst="rect">
                <a:avLst/>
              </a:prstGeom>
            </p:spPr>
          </p:pic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21DC7D97-23B8-4310-90A4-0481A9E94AF7}"/>
                  </a:ext>
                </a:extLst>
              </p:cNvPr>
              <p:cNvSpPr txBox="1"/>
              <p:nvPr/>
            </p:nvSpPr>
            <p:spPr>
              <a:xfrm>
                <a:off x="8978886" y="4332645"/>
                <a:ext cx="22926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/>
                  <a:t>Stéphanie, Ludiwine, Anne-Sophie, Isabelle</a:t>
                </a:r>
              </a:p>
              <a:p>
                <a:pPr algn="ctr"/>
                <a:r>
                  <a:rPr lang="fr-FR" sz="800" dirty="0"/>
                  <a:t>Responsables territoriales</a:t>
                </a:r>
              </a:p>
            </p:txBody>
          </p:sp>
        </p:grp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B135C30C-E46D-47D7-BDEC-836D99014581}"/>
              </a:ext>
            </a:extLst>
          </p:cNvPr>
          <p:cNvGrpSpPr/>
          <p:nvPr/>
        </p:nvGrpSpPr>
        <p:grpSpPr>
          <a:xfrm>
            <a:off x="5566126" y="3025681"/>
            <a:ext cx="1715053" cy="946965"/>
            <a:chOff x="5370253" y="2491924"/>
            <a:chExt cx="1715053" cy="946965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597CD8E-2D27-4CF9-9D81-233324FB1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152" r="18935" b="9363"/>
            <a:stretch/>
          </p:blipFill>
          <p:spPr>
            <a:xfrm>
              <a:off x="5948313" y="2491924"/>
              <a:ext cx="509418" cy="658697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036AF4B-7102-4458-A8F3-07C89190EB75}"/>
                </a:ext>
              </a:extLst>
            </p:cNvPr>
            <p:cNvSpPr txBox="1"/>
            <p:nvPr/>
          </p:nvSpPr>
          <p:spPr>
            <a:xfrm>
              <a:off x="5370253" y="3100335"/>
              <a:ext cx="1715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Françoise</a:t>
              </a:r>
            </a:p>
            <a:p>
              <a:pPr algn="ctr"/>
              <a:r>
                <a:rPr lang="fr-FR" sz="800" dirty="0"/>
                <a:t>Directrice Maison des Solidarités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B880B349-66CF-4204-9AD3-1CEB726320F6}"/>
              </a:ext>
            </a:extLst>
          </p:cNvPr>
          <p:cNvGrpSpPr/>
          <p:nvPr/>
        </p:nvGrpSpPr>
        <p:grpSpPr>
          <a:xfrm>
            <a:off x="7352877" y="2975205"/>
            <a:ext cx="1611768" cy="930221"/>
            <a:chOff x="3808502" y="3206319"/>
            <a:chExt cx="1611768" cy="93022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033C982-6C1B-4ACE-B18B-7D34AC158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4776" r="13649"/>
            <a:stretch/>
          </p:blipFill>
          <p:spPr>
            <a:xfrm>
              <a:off x="4341175" y="3206319"/>
              <a:ext cx="551692" cy="687895"/>
            </a:xfrm>
            <a:prstGeom prst="rect">
              <a:avLst/>
            </a:prstGeom>
          </p:spPr>
        </p:pic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B7C83F1-B7D9-4752-9F6D-799FE67F7737}"/>
                </a:ext>
              </a:extLst>
            </p:cNvPr>
            <p:cNvSpPr txBox="1"/>
            <p:nvPr/>
          </p:nvSpPr>
          <p:spPr>
            <a:xfrm>
              <a:off x="3808502" y="3797986"/>
              <a:ext cx="161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Sabine</a:t>
              </a:r>
            </a:p>
            <a:p>
              <a:pPr algn="ctr"/>
              <a:r>
                <a:rPr lang="fr-FR" sz="800" dirty="0"/>
                <a:t>Assistante administrative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788582C-55D4-4298-8800-A94D5BAB2CCF}"/>
              </a:ext>
            </a:extLst>
          </p:cNvPr>
          <p:cNvGrpSpPr/>
          <p:nvPr/>
        </p:nvGrpSpPr>
        <p:grpSpPr>
          <a:xfrm>
            <a:off x="5501664" y="1694718"/>
            <a:ext cx="1611768" cy="920590"/>
            <a:chOff x="5916935" y="2334476"/>
            <a:chExt cx="1611768" cy="92059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3872CA3-CAAF-49EC-A766-849FF5EFE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5251" r="17312" b="11781"/>
            <a:stretch/>
          </p:blipFill>
          <p:spPr>
            <a:xfrm>
              <a:off x="6460065" y="2334476"/>
              <a:ext cx="525509" cy="654126"/>
            </a:xfrm>
            <a:prstGeom prst="rect">
              <a:avLst/>
            </a:prstGeom>
          </p:spPr>
        </p:pic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82BEA9F2-6388-4313-85DF-3A96A9E1B9F0}"/>
                </a:ext>
              </a:extLst>
            </p:cNvPr>
            <p:cNvSpPr txBox="1"/>
            <p:nvPr/>
          </p:nvSpPr>
          <p:spPr>
            <a:xfrm>
              <a:off x="5916935" y="2916512"/>
              <a:ext cx="161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Léa</a:t>
              </a:r>
            </a:p>
            <a:p>
              <a:pPr algn="ctr"/>
              <a:r>
                <a:rPr lang="fr-FR" sz="800"/>
                <a:t>Sage-femme</a:t>
              </a:r>
              <a:endParaRPr lang="fr-FR" sz="800" dirty="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EC8B1B8-83C9-4529-B984-F74DAEB86D20}"/>
              </a:ext>
            </a:extLst>
          </p:cNvPr>
          <p:cNvGrpSpPr/>
          <p:nvPr/>
        </p:nvGrpSpPr>
        <p:grpSpPr>
          <a:xfrm>
            <a:off x="2804460" y="3894147"/>
            <a:ext cx="2010023" cy="846072"/>
            <a:chOff x="1494842" y="4168061"/>
            <a:chExt cx="2010023" cy="846072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E082976-1569-42BC-8CB7-28D26FDAD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877" t="9738" r="12548" b="2534"/>
            <a:stretch/>
          </p:blipFill>
          <p:spPr>
            <a:xfrm>
              <a:off x="2260406" y="4168061"/>
              <a:ext cx="606402" cy="611123"/>
            </a:xfrm>
            <a:prstGeom prst="rect">
              <a:avLst/>
            </a:prstGeom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B199B53-F1C0-4CAC-9C3C-A9A15928C623}"/>
                </a:ext>
              </a:extLst>
            </p:cNvPr>
            <p:cNvSpPr txBox="1"/>
            <p:nvPr/>
          </p:nvSpPr>
          <p:spPr>
            <a:xfrm>
              <a:off x="1494842" y="4675579"/>
              <a:ext cx="20100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Sandrine</a:t>
              </a:r>
            </a:p>
            <a:p>
              <a:pPr algn="ctr"/>
              <a:r>
                <a:rPr lang="fr-FR" sz="800" dirty="0"/>
                <a:t>Cheffe de projet communication externe</a:t>
              </a: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26FE983-764D-4C56-A413-EE51C5F7E4A4}"/>
              </a:ext>
            </a:extLst>
          </p:cNvPr>
          <p:cNvGrpSpPr/>
          <p:nvPr/>
        </p:nvGrpSpPr>
        <p:grpSpPr>
          <a:xfrm>
            <a:off x="6334749" y="2547890"/>
            <a:ext cx="1640199" cy="839563"/>
            <a:chOff x="1708089" y="4080971"/>
            <a:chExt cx="1640199" cy="839563"/>
          </a:xfrm>
        </p:grpSpPr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C0F1A651-231D-439A-A04E-F0F3847BB2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877" t="9738" r="12548" b="2534"/>
            <a:stretch/>
          </p:blipFill>
          <p:spPr>
            <a:xfrm>
              <a:off x="2260406" y="4080971"/>
              <a:ext cx="606402" cy="611123"/>
            </a:xfrm>
            <a:prstGeom prst="rect">
              <a:avLst/>
            </a:prstGeom>
          </p:spPr>
        </p:pic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2B2DFE13-9C8E-4E8D-8E90-86E04D45D665}"/>
                </a:ext>
              </a:extLst>
            </p:cNvPr>
            <p:cNvSpPr txBox="1"/>
            <p:nvPr/>
          </p:nvSpPr>
          <p:spPr>
            <a:xfrm>
              <a:off x="1708089" y="4581980"/>
              <a:ext cx="1640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Ambre</a:t>
              </a:r>
            </a:p>
            <a:p>
              <a:pPr algn="ctr"/>
              <a:r>
                <a:rPr lang="fr-FR" sz="800" dirty="0"/>
                <a:t>Médecin</a:t>
              </a: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3152608D-A2FB-424D-A0EB-BCF0BF78A2CD}"/>
              </a:ext>
            </a:extLst>
          </p:cNvPr>
          <p:cNvGrpSpPr/>
          <p:nvPr/>
        </p:nvGrpSpPr>
        <p:grpSpPr>
          <a:xfrm>
            <a:off x="2642023" y="2900346"/>
            <a:ext cx="1860258" cy="905986"/>
            <a:chOff x="3483368" y="2097252"/>
            <a:chExt cx="1860258" cy="90598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A04F100-B492-4C60-B723-A14C0BFCE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6606" t="8318" r="15793" b="9734"/>
            <a:stretch/>
          </p:blipFill>
          <p:spPr>
            <a:xfrm>
              <a:off x="4168077" y="2097252"/>
              <a:ext cx="522919" cy="661674"/>
            </a:xfrm>
            <a:prstGeom prst="rect">
              <a:avLst/>
            </a:prstGeom>
          </p:spPr>
        </p:pic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19489211-C04B-4D88-8B76-4C616A0B02C9}"/>
                </a:ext>
              </a:extLst>
            </p:cNvPr>
            <p:cNvSpPr txBox="1"/>
            <p:nvPr/>
          </p:nvSpPr>
          <p:spPr>
            <a:xfrm>
              <a:off x="3483368" y="2664684"/>
              <a:ext cx="1860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Jérôme</a:t>
              </a:r>
            </a:p>
            <a:p>
              <a:pPr algn="ctr"/>
              <a:r>
                <a:rPr lang="fr-FR" sz="800" dirty="0"/>
                <a:t>Responsable communication interne</a:t>
              </a: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EB36002A-2930-43A8-B1B3-E71014669391}"/>
              </a:ext>
            </a:extLst>
          </p:cNvPr>
          <p:cNvGrpSpPr/>
          <p:nvPr/>
        </p:nvGrpSpPr>
        <p:grpSpPr>
          <a:xfrm>
            <a:off x="5973515" y="825349"/>
            <a:ext cx="2601414" cy="944536"/>
            <a:chOff x="5737266" y="990511"/>
            <a:chExt cx="2601414" cy="944536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E450EA93-79B6-4AA5-828C-44D7F16E3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5578" t="4925" r="14202" b="10969"/>
            <a:stretch/>
          </p:blipFill>
          <p:spPr>
            <a:xfrm>
              <a:off x="7246863" y="1019220"/>
              <a:ext cx="546396" cy="640348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D5784B3F-1204-4304-BD6C-8B61DBD69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2434" r="16592" b="10771"/>
            <a:stretch/>
          </p:blipFill>
          <p:spPr>
            <a:xfrm>
              <a:off x="6228923" y="1019219"/>
              <a:ext cx="543130" cy="650647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4EC5A613-3FFE-4203-946E-5995F1FA9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25611" r="19325" b="13160"/>
            <a:stretch/>
          </p:blipFill>
          <p:spPr>
            <a:xfrm>
              <a:off x="5737266" y="990511"/>
              <a:ext cx="506057" cy="654351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AF5D057D-FCF6-49C1-BFAD-7EC1A4D5E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2179" r="16567" b="17919"/>
            <a:stretch/>
          </p:blipFill>
          <p:spPr>
            <a:xfrm>
              <a:off x="7758044" y="1008393"/>
              <a:ext cx="580636" cy="63693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77C1D61C-A589-46BE-BC88-611BD2615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4760" t="1025" r="23393"/>
            <a:stretch/>
          </p:blipFill>
          <p:spPr>
            <a:xfrm>
              <a:off x="6748138" y="1019991"/>
              <a:ext cx="472467" cy="691387"/>
            </a:xfrm>
            <a:prstGeom prst="rect">
              <a:avLst/>
            </a:prstGeom>
          </p:spPr>
        </p:pic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D272F40-78DB-45A4-9C32-91A8CEFF204F}"/>
                </a:ext>
              </a:extLst>
            </p:cNvPr>
            <p:cNvSpPr txBox="1"/>
            <p:nvPr/>
          </p:nvSpPr>
          <p:spPr>
            <a:xfrm>
              <a:off x="6055610" y="1596493"/>
              <a:ext cx="2089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Latifa, Laura, Aude, Hortense, Isabelle</a:t>
              </a:r>
            </a:p>
            <a:p>
              <a:pPr algn="ctr"/>
              <a:r>
                <a:rPr lang="fr-FR" sz="800" dirty="0"/>
                <a:t>Puéricultrices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4B3FFAB7-681E-404E-8E06-2563B427B0D1}"/>
              </a:ext>
            </a:extLst>
          </p:cNvPr>
          <p:cNvGrpSpPr/>
          <p:nvPr/>
        </p:nvGrpSpPr>
        <p:grpSpPr>
          <a:xfrm>
            <a:off x="3712412" y="2353882"/>
            <a:ext cx="1611768" cy="930566"/>
            <a:chOff x="3538063" y="1216015"/>
            <a:chExt cx="1611768" cy="930566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1B7FB24-A3B4-4D99-8144-30B9AAD05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21574" t="7906" r="15592" b="6261"/>
            <a:stretch/>
          </p:blipFill>
          <p:spPr>
            <a:xfrm>
              <a:off x="4281680" y="1256352"/>
              <a:ext cx="570700" cy="633025"/>
            </a:xfrm>
            <a:prstGeom prst="rect">
              <a:avLst/>
            </a:prstGeom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B2DC763A-A09F-41CA-932C-1F0E0FF8E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23728" r="16277"/>
            <a:stretch/>
          </p:blipFill>
          <p:spPr>
            <a:xfrm>
              <a:off x="3769198" y="1216015"/>
              <a:ext cx="535485" cy="685274"/>
            </a:xfrm>
            <a:prstGeom prst="rect">
              <a:avLst/>
            </a:prstGeom>
          </p:spPr>
        </p:pic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3442C8E-B555-42BF-9E0E-5093D894309E}"/>
                </a:ext>
              </a:extLst>
            </p:cNvPr>
            <p:cNvSpPr txBox="1"/>
            <p:nvPr/>
          </p:nvSpPr>
          <p:spPr>
            <a:xfrm>
              <a:off x="3538063" y="1808027"/>
              <a:ext cx="161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Amandine, Stéphanie</a:t>
              </a:r>
            </a:p>
            <a:p>
              <a:pPr algn="ctr"/>
              <a:r>
                <a:rPr lang="fr-FR" sz="800" dirty="0"/>
                <a:t>Conseillères formation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33560AED-CD34-448E-96C4-A6769E17A844}"/>
              </a:ext>
            </a:extLst>
          </p:cNvPr>
          <p:cNvGrpSpPr/>
          <p:nvPr/>
        </p:nvGrpSpPr>
        <p:grpSpPr>
          <a:xfrm>
            <a:off x="2756018" y="1436067"/>
            <a:ext cx="2086805" cy="935378"/>
            <a:chOff x="2733099" y="2235913"/>
            <a:chExt cx="2086805" cy="935378"/>
          </a:xfrm>
        </p:grpSpPr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80CAACB3-6796-47B4-9652-EEECF79BD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22179" r="16567" b="17919"/>
            <a:stretch/>
          </p:blipFill>
          <p:spPr>
            <a:xfrm>
              <a:off x="3491075" y="2235913"/>
              <a:ext cx="580636" cy="636930"/>
            </a:xfrm>
            <a:prstGeom prst="rect">
              <a:avLst/>
            </a:prstGeom>
          </p:spPr>
        </p:pic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FCD418F3-19AE-473C-9B06-02F1768B4059}"/>
                </a:ext>
              </a:extLst>
            </p:cNvPr>
            <p:cNvSpPr txBox="1"/>
            <p:nvPr/>
          </p:nvSpPr>
          <p:spPr>
            <a:xfrm>
              <a:off x="2733099" y="2832737"/>
              <a:ext cx="2086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Margot</a:t>
              </a:r>
            </a:p>
            <a:p>
              <a:pPr algn="ctr"/>
              <a:r>
                <a:rPr lang="fr-FR" sz="800" dirty="0"/>
                <a:t>Cheffe de projets systèmes d’information</a:t>
              </a:r>
            </a:p>
          </p:txBody>
        </p:sp>
      </p:grpSp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F6988790-A66A-42D8-86DC-A403110447A3}"/>
              </a:ext>
            </a:extLst>
          </p:cNvPr>
          <p:cNvSpPr/>
          <p:nvPr/>
        </p:nvSpPr>
        <p:spPr>
          <a:xfrm>
            <a:off x="459726" y="986266"/>
            <a:ext cx="2058071" cy="3396250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1DBA8339-7BFA-4575-96B5-C1F38DA4A20A}"/>
              </a:ext>
            </a:extLst>
          </p:cNvPr>
          <p:cNvGrpSpPr/>
          <p:nvPr/>
        </p:nvGrpSpPr>
        <p:grpSpPr>
          <a:xfrm>
            <a:off x="7113432" y="1710436"/>
            <a:ext cx="1648124" cy="959457"/>
            <a:chOff x="7321063" y="2018576"/>
            <a:chExt cx="1648124" cy="95945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3378192-F2CB-4E43-947F-6520C69A7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51325" y="2018576"/>
              <a:ext cx="951245" cy="73034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BEA296C-C4FE-4940-B8CC-6155C83ED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18772" r="17615"/>
            <a:stretch/>
          </p:blipFill>
          <p:spPr>
            <a:xfrm>
              <a:off x="8408855" y="2053440"/>
              <a:ext cx="560332" cy="676287"/>
            </a:xfrm>
            <a:prstGeom prst="rect">
              <a:avLst/>
            </a:prstGeom>
          </p:spPr>
        </p:pic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DB2798F2-AB3F-4815-8587-E1287645A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672" r="18109"/>
            <a:stretch/>
          </p:blipFill>
          <p:spPr>
            <a:xfrm>
              <a:off x="7377621" y="2059194"/>
              <a:ext cx="525509" cy="695935"/>
            </a:xfrm>
            <a:prstGeom prst="rect">
              <a:avLst/>
            </a:prstGeom>
          </p:spPr>
        </p:pic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1D31DE3-C695-4D33-B5A1-E7B4B77EE7CD}"/>
                </a:ext>
              </a:extLst>
            </p:cNvPr>
            <p:cNvSpPr txBox="1"/>
            <p:nvPr/>
          </p:nvSpPr>
          <p:spPr>
            <a:xfrm>
              <a:off x="7321063" y="2639479"/>
              <a:ext cx="161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Séverine, Lauren, Mélanie</a:t>
              </a:r>
            </a:p>
            <a:p>
              <a:pPr algn="ctr"/>
              <a:r>
                <a:rPr lang="fr-FR" sz="800" dirty="0"/>
                <a:t>Infirmières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5C7937D9-773D-4D2A-B103-D9092D721120}"/>
              </a:ext>
            </a:extLst>
          </p:cNvPr>
          <p:cNvGrpSpPr/>
          <p:nvPr/>
        </p:nvGrpSpPr>
        <p:grpSpPr>
          <a:xfrm>
            <a:off x="661668" y="1068084"/>
            <a:ext cx="1611768" cy="946258"/>
            <a:chOff x="737867" y="1109650"/>
            <a:chExt cx="1611768" cy="946258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BA338AA2-323D-44DA-9E1B-90A5B5E81195}"/>
                </a:ext>
              </a:extLst>
            </p:cNvPr>
            <p:cNvGrpSpPr/>
            <p:nvPr/>
          </p:nvGrpSpPr>
          <p:grpSpPr>
            <a:xfrm>
              <a:off x="737867" y="1109650"/>
              <a:ext cx="1611768" cy="946258"/>
              <a:chOff x="4958924" y="3066496"/>
              <a:chExt cx="1611768" cy="946258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802F578F-513C-4554-A55A-97ABBAD1C8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/>
              <a:srcRect l="21401" r="14185" b="13272"/>
              <a:stretch/>
            </p:blipFill>
            <p:spPr>
              <a:xfrm>
                <a:off x="5191784" y="3066496"/>
                <a:ext cx="587787" cy="640370"/>
              </a:xfrm>
              <a:prstGeom prst="rect">
                <a:avLst/>
              </a:prstGeom>
            </p:spPr>
          </p:pic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D3831724-CFAA-4A0C-BB1B-2677A7557F1B}"/>
                  </a:ext>
                </a:extLst>
              </p:cNvPr>
              <p:cNvSpPr txBox="1"/>
              <p:nvPr/>
            </p:nvSpPr>
            <p:spPr>
              <a:xfrm>
                <a:off x="4958924" y="3674200"/>
                <a:ext cx="1611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00" b="1" dirty="0"/>
                  <a:t>Anne, Nathalie</a:t>
                </a:r>
              </a:p>
              <a:p>
                <a:pPr algn="ctr"/>
                <a:r>
                  <a:rPr lang="fr-FR" sz="800" dirty="0"/>
                  <a:t>Directrices de la PMI</a:t>
                </a:r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40804FF-D46C-40E5-8C23-24D38606B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1356" t="2325" r="18863"/>
            <a:stretch/>
          </p:blipFill>
          <p:spPr>
            <a:xfrm>
              <a:off x="1554884" y="1109826"/>
              <a:ext cx="546759" cy="684790"/>
            </a:xfrm>
            <a:prstGeom prst="rect">
              <a:avLst/>
            </a:prstGeom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4594E9B8-2C76-4640-B223-AB7698050A04}"/>
              </a:ext>
            </a:extLst>
          </p:cNvPr>
          <p:cNvGrpSpPr/>
          <p:nvPr/>
        </p:nvGrpSpPr>
        <p:grpSpPr>
          <a:xfrm>
            <a:off x="198261" y="1961902"/>
            <a:ext cx="1611768" cy="1172338"/>
            <a:chOff x="6419876" y="2243114"/>
            <a:chExt cx="1611768" cy="117233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10C0E10-C328-4121-9E28-B8F8D63DC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747590" y="2243114"/>
              <a:ext cx="956341" cy="849243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36CDA10-A84C-49CB-BD51-7BA4F50313B8}"/>
                </a:ext>
              </a:extLst>
            </p:cNvPr>
            <p:cNvSpPr txBox="1"/>
            <p:nvPr/>
          </p:nvSpPr>
          <p:spPr>
            <a:xfrm>
              <a:off x="6419876" y="2953787"/>
              <a:ext cx="161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Elsa</a:t>
              </a:r>
            </a:p>
            <a:p>
              <a:pPr algn="ctr"/>
              <a:r>
                <a:rPr lang="fr-FR" sz="800" dirty="0"/>
                <a:t>Chargée de mission</a:t>
              </a:r>
            </a:p>
            <a:p>
              <a:pPr algn="ctr"/>
              <a:r>
                <a:rPr lang="fr-FR" sz="800" dirty="0"/>
                <a:t>SNPPE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47578758-2A14-435E-BDCC-0841BA2CBE5D}"/>
              </a:ext>
            </a:extLst>
          </p:cNvPr>
          <p:cNvGrpSpPr/>
          <p:nvPr/>
        </p:nvGrpSpPr>
        <p:grpSpPr>
          <a:xfrm>
            <a:off x="1151047" y="2340030"/>
            <a:ext cx="1611768" cy="893110"/>
            <a:chOff x="1558386" y="2428852"/>
            <a:chExt cx="1611768" cy="893110"/>
          </a:xfrm>
        </p:grpSpPr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D791B505-D532-448E-95BF-7C91A09E5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186" r="19405"/>
            <a:stretch/>
          </p:blipFill>
          <p:spPr>
            <a:xfrm>
              <a:off x="2088424" y="2428852"/>
              <a:ext cx="551692" cy="713359"/>
            </a:xfrm>
            <a:prstGeom prst="rect">
              <a:avLst/>
            </a:prstGeom>
          </p:spPr>
        </p:pic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8EBFD4E0-5EFF-41FB-857E-87E4A150CBE8}"/>
                </a:ext>
              </a:extLst>
            </p:cNvPr>
            <p:cNvSpPr txBox="1"/>
            <p:nvPr/>
          </p:nvSpPr>
          <p:spPr>
            <a:xfrm>
              <a:off x="1558386" y="2983408"/>
              <a:ext cx="1611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Corine</a:t>
              </a:r>
            </a:p>
            <a:p>
              <a:pPr algn="ctr"/>
              <a:r>
                <a:rPr lang="fr-FR" sz="800" dirty="0"/>
                <a:t>Secrétaire de direction 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E146ED74-C0D6-4325-8C2A-43745E780552}"/>
              </a:ext>
            </a:extLst>
          </p:cNvPr>
          <p:cNvGrpSpPr/>
          <p:nvPr/>
        </p:nvGrpSpPr>
        <p:grpSpPr>
          <a:xfrm>
            <a:off x="397554" y="3134300"/>
            <a:ext cx="1611768" cy="1039813"/>
            <a:chOff x="297620" y="3272535"/>
            <a:chExt cx="1611768" cy="1039813"/>
          </a:xfrm>
        </p:grpSpPr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6AB676F3-FE87-4DD8-B91A-EA55F436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064" t="1990" r="25038"/>
            <a:stretch/>
          </p:blipFill>
          <p:spPr>
            <a:xfrm>
              <a:off x="849513" y="3272535"/>
              <a:ext cx="453830" cy="695934"/>
            </a:xfrm>
            <a:prstGeom prst="rect">
              <a:avLst/>
            </a:prstGeom>
          </p:spPr>
        </p:pic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DF8ABB5F-E812-4447-B3D2-14F5AFB355D1}"/>
                </a:ext>
              </a:extLst>
            </p:cNvPr>
            <p:cNvSpPr txBox="1"/>
            <p:nvPr/>
          </p:nvSpPr>
          <p:spPr>
            <a:xfrm>
              <a:off x="297620" y="3850683"/>
              <a:ext cx="1611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dirty="0"/>
                <a:t>Marie</a:t>
              </a:r>
            </a:p>
            <a:p>
              <a:pPr algn="ctr"/>
              <a:r>
                <a:rPr lang="fr-FR" sz="800" dirty="0"/>
                <a:t>Cheffe de projets</a:t>
              </a:r>
            </a:p>
            <a:p>
              <a:pPr algn="ctr"/>
              <a:r>
                <a:rPr lang="fr-FR" sz="800" dirty="0"/>
                <a:t>transversaux</a:t>
              </a:r>
            </a:p>
          </p:txBody>
        </p:sp>
      </p:grpSp>
      <p:sp>
        <p:nvSpPr>
          <p:cNvPr id="96" name="Rectangle : coins arrondis 95">
            <a:extLst>
              <a:ext uri="{FF2B5EF4-FFF2-40B4-BE49-F238E27FC236}">
                <a16:creationId xmlns:a16="http://schemas.microsoft.com/office/drawing/2014/main" id="{9F438299-76E3-402E-8627-29498896887C}"/>
              </a:ext>
            </a:extLst>
          </p:cNvPr>
          <p:cNvSpPr/>
          <p:nvPr/>
        </p:nvSpPr>
        <p:spPr>
          <a:xfrm>
            <a:off x="2718011" y="1137113"/>
            <a:ext cx="2705029" cy="3676184"/>
          </a:xfrm>
          <a:prstGeom prst="roundRect">
            <a:avLst/>
          </a:prstGeom>
          <a:noFill/>
          <a:ln w="127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 : coins arrondis 97">
            <a:extLst>
              <a:ext uri="{FF2B5EF4-FFF2-40B4-BE49-F238E27FC236}">
                <a16:creationId xmlns:a16="http://schemas.microsoft.com/office/drawing/2014/main" id="{37777EDD-3326-499F-83F0-7477724CFB3F}"/>
              </a:ext>
            </a:extLst>
          </p:cNvPr>
          <p:cNvSpPr/>
          <p:nvPr/>
        </p:nvSpPr>
        <p:spPr>
          <a:xfrm>
            <a:off x="5642941" y="619518"/>
            <a:ext cx="3208982" cy="4250005"/>
          </a:xfrm>
          <a:prstGeom prst="roundRect">
            <a:avLst/>
          </a:prstGeom>
          <a:noFill/>
          <a:ln w="12700">
            <a:solidFill>
              <a:srgbClr val="00C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A5A6FF4B-A56C-482C-B6AE-599ADCCA7FA2}"/>
              </a:ext>
            </a:extLst>
          </p:cNvPr>
          <p:cNvSpPr/>
          <p:nvPr/>
        </p:nvSpPr>
        <p:spPr>
          <a:xfrm>
            <a:off x="673122" y="4254051"/>
            <a:ext cx="1692394" cy="2153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09636021-4B1D-4AF9-911E-60B17578871E}"/>
              </a:ext>
            </a:extLst>
          </p:cNvPr>
          <p:cNvSpPr txBox="1"/>
          <p:nvPr/>
        </p:nvSpPr>
        <p:spPr>
          <a:xfrm>
            <a:off x="648885" y="4235396"/>
            <a:ext cx="1804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DIRECTION CENTRALE</a:t>
            </a:r>
          </a:p>
        </p:txBody>
      </p:sp>
      <p:sp>
        <p:nvSpPr>
          <p:cNvPr id="102" name="Rectangle : coins arrondis 101">
            <a:extLst>
              <a:ext uri="{FF2B5EF4-FFF2-40B4-BE49-F238E27FC236}">
                <a16:creationId xmlns:a16="http://schemas.microsoft.com/office/drawing/2014/main" id="{712FFD55-EF77-40F9-B8C7-4FA55470C482}"/>
              </a:ext>
            </a:extLst>
          </p:cNvPr>
          <p:cNvSpPr/>
          <p:nvPr/>
        </p:nvSpPr>
        <p:spPr>
          <a:xfrm>
            <a:off x="3470055" y="1066542"/>
            <a:ext cx="1692394" cy="215380"/>
          </a:xfrm>
          <a:prstGeom prst="round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3DE921C5-F29A-495B-BDC6-2B4E295E229E}"/>
              </a:ext>
            </a:extLst>
          </p:cNvPr>
          <p:cNvSpPr txBox="1"/>
          <p:nvPr/>
        </p:nvSpPr>
        <p:spPr>
          <a:xfrm>
            <a:off x="3465992" y="1050273"/>
            <a:ext cx="2021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SERVICES SUPPORTS</a:t>
            </a:r>
          </a:p>
        </p:txBody>
      </p: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2F5367DE-5F51-4B41-8F19-D09D84200A19}"/>
              </a:ext>
            </a:extLst>
          </p:cNvPr>
          <p:cNvSpPr/>
          <p:nvPr/>
        </p:nvSpPr>
        <p:spPr>
          <a:xfrm>
            <a:off x="5926345" y="573982"/>
            <a:ext cx="1145412" cy="215380"/>
          </a:xfrm>
          <a:prstGeom prst="roundRect">
            <a:avLst/>
          </a:prstGeom>
          <a:solidFill>
            <a:srgbClr val="0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9054F3B3-C922-4C11-BD21-BE98721A8F28}"/>
              </a:ext>
            </a:extLst>
          </p:cNvPr>
          <p:cNvSpPr txBox="1"/>
          <p:nvPr/>
        </p:nvSpPr>
        <p:spPr>
          <a:xfrm>
            <a:off x="5944731" y="545036"/>
            <a:ext cx="1127026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</a:rPr>
              <a:t>TERRITOIRES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2E001D33-AD42-4CF4-9430-AF60F09EB05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32305" y="3956047"/>
            <a:ext cx="218511" cy="218511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5C75CCC2-D776-4E1B-84A8-038DB3A9555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41324" y="1202627"/>
            <a:ext cx="218511" cy="218511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2AE48D71-47FC-4AD8-8062-BA0B66969FA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88594" y="895877"/>
            <a:ext cx="218511" cy="218511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747AC624-3636-491A-B833-1ECE9FF1CBC0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7C6BFE2-718E-41D0-873C-C07D08672F3E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61D9B2F6-238D-46CA-8CC6-CDEE6BD37490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graphicFrame>
        <p:nvGraphicFramePr>
          <p:cNvPr id="105" name="Tableau 104">
            <a:extLst>
              <a:ext uri="{FF2B5EF4-FFF2-40B4-BE49-F238E27FC236}">
                <a16:creationId xmlns:a16="http://schemas.microsoft.com/office/drawing/2014/main" id="{6D43612B-6D8F-4F84-97FA-4AD703757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98028"/>
              </p:ext>
            </p:extLst>
          </p:nvPr>
        </p:nvGraphicFramePr>
        <p:xfrm>
          <a:off x="228526" y="293167"/>
          <a:ext cx="543921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211">
                  <a:extLst>
                    <a:ext uri="{9D8B030D-6E8A-4147-A177-3AD203B41FA5}">
                      <a16:colId xmlns:a16="http://schemas.microsoft.com/office/drawing/2014/main" val="2477981926"/>
                    </a:ext>
                  </a:extLst>
                </a:gridCol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ÉQUIPE PROJET ENGAGÉE DANS LE DÉPLOIEMENT </a:t>
                      </a:r>
                    </a:p>
                    <a:p>
                      <a:pPr algn="ctr"/>
                      <a:r>
                        <a:rPr lang="fr-FR" sz="1600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DE LA DÉMARCHE PETITS PAS, GRANDS PAS®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1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7428"/>
                  </a:ext>
                </a:extLst>
              </a:tr>
            </a:tbl>
          </a:graphicData>
        </a:graphic>
      </p:graphicFrame>
      <p:sp>
        <p:nvSpPr>
          <p:cNvPr id="109" name="Rectangle 108">
            <a:extLst>
              <a:ext uri="{FF2B5EF4-FFF2-40B4-BE49-F238E27FC236}">
                <a16:creationId xmlns:a16="http://schemas.microsoft.com/office/drawing/2014/main" id="{9BEAAFF2-34F5-4C39-A8E0-DB130CEEED4B}"/>
              </a:ext>
            </a:extLst>
          </p:cNvPr>
          <p:cNvSpPr/>
          <p:nvPr/>
        </p:nvSpPr>
        <p:spPr>
          <a:xfrm>
            <a:off x="-4803" y="486764"/>
            <a:ext cx="239754" cy="795936"/>
          </a:xfrm>
          <a:prstGeom prst="rect">
            <a:avLst/>
          </a:prstGeom>
          <a:solidFill>
            <a:srgbClr val="0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0632BBF-77B2-417C-9F02-8B4A7A99D423}"/>
              </a:ext>
            </a:extLst>
          </p:cNvPr>
          <p:cNvSpPr/>
          <p:nvPr/>
        </p:nvSpPr>
        <p:spPr>
          <a:xfrm>
            <a:off x="0" y="154688"/>
            <a:ext cx="239756" cy="881839"/>
          </a:xfrm>
          <a:prstGeom prst="rect">
            <a:avLst/>
          </a:prstGeom>
          <a:solidFill>
            <a:srgbClr val="BE1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41850" y="1443274"/>
            <a:ext cx="7860300" cy="278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Démarche globale pour ancrer la prévention au cœur des services de PMI, portée par l’Agence Kalia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400" dirty="0">
              <a:latin typeface="+mn-lt"/>
              <a:ea typeface="Calibri"/>
              <a:cs typeface="Calibri"/>
              <a:sym typeface="Calibri"/>
            </a:endParaRPr>
          </a:p>
          <a:p>
            <a:pPr marL="431800" indent="-285750">
              <a:buClr>
                <a:schemeClr val="dk1"/>
              </a:buClr>
              <a:buSzPts val="1300"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Renforcer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l’accessibilité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des services aux parents et futurs parents</a:t>
            </a:r>
          </a:p>
          <a:p>
            <a:pPr marL="431800" indent="-285750">
              <a:buClr>
                <a:schemeClr val="dk1"/>
              </a:buClr>
              <a:buSzPts val="1300"/>
            </a:pPr>
            <a:endParaRPr lang="fr-FR"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31800" indent="-285750">
              <a:buClr>
                <a:schemeClr val="dk1"/>
              </a:buClr>
              <a:buSzPts val="1300"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Renforcer la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qualité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des interventions préventives</a:t>
            </a:r>
          </a:p>
          <a:p>
            <a:pPr marL="431800" indent="-285750">
              <a:buClr>
                <a:schemeClr val="dk1"/>
              </a:buClr>
              <a:buSzPts val="1300"/>
            </a:pPr>
            <a:endParaRPr lang="fr-FR"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31800" indent="-285750">
              <a:buClr>
                <a:schemeClr val="dk1"/>
              </a:buClr>
              <a:buSzPts val="1300"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Assurer la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pérennité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des apports de la démarche au sein du service de PMI</a:t>
            </a: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2D9D51E-F08A-4524-A1E2-307C620E3E58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314098-B1C5-4A3A-A870-4356E9AA9699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FEA5216-E5C0-4635-8F91-532EEDA33061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D9038AD6-F83C-4CC5-8DEB-ADA373712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47000"/>
              </p:ext>
            </p:extLst>
          </p:nvPr>
        </p:nvGraphicFramePr>
        <p:xfrm>
          <a:off x="175076" y="575066"/>
          <a:ext cx="89689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24">
                  <a:extLst>
                    <a:ext uri="{9D8B030D-6E8A-4147-A177-3AD203B41FA5}">
                      <a16:colId xmlns:a16="http://schemas.microsoft.com/office/drawing/2014/main" val="2477981926"/>
                    </a:ext>
                  </a:extLst>
                </a:gridCol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OBJECTIFS DE LA DÉMARCHE </a:t>
                      </a:r>
                      <a:r>
                        <a:rPr lang="fr-FR" sz="1600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PETITS PAS, GRANDS PAS®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1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7428"/>
                  </a:ext>
                </a:extLst>
              </a:tr>
            </a:tbl>
          </a:graphicData>
        </a:graphic>
      </p:graphicFrame>
      <p:pic>
        <p:nvPicPr>
          <p:cNvPr id="9" name="Google Shape;99;p16" title="Petits pas Grands pas cmjn.png">
            <a:extLst>
              <a:ext uri="{FF2B5EF4-FFF2-40B4-BE49-F238E27FC236}">
                <a16:creationId xmlns:a16="http://schemas.microsoft.com/office/drawing/2014/main" id="{2B6B15AE-490E-412F-99B6-02AC3B8536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839" y="4182675"/>
            <a:ext cx="1238838" cy="5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0;p16" title="KALIA_LOGO_SMALL_CMJN.jpg">
            <a:extLst>
              <a:ext uri="{FF2B5EF4-FFF2-40B4-BE49-F238E27FC236}">
                <a16:creationId xmlns:a16="http://schemas.microsoft.com/office/drawing/2014/main" id="{BE8BFC51-1F7A-4362-B146-A0F8352A9B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198" b="24267"/>
          <a:stretch/>
        </p:blipFill>
        <p:spPr>
          <a:xfrm>
            <a:off x="6328842" y="4264673"/>
            <a:ext cx="1223997" cy="59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title="Petits pas Grands pas cmj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839" y="4182675"/>
            <a:ext cx="1238838" cy="5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 title="KALIA_LOGO_SMALL_CMJN.jpg"/>
          <p:cNvPicPr preferRelativeResize="0"/>
          <p:nvPr/>
        </p:nvPicPr>
        <p:blipFill rotWithShape="1">
          <a:blip r:embed="rId4">
            <a:alphaModFix/>
          </a:blip>
          <a:srcRect t="27198" b="24267"/>
          <a:stretch/>
        </p:blipFill>
        <p:spPr>
          <a:xfrm>
            <a:off x="6328842" y="4264673"/>
            <a:ext cx="1223997" cy="594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DBBB951-1B27-4178-B0A9-AAF5B46DF9AF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3CA3BA-1CBE-44C6-B9E2-12127C9D8A6D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7846860-50CF-4B2E-AF37-E266A44D2870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95B55DCC-61D2-4715-A94D-EAA6A98FE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00301"/>
              </p:ext>
            </p:extLst>
          </p:nvPr>
        </p:nvGraphicFramePr>
        <p:xfrm>
          <a:off x="204288" y="581790"/>
          <a:ext cx="89689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24">
                  <a:extLst>
                    <a:ext uri="{9D8B030D-6E8A-4147-A177-3AD203B41FA5}">
                      <a16:colId xmlns:a16="http://schemas.microsoft.com/office/drawing/2014/main" val="2477981926"/>
                    </a:ext>
                  </a:extLst>
                </a:gridCol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ACTIVITÉS DE LA DÉMARCHE </a:t>
                      </a:r>
                      <a:r>
                        <a:rPr lang="fr-FR" sz="1600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PETITS PAS, GRANDS PAS®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1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7428"/>
                  </a:ext>
                </a:extLst>
              </a:tr>
            </a:tbl>
          </a:graphicData>
        </a:graphic>
      </p:graphicFrame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31918" y="1042613"/>
            <a:ext cx="8318565" cy="29139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ENQUÊTES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sur l’activité préventive des </a:t>
            </a:r>
            <a:r>
              <a:rPr lang="fr-FR" sz="1400" b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professionnel·le·s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 PMI, la satisfaction des parents et des partenaires</a:t>
            </a:r>
          </a:p>
          <a:p>
            <a:pPr marL="146050" lvl="0" indent="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 lang="fr-FR" sz="8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ANALYSE DE LA COMMUNICATION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améliorer la diffusion de documents respectueux des codes de la littératie en santé et adaptés au plus grand nombre des familles et des partenaires</a:t>
            </a:r>
          </a:p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lang="fr-FR" sz="8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FORMATIONS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des </a:t>
            </a:r>
            <a:r>
              <a:rPr lang="fr-FR" sz="1400" b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professionnel·le·s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et cadres  à « l’Approche préventive fondée sur le relation d’aide en PMI »</a:t>
            </a:r>
          </a:p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lang="fr-FR" sz="8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INTERVISIONS 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favorisant des moments d’échanges entre </a:t>
            </a:r>
            <a:r>
              <a:rPr lang="fr-FR" sz="1400" b="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professionnel·le·s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sur des applications concrètes de ce qui aura été vu en formation afin d’identifier les leviers ou difficultés dans la pratique quotidienne</a:t>
            </a:r>
          </a:p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lang="fr-FR" sz="8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ÉVALUATION 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pour suivre l’implantation du projet dans le service</a:t>
            </a: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40002" y="1110876"/>
            <a:ext cx="8186286" cy="25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Avec un territoire marqué à la fois par sa diversité et ses inégalités, la PMI de l’Hérault a saisi le levier de la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stratégie nationale de prévention et protection de l’enfance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réaffirmer son engagement au plus près des familles du Département.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 volonté était d’inscrire le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projet de service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dans une dynamique permettant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d’outiller davantage les professionnels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engagés dans la relation d’aide,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renforcer le sens à agir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n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ourrir une culture commune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apporter une réponse plus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ajustée aux besoins des familles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 </a:t>
            </a: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Dans une perspective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d’universalisme proportionné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la PMI doit veiller à rester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accessible à tous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avec une attention particulière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pour les plus vulnérables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et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agir le plus précocement possible.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démarche Petits pas, Grands pas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®, initiée par et avec l’agence Kalia, répond à ce défi : une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démarche transversale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accompagner les équipes dans l’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harmonisation des pratiques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renforcer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l’aller-vers 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et participer à la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réduction des inégalités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 santé dès le plus jeune âge.</a:t>
            </a:r>
            <a:endParaRPr sz="1400" dirty="0"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7" title="Petits pas Grands pas cmj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075" y="4275825"/>
            <a:ext cx="1044600" cy="50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639EB60A-A457-4C0E-BF02-DE9558284C16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33B91C-7A8F-4DDF-B9E6-691F8877CEF0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3456198-2CE5-4DB6-ADDE-078314F8245C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6FA57A5-CEAF-494C-BFF0-2795AE3D8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40586"/>
              </p:ext>
            </p:extLst>
          </p:nvPr>
        </p:nvGraphicFramePr>
        <p:xfrm>
          <a:off x="204288" y="581790"/>
          <a:ext cx="89689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24">
                  <a:extLst>
                    <a:ext uri="{9D8B030D-6E8A-4147-A177-3AD203B41FA5}">
                      <a16:colId xmlns:a16="http://schemas.microsoft.com/office/drawing/2014/main" val="2477981926"/>
                    </a:ext>
                  </a:extLst>
                </a:gridCol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POURQUOI AVOIR D</a:t>
                      </a:r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ÉVELOPPÉ </a:t>
                      </a:r>
                      <a:r>
                        <a:rPr lang="fr-FR" sz="1600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PAS, GRANDS PAS® DANS L’H</a:t>
                      </a:r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ÉRAULT ?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1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74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 title="Petits pas Grands pas cmj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594" y="4431181"/>
            <a:ext cx="884079" cy="4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46868" y="862868"/>
            <a:ext cx="8454440" cy="331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162 professionnels et 463 parents interrogés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sur l’activité de prévention de la PMI, ses points forts et ses axes d’amélioration</a:t>
            </a:r>
          </a:p>
          <a:p>
            <a:pPr marL="43180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175 professionnels formés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à l’Approche préventive fondée sur la relation d’aide (APR) en PMI et des formations à venir pour les nouveaux professionnels</a:t>
            </a:r>
          </a:p>
          <a:p>
            <a:pPr marL="43180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 mois après la formation,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60%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des professionnels répondants disent recourir plus fréquemment à la compétence «</a:t>
            </a:r>
            <a:r>
              <a:rPr lang="fr-FR" sz="14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 </a:t>
            </a:r>
            <a:r>
              <a:rPr lang="fr-FR" sz="14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J’aide la (future) mère / les parents à trouver eux-mêmes les réponses à leurs questions </a:t>
            </a:r>
            <a:r>
              <a:rPr lang="fr-FR" sz="14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» 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et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51% 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utiliser davantage la compétence «</a:t>
            </a:r>
            <a:r>
              <a:rPr lang="fr-FR" sz="14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J</a:t>
            </a:r>
            <a:r>
              <a:rPr lang="fr-FR" sz="14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 m’assure que la (future) mère / les parents ont compris les objectifs de l’accompagnement</a:t>
            </a:r>
            <a:r>
              <a:rPr lang="fr-FR" sz="1400" b="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»</a:t>
            </a:r>
          </a:p>
          <a:p>
            <a:pPr marL="43180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 mois après la formation,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plus d’un professionnel sur deux dit davantage écouter sans jugement ni proposition de solution (écoute active) dans les situations difficiles</a:t>
            </a:r>
          </a:p>
          <a:p>
            <a:pPr marL="431800" lvl="0" indent="-2857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66% des professionnels répondant à 6 mois, disent avoir vu leurs pratiques évoluer depuis la formation,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évoquant notamment un meilleur ajustement aux besoins des familles, davantage d’observations, et une adaptation facilitée à la temporalité des familles</a:t>
            </a: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9B5B1DF-D154-4427-BC5B-8687532E7F72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443316-7AB3-48C8-8B9E-6131BF1C4CA9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417BAE-2A6F-485C-9240-E026811DC624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C504A9F-5C05-4075-A4E1-1E254FB5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13943"/>
              </p:ext>
            </p:extLst>
          </p:nvPr>
        </p:nvGraphicFramePr>
        <p:xfrm>
          <a:off x="204288" y="581790"/>
          <a:ext cx="89689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24">
                  <a:extLst>
                    <a:ext uri="{9D8B030D-6E8A-4147-A177-3AD203B41FA5}">
                      <a16:colId xmlns:a16="http://schemas.microsoft.com/office/drawing/2014/main" val="2477981926"/>
                    </a:ext>
                  </a:extLst>
                </a:gridCol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QUELQUES DONN</a:t>
                      </a:r>
                      <a:r>
                        <a:rPr lang="fr-FR" sz="1600" b="1" dirty="0">
                          <a:latin typeface="Bahnschrift" panose="020B0502040204020203" pitchFamily="34" charset="0"/>
                        </a:rPr>
                        <a:t>ÉES HÉRAULTAISES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1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74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440001" y="914423"/>
            <a:ext cx="8376150" cy="352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Petits pas, Grands pas®, une démarche ambitieuse qui emmène toute l’équipe de la PMI de l’Hérault à tenir durablement le cap de la prévention dans l’intérêt des familles : </a:t>
            </a: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318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Embarquer plus de 250 professionnels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 - médecins, sages-femmes, puéricultrices, infirmier(e)s, conseillères conjugales et familiales - dans un projet réflexif et centré sur la prévention précoce</a:t>
            </a:r>
          </a:p>
          <a:p>
            <a:pPr marL="4318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Oser requestionner les pratiques professionnelles, la pertinence et l’efficacité des outils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pour rencontrer un maximum de bébés, enfants, femmes enceintes, parents </a:t>
            </a:r>
          </a:p>
          <a:p>
            <a:pPr marL="4318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Renforcer la chaîne de sécurité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 la PMI jusqu’à l’enfant</a:t>
            </a:r>
          </a:p>
          <a:p>
            <a:pPr marL="4318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Replacer la relation d’aide au cœur des pratiques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des professionnels de PMI qui partagent, une fois formés, un langage commun et le même référentiel</a:t>
            </a:r>
          </a:p>
          <a:p>
            <a:pPr marL="43180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Valoriser des interventions fondées sur l’observation et la co-construction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avec les parents et nécessairement respectueuses du rythme et des besoins de chaque famille</a:t>
            </a: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 démarche PPGP® s’appuie sur une méthodologie éprouvée, qui a déjà inspiré plus de 35 départements en France. Dans l’Hérault, la PMI poursuit son engagement avec une journée départementale dédiée, </a:t>
            </a:r>
            <a:r>
              <a:rPr lang="fr-FR"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pour ancrer durablement la démarche</a:t>
            </a:r>
            <a:r>
              <a:rPr lang="fr-FR" sz="1400" b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1400" b="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9" title="Petits pas Grands pas cmj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525" y="4438275"/>
            <a:ext cx="809626" cy="3882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224BC400-D6A9-4A26-87E5-36B109A58EA6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3F7528-2877-41EA-8DC3-95EADD57A360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59BFBAE-1192-4387-88B0-DB04FB494576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39C682C-F34C-47A6-A37A-1C5DD58E4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17500"/>
              </p:ext>
            </p:extLst>
          </p:nvPr>
        </p:nvGraphicFramePr>
        <p:xfrm>
          <a:off x="204288" y="581790"/>
          <a:ext cx="896892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24">
                  <a:extLst>
                    <a:ext uri="{9D8B030D-6E8A-4147-A177-3AD203B41FA5}">
                      <a16:colId xmlns:a16="http://schemas.microsoft.com/office/drawing/2014/main" val="2477981926"/>
                    </a:ext>
                  </a:extLst>
                </a:gridCol>
              </a:tblGrid>
              <a:tr h="27497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Bahnschrift" panose="020B0502040204020203" pitchFamily="34" charset="0"/>
                          <a:ea typeface="Calibri"/>
                          <a:cs typeface="Calibri"/>
                          <a:sym typeface="Calibri"/>
                        </a:rPr>
                        <a:t>EN QUOI CE PROJET EST-IL INSPIRANT ?</a:t>
                      </a:r>
                      <a:endParaRPr lang="fr-F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1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1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474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 title="Petits pas Grands pas cmj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075" y="4275825"/>
            <a:ext cx="1044600" cy="5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title="APR A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775" y="1983325"/>
            <a:ext cx="2875175" cy="19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948200" y="975025"/>
            <a:ext cx="552944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Petits pas, Grands pas </a:t>
            </a:r>
            <a:r>
              <a:rPr lang="fr-FR" sz="1600" b="1" dirty="0">
                <a:solidFill>
                  <a:schemeClr val="dk1"/>
                </a:solidFill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en image …. </a:t>
            </a:r>
            <a:endParaRPr sz="1600" b="1" dirty="0">
              <a:solidFill>
                <a:schemeClr val="dk1"/>
              </a:solidFill>
              <a:latin typeface="Bahnschrift" panose="020B0502040204020203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161E0CA-DD0A-497E-B34A-D8CFFE84D3DD}"/>
              </a:ext>
            </a:extLst>
          </p:cNvPr>
          <p:cNvGrpSpPr/>
          <p:nvPr/>
        </p:nvGrpSpPr>
        <p:grpSpPr>
          <a:xfrm>
            <a:off x="0" y="1614776"/>
            <a:ext cx="462312" cy="2452959"/>
            <a:chOff x="0" y="1614776"/>
            <a:chExt cx="462312" cy="245295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D06C93-3BC2-4423-AEDD-6F0730A98C40}"/>
                </a:ext>
              </a:extLst>
            </p:cNvPr>
            <p:cNvSpPr/>
            <p:nvPr/>
          </p:nvSpPr>
          <p:spPr>
            <a:xfrm>
              <a:off x="0" y="1614776"/>
              <a:ext cx="408576" cy="2452959"/>
            </a:xfrm>
            <a:prstGeom prst="rect">
              <a:avLst/>
            </a:prstGeom>
            <a:solidFill>
              <a:srgbClr val="EC0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7FC08A0-E978-4282-978E-3BD0195ACA21}"/>
                </a:ext>
              </a:extLst>
            </p:cNvPr>
            <p:cNvSpPr txBox="1"/>
            <p:nvPr/>
          </p:nvSpPr>
          <p:spPr>
            <a:xfrm>
              <a:off x="31425" y="1614776"/>
              <a:ext cx="430887" cy="2452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 de la Protection Maternelle et Infantile</a:t>
              </a:r>
            </a:p>
            <a:p>
              <a:pPr algn="ctr"/>
              <a:endParaRPr lang="fr-FR" sz="8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EBF131A-8F72-4CB4-BDC1-236301950CFC}"/>
              </a:ext>
            </a:extLst>
          </p:cNvPr>
          <p:cNvSpPr/>
          <p:nvPr/>
        </p:nvSpPr>
        <p:spPr>
          <a:xfrm>
            <a:off x="-4803" y="486764"/>
            <a:ext cx="239754" cy="795936"/>
          </a:xfrm>
          <a:prstGeom prst="rect">
            <a:avLst/>
          </a:prstGeom>
          <a:solidFill>
            <a:srgbClr val="00C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2D774F-7282-4C79-9EC8-035CF8CAA272}"/>
              </a:ext>
            </a:extLst>
          </p:cNvPr>
          <p:cNvSpPr/>
          <p:nvPr/>
        </p:nvSpPr>
        <p:spPr>
          <a:xfrm>
            <a:off x="239427" y="450853"/>
            <a:ext cx="170271" cy="58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1019</Words>
  <Application>Microsoft Office PowerPoint</Application>
  <PresentationFormat>Affichage à l'écran (16:9)</PresentationFormat>
  <Paragraphs>110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 Black</vt:lpstr>
      <vt:lpstr>Calibri</vt:lpstr>
      <vt:lpstr>Arial</vt:lpstr>
      <vt:lpstr>Bahnschrift</vt:lpstr>
      <vt:lpstr>Thème Office</vt:lpstr>
      <vt:lpstr>UN SOUFFLE NOUVEAU DANS L’HÉRAULT POUR RELEVER LES DÉFIS  DE LA PROTECTION MATERNELLE ET INFANTILE DE DEMAIN  AVEC PETITS PAS, GRANDS PAS® (PPGP)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souffle nouveau dans l’Hérault pour relever les défis de la PMI de demain avec  Petits pas, Grands pas® (PPGP)</dc:title>
  <dc:creator>Jaeger Elsa</dc:creator>
  <cp:lastModifiedBy>Jaeger Elsa</cp:lastModifiedBy>
  <cp:revision>58</cp:revision>
  <dcterms:modified xsi:type="dcterms:W3CDTF">2025-09-09T13:09:16Z</dcterms:modified>
</cp:coreProperties>
</file>