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4" r:id="rId1"/>
  </p:sldMasterIdLst>
  <p:notesMasterIdLst>
    <p:notesMasterId r:id="rId17"/>
  </p:notesMasterIdLst>
  <p:handoutMasterIdLst>
    <p:handoutMasterId r:id="rId18"/>
  </p:handoutMasterIdLst>
  <p:sldIdLst>
    <p:sldId id="313" r:id="rId2"/>
    <p:sldId id="320" r:id="rId3"/>
    <p:sldId id="314" r:id="rId4"/>
    <p:sldId id="321" r:id="rId5"/>
    <p:sldId id="315" r:id="rId6"/>
    <p:sldId id="322" r:id="rId7"/>
    <p:sldId id="323" r:id="rId8"/>
    <p:sldId id="316" r:id="rId9"/>
    <p:sldId id="325" r:id="rId10"/>
    <p:sldId id="326" r:id="rId11"/>
    <p:sldId id="317" r:id="rId12"/>
    <p:sldId id="327" r:id="rId13"/>
    <p:sldId id="329" r:id="rId14"/>
    <p:sldId id="318" r:id="rId15"/>
    <p:sldId id="328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859C"/>
    <a:srgbClr val="A6CE39"/>
    <a:srgbClr val="4389BD"/>
    <a:srgbClr val="068EC0"/>
    <a:srgbClr val="CC00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81" autoAdjust="0"/>
    <p:restoredTop sz="94660"/>
  </p:normalViewPr>
  <p:slideViewPr>
    <p:cSldViewPr snapToGrid="0" snapToObjects="1">
      <p:cViewPr varScale="1">
        <p:scale>
          <a:sx n="126" d="100"/>
          <a:sy n="126" d="100"/>
        </p:scale>
        <p:origin x="110" y="1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233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798284E-4A1E-4BAA-9E15-81970A757FBC}" type="datetimeFigureOut">
              <a:rPr lang="fr-FR"/>
              <a:pPr>
                <a:defRPr/>
              </a:pPr>
              <a:t>12/05/2026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35C95FF7-02B3-4D67-8FAD-AABC16DCE4CC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75385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41E88A88-C710-432D-8C00-AA3E86728736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3935736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08/01/2025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1B0E7-DA43-4E15-8843-926988900F80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508213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08/01/2025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30D91-93F8-42B2-B995-D941131F9E52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23359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08/01/2025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77CC9-03B6-45CC-9D4A-CB8357D07C74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4756804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 txBox="1">
            <a:spLocks/>
          </p:cNvSpPr>
          <p:nvPr userDrawn="1"/>
        </p:nvSpPr>
        <p:spPr>
          <a:xfrm>
            <a:off x="10274301" y="12700"/>
            <a:ext cx="1437217" cy="369888"/>
          </a:xfrm>
          <a:prstGeom prst="rect">
            <a:avLst/>
          </a:prstGeom>
        </p:spPr>
        <p:txBody>
          <a:bodyPr anchor="ctr"/>
          <a:lstStyle>
            <a:defPPr>
              <a:defRPr lang="fr-FR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313E0E21-4547-41CC-B56B-2E03476BD1DD}" type="datetime1">
              <a:rPr lang="fr-FR" sz="1200" smtClean="0">
                <a:solidFill>
                  <a:schemeClr val="bg1">
                    <a:lumMod val="50000"/>
                  </a:schemeClr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12/05/2026</a:t>
            </a:fld>
            <a:endParaRPr lang="fr-FR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4000" b="1"/>
            </a:lvl1pPr>
          </a:lstStyle>
          <a:p>
            <a:r>
              <a:rPr lang="fr-FR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7315200" y="635635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3AB47718-8112-451F-9388-A2027633ADEA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34933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08/01/2025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10EC-AFAD-439D-A590-D6C00DB4B287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47303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08/01/2025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22CC4-4B10-48A1-B569-2B030FB9A570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579294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08/01/2025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43362-8410-49BC-8025-D0DE44E2F4BE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782131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08/01/2025</a:t>
            </a:r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5DEC5-8A58-4CAE-B868-E32965B2227E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46935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08/01/2025</a:t>
            </a: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D4D40-6BFC-4521-88C5-EE708A79A64C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793149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08/01/2025</a:t>
            </a:r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0B833-E4C8-4B26-A595-2FBB07EC5228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532320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08/01/2025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4024E-DEA6-4843-8F23-6DF2EDEEEDC5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354009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08/01/2025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317EF-75A2-47C2-94AD-484766096230}" type="slidenum">
              <a:rPr lang="fr-FR" altLang="fr-FR" smtClean="0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866926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3000"/>
                <a:satMod val="150000"/>
                <a:shade val="98000"/>
                <a:lumMod val="102000"/>
                <a:alpha val="86000"/>
              </a:schemeClr>
            </a:gs>
            <a:gs pos="86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fr-FR" smtClean="0"/>
              <a:t>08/01/2025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7888C-4C93-4A6B-B096-BC1D76E4596E}" type="slidenum">
              <a:rPr lang="fr-FR" altLang="fr-FR" smtClean="0"/>
              <a:pPr/>
              <a:t>‹N°›</a:t>
            </a:fld>
            <a:endParaRPr lang="fr-FR" altLang="fr-FR"/>
          </a:p>
        </p:txBody>
      </p:sp>
      <p:sp>
        <p:nvSpPr>
          <p:cNvPr id="8" name="Espace réservé du numéro de diapositive 4"/>
          <p:cNvSpPr txBox="1">
            <a:spLocks/>
          </p:cNvSpPr>
          <p:nvPr userDrawn="1"/>
        </p:nvSpPr>
        <p:spPr>
          <a:xfrm>
            <a:off x="-709083" y="6310314"/>
            <a:ext cx="1320801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5C738055-8B1F-49E7-8EAF-9E36337872E6}" type="slidenum">
              <a:rPr lang="fr-FR" altLang="fr-FR" sz="900">
                <a:solidFill>
                  <a:srgbClr val="0070C0"/>
                </a:solidFill>
              </a:rPr>
              <a:pPr algn="r"/>
              <a:t>‹N°›</a:t>
            </a:fld>
            <a:endParaRPr lang="fr-FR" altLang="fr-FR" sz="900">
              <a:solidFill>
                <a:srgbClr val="0070C0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55" y="230189"/>
            <a:ext cx="2718861" cy="511392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1340284"/>
            <a:ext cx="611718" cy="5517715"/>
          </a:xfrm>
          <a:prstGeom prst="rect">
            <a:avLst/>
          </a:prstGeom>
          <a:solidFill>
            <a:srgbClr val="06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 userDrawn="1"/>
        </p:nvSpPr>
        <p:spPr>
          <a:xfrm>
            <a:off x="11353800" y="0"/>
            <a:ext cx="838200" cy="839244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 userDrawn="1"/>
        </p:nvSpPr>
        <p:spPr>
          <a:xfrm>
            <a:off x="0" y="6356350"/>
            <a:ext cx="12192000" cy="5016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/>
          <p:cNvSpPr txBox="1"/>
          <p:nvPr userDrawn="1"/>
        </p:nvSpPr>
        <p:spPr>
          <a:xfrm>
            <a:off x="9241599" y="6420405"/>
            <a:ext cx="2956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68EC0"/>
                </a:solidFill>
                <a:latin typeface="Capriola" panose="02010603030502060004" pitchFamily="2" charset="0"/>
              </a:rPr>
              <a:t>www.lotetgaronne.fr</a:t>
            </a:r>
            <a:endParaRPr lang="fr-FR" dirty="0">
              <a:solidFill>
                <a:srgbClr val="068EC0"/>
              </a:solidFill>
              <a:latin typeface="Capriola" panose="0201060303050206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377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01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mailto:achat@lotetgaronne.fr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367246"/>
            <a:ext cx="10515600" cy="480971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3600" b="1" dirty="0">
                <a:solidFill>
                  <a:srgbClr val="4389BD"/>
                </a:solidFill>
              </a:rPr>
              <a:t>Transformer </a:t>
            </a:r>
            <a:r>
              <a:rPr lang="fr-FR" sz="3600" b="1" dirty="0" smtClean="0">
                <a:solidFill>
                  <a:srgbClr val="4389BD"/>
                </a:solidFill>
              </a:rPr>
              <a:t>l‘achat public </a:t>
            </a:r>
            <a:r>
              <a:rPr lang="fr-FR" sz="3600" b="1" dirty="0">
                <a:solidFill>
                  <a:srgbClr val="4389BD"/>
                </a:solidFill>
              </a:rPr>
              <a:t>en </a:t>
            </a:r>
            <a:r>
              <a:rPr lang="fr-FR" sz="3600" b="1" dirty="0" smtClean="0">
                <a:solidFill>
                  <a:srgbClr val="4389BD"/>
                </a:solidFill>
              </a:rPr>
              <a:t>levier </a:t>
            </a:r>
            <a:r>
              <a:rPr lang="fr-FR" sz="3600" b="1" dirty="0">
                <a:solidFill>
                  <a:srgbClr val="4389BD"/>
                </a:solidFill>
              </a:rPr>
              <a:t>de </a:t>
            </a:r>
            <a:r>
              <a:rPr lang="fr-FR" sz="3600" b="1" dirty="0" smtClean="0">
                <a:solidFill>
                  <a:srgbClr val="4389BD"/>
                </a:solidFill>
              </a:rPr>
              <a:t>réinsertion </a:t>
            </a:r>
            <a:r>
              <a:rPr lang="fr-FR" sz="3600" b="1" dirty="0">
                <a:solidFill>
                  <a:srgbClr val="4389BD"/>
                </a:solidFill>
              </a:rPr>
              <a:t>: </a:t>
            </a:r>
            <a:r>
              <a:rPr lang="fr-FR" sz="3600" b="1" dirty="0" smtClean="0">
                <a:solidFill>
                  <a:srgbClr val="4389BD"/>
                </a:solidFill>
              </a:rPr>
              <a:t>    le </a:t>
            </a:r>
            <a:r>
              <a:rPr lang="fr-FR" sz="3600" b="1" dirty="0" smtClean="0">
                <a:solidFill>
                  <a:srgbClr val="4389BD"/>
                </a:solidFill>
              </a:rPr>
              <a:t>cas </a:t>
            </a:r>
            <a:r>
              <a:rPr lang="fr-FR" sz="3600" b="1" dirty="0">
                <a:solidFill>
                  <a:srgbClr val="4389BD"/>
                </a:solidFill>
              </a:rPr>
              <a:t>des </a:t>
            </a:r>
            <a:r>
              <a:rPr lang="fr-FR" sz="3600" b="1" dirty="0" smtClean="0">
                <a:solidFill>
                  <a:srgbClr val="4389BD"/>
                </a:solidFill>
              </a:rPr>
              <a:t>casiers </a:t>
            </a:r>
            <a:r>
              <a:rPr lang="fr-FR" sz="3600" b="1" dirty="0">
                <a:solidFill>
                  <a:srgbClr val="4389BD"/>
                </a:solidFill>
              </a:rPr>
              <a:t>du </a:t>
            </a:r>
            <a:r>
              <a:rPr lang="fr-FR" sz="3600" b="1" dirty="0" smtClean="0">
                <a:solidFill>
                  <a:srgbClr val="4389BD"/>
                </a:solidFill>
              </a:rPr>
              <a:t>Lot-et-Garonne</a:t>
            </a:r>
            <a:endParaRPr lang="fr-FR" sz="3600" b="1" dirty="0">
              <a:solidFill>
                <a:srgbClr val="4389BD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10EC-AFAD-439D-A590-D6C00DB4B287}" type="slidenum">
              <a:rPr lang="fr-FR" altLang="fr-FR" smtClean="0"/>
              <a:pPr/>
              <a:t>1</a:t>
            </a:fld>
            <a:endParaRPr lang="fr-FR" alt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2434" y="2779531"/>
            <a:ext cx="5133704" cy="2653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593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783771"/>
            <a:ext cx="10515600" cy="906917"/>
          </a:xfrm>
        </p:spPr>
        <p:txBody>
          <a:bodyPr>
            <a:normAutofit/>
          </a:bodyPr>
          <a:lstStyle/>
          <a:p>
            <a:pPr algn="ctr"/>
            <a:r>
              <a:rPr lang="fr-FR" sz="4000" b="1" dirty="0">
                <a:solidFill>
                  <a:srgbClr val="31859C"/>
                </a:solidFill>
              </a:rPr>
              <a:t>Performance et Proximité</a:t>
            </a:r>
            <a:endParaRPr lang="fr-FR" sz="4000" dirty="0">
              <a:solidFill>
                <a:srgbClr val="31859C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r-FR" b="1" dirty="0" smtClean="0">
                <a:solidFill>
                  <a:srgbClr val="4389BD"/>
                </a:solidFill>
              </a:rPr>
              <a:t>Logistique </a:t>
            </a:r>
            <a:r>
              <a:rPr lang="fr-FR" b="1" dirty="0">
                <a:solidFill>
                  <a:srgbClr val="4389BD"/>
                </a:solidFill>
              </a:rPr>
              <a:t>optimisée </a:t>
            </a:r>
            <a:r>
              <a:rPr lang="fr-FR" dirty="0"/>
              <a:t>: </a:t>
            </a:r>
            <a:r>
              <a:rPr lang="fr-FR" dirty="0" smtClean="0"/>
              <a:t>première </a:t>
            </a:r>
            <a:r>
              <a:rPr lang="fr-FR" dirty="0"/>
              <a:t>livraison au collège André Crochepierre, situé à seulement </a:t>
            </a:r>
            <a:r>
              <a:rPr lang="fr-FR" b="1" dirty="0">
                <a:solidFill>
                  <a:srgbClr val="A6CE39"/>
                </a:solidFill>
              </a:rPr>
              <a:t>4 km </a:t>
            </a:r>
            <a:r>
              <a:rPr lang="fr-FR" dirty="0"/>
              <a:t>de l’atelier de </a:t>
            </a:r>
            <a:r>
              <a:rPr lang="fr-FR" dirty="0" smtClean="0"/>
              <a:t>fabrication</a:t>
            </a:r>
            <a:endParaRPr lang="fr-FR" dirty="0"/>
          </a:p>
          <a:p>
            <a:pPr algn="just"/>
            <a:r>
              <a:rPr lang="fr-FR" b="1" dirty="0">
                <a:solidFill>
                  <a:srgbClr val="4389BD"/>
                </a:solidFill>
              </a:rPr>
              <a:t>Budget maîtrisé </a:t>
            </a:r>
            <a:r>
              <a:rPr lang="fr-FR" dirty="0" smtClean="0"/>
              <a:t>: opération </a:t>
            </a:r>
            <a:r>
              <a:rPr lang="fr-FR" dirty="0"/>
              <a:t>financièrement stable grâce à l'approche en coût global (baisse des frais de transport, installation </a:t>
            </a:r>
            <a:r>
              <a:rPr lang="fr-FR" dirty="0" err="1"/>
              <a:t>réinternalisée</a:t>
            </a:r>
            <a:r>
              <a:rPr lang="fr-FR" dirty="0"/>
              <a:t> et mise en déchet gratuite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10EC-AFAD-439D-A590-D6C00DB4B287}" type="slidenum">
              <a:rPr lang="fr-FR" altLang="fr-FR" smtClean="0"/>
              <a:pPr/>
              <a:t>10</a:t>
            </a:fld>
            <a:endParaRPr lang="fr-FR" alt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567" y="3919697"/>
            <a:ext cx="4209069" cy="234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1384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1749" y="1288868"/>
            <a:ext cx="9368891" cy="4774932"/>
          </a:xfrm>
          <a:prstGeom prst="rect">
            <a:avLst/>
          </a:prstGeom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10EC-AFAD-439D-A590-D6C00DB4B287}" type="slidenum">
              <a:rPr lang="fr-FR" altLang="fr-FR" smtClean="0"/>
              <a:pPr/>
              <a:t>11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5724831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836023"/>
            <a:ext cx="10515600" cy="854665"/>
          </a:xfrm>
        </p:spPr>
        <p:txBody>
          <a:bodyPr>
            <a:normAutofit/>
          </a:bodyPr>
          <a:lstStyle/>
          <a:p>
            <a:pPr algn="ctr"/>
            <a:r>
              <a:rPr lang="fr-FR" sz="4000" b="1" dirty="0">
                <a:solidFill>
                  <a:srgbClr val="31859C"/>
                </a:solidFill>
              </a:rPr>
              <a:t>Chiffres Clés &amp; Calendrier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r-FR" dirty="0"/>
              <a:t>Montant : Accord-cadre de 4 ans </a:t>
            </a:r>
            <a:r>
              <a:rPr lang="fr-FR" dirty="0" smtClean="0"/>
              <a:t>(mini : 10 </a:t>
            </a:r>
            <a:r>
              <a:rPr lang="fr-FR" dirty="0"/>
              <a:t>000 </a:t>
            </a:r>
            <a:r>
              <a:rPr lang="fr-FR" dirty="0" smtClean="0"/>
              <a:t>€, maxi : 220 </a:t>
            </a:r>
            <a:r>
              <a:rPr lang="fr-FR" dirty="0"/>
              <a:t>000 € HT</a:t>
            </a:r>
            <a:r>
              <a:rPr lang="fr-FR" dirty="0" smtClean="0"/>
              <a:t>)</a:t>
            </a:r>
            <a:endParaRPr lang="fr-FR" dirty="0"/>
          </a:p>
          <a:p>
            <a:pPr algn="just"/>
            <a:r>
              <a:rPr lang="fr-FR" dirty="0"/>
              <a:t>Volume : Équipement de 4 collèges par </a:t>
            </a:r>
            <a:r>
              <a:rPr lang="fr-FR" dirty="0" smtClean="0"/>
              <a:t>an (selon les besoins en renouvellement)</a:t>
            </a:r>
            <a:endParaRPr lang="fr-FR" dirty="0"/>
          </a:p>
          <a:p>
            <a:pPr algn="just"/>
            <a:r>
              <a:rPr lang="fr-FR" dirty="0"/>
              <a:t>Rétroplanning réussi :</a:t>
            </a:r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10EC-AFAD-439D-A590-D6C00DB4B287}" type="slidenum">
              <a:rPr lang="fr-FR" altLang="fr-FR" smtClean="0"/>
              <a:pPr/>
              <a:t>12</a:t>
            </a:fld>
            <a:endParaRPr lang="fr-FR" alt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8171" y="4114007"/>
            <a:ext cx="6334125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6465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836023"/>
            <a:ext cx="10515600" cy="854665"/>
          </a:xfrm>
        </p:spPr>
        <p:txBody>
          <a:bodyPr>
            <a:normAutofit/>
          </a:bodyPr>
          <a:lstStyle/>
          <a:p>
            <a:pPr algn="ctr"/>
            <a:r>
              <a:rPr lang="fr-FR" sz="4000" b="1" dirty="0">
                <a:solidFill>
                  <a:srgbClr val="31859C"/>
                </a:solidFill>
              </a:rPr>
              <a:t>Chiffres Clés &amp; Calendrier </a:t>
            </a:r>
          </a:p>
        </p:txBody>
      </p:sp>
      <p:pic>
        <p:nvPicPr>
          <p:cNvPr id="7" name="Espace réservé du contenu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47850"/>
            <a:ext cx="5799538" cy="4351338"/>
          </a:xfrm>
          <a:prstGeom prst="rect">
            <a:avLst/>
          </a:prstGeom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10EC-AFAD-439D-A590-D6C00DB4B287}" type="slidenum">
              <a:rPr lang="fr-FR" altLang="fr-FR" smtClean="0"/>
              <a:pPr/>
              <a:t>13</a:t>
            </a:fld>
            <a:endParaRPr lang="fr-FR" altLang="fr-FR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807" y="2438059"/>
            <a:ext cx="5416193" cy="283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8081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1052" y="1582136"/>
            <a:ext cx="8403772" cy="4252208"/>
          </a:xfrm>
          <a:prstGeom prst="rect">
            <a:avLst/>
          </a:prstGeom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10EC-AFAD-439D-A590-D6C00DB4B287}" type="slidenum">
              <a:rPr lang="fr-FR" altLang="fr-FR" smtClean="0"/>
              <a:pPr/>
              <a:t>14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7906370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896983"/>
            <a:ext cx="10515600" cy="793705"/>
          </a:xfrm>
        </p:spPr>
        <p:txBody>
          <a:bodyPr/>
          <a:lstStyle/>
          <a:p>
            <a:pPr algn="ctr"/>
            <a:r>
              <a:rPr lang="fr-FR" b="1" dirty="0" smtClean="0">
                <a:solidFill>
                  <a:srgbClr val="31859C"/>
                </a:solidFill>
              </a:rPr>
              <a:t>Oser </a:t>
            </a:r>
            <a:r>
              <a:rPr lang="fr-FR" b="1" dirty="0" smtClean="0">
                <a:solidFill>
                  <a:srgbClr val="31859C"/>
                </a:solidFill>
              </a:rPr>
              <a:t>l’achat </a:t>
            </a:r>
            <a:r>
              <a:rPr lang="fr-FR" b="1" dirty="0" smtClean="0">
                <a:solidFill>
                  <a:srgbClr val="31859C"/>
                </a:solidFill>
              </a:rPr>
              <a:t>engagé</a:t>
            </a:r>
            <a:endParaRPr lang="fr-FR" dirty="0">
              <a:solidFill>
                <a:srgbClr val="31859C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fr-FR" dirty="0" smtClean="0"/>
              <a:t>Ce </a:t>
            </a:r>
            <a:r>
              <a:rPr lang="fr-FR" dirty="0"/>
              <a:t>projet s'inscrit dans la dynamique de notre SPASER adopté en mars </a:t>
            </a:r>
            <a:r>
              <a:rPr lang="fr-FR" dirty="0" smtClean="0"/>
              <a:t>2025</a:t>
            </a:r>
            <a:endParaRPr lang="fr-FR" dirty="0"/>
          </a:p>
          <a:p>
            <a:pPr marL="0" indent="0" algn="just">
              <a:buNone/>
            </a:pPr>
            <a:r>
              <a:rPr lang="fr-FR" dirty="0"/>
              <a:t>L'ambition : </a:t>
            </a:r>
            <a:r>
              <a:rPr lang="fr-FR" dirty="0" smtClean="0"/>
              <a:t>inspirer </a:t>
            </a:r>
            <a:r>
              <a:rPr lang="fr-FR" dirty="0"/>
              <a:t>d'autres collectivités à utiliser l'achat public comme moteur de transformation </a:t>
            </a:r>
            <a:r>
              <a:rPr lang="fr-FR" dirty="0" smtClean="0"/>
              <a:t>sociale</a:t>
            </a:r>
          </a:p>
          <a:p>
            <a:pPr algn="just"/>
            <a:endParaRPr lang="fr-FR" dirty="0" smtClean="0"/>
          </a:p>
          <a:p>
            <a:pPr marL="0" indent="0" algn="ctr">
              <a:buNone/>
            </a:pPr>
            <a:r>
              <a:rPr lang="fr-FR" dirty="0">
                <a:hlinkClick r:id="rId2"/>
              </a:rPr>
              <a:t>achat@lotetgaronne.fr</a:t>
            </a:r>
            <a:r>
              <a:rPr lang="fr-FR" dirty="0"/>
              <a:t> </a:t>
            </a:r>
          </a:p>
          <a:p>
            <a:pPr algn="just"/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10EC-AFAD-439D-A590-D6C00DB4B287}" type="slidenum">
              <a:rPr lang="fr-FR" altLang="fr-FR" smtClean="0"/>
              <a:pPr/>
              <a:t>15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42549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5230" y="1374627"/>
            <a:ext cx="6731068" cy="3345075"/>
          </a:xfrm>
          <a:prstGeom prst="rect">
            <a:avLst/>
          </a:prstGeom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10EC-AFAD-439D-A590-D6C00DB4B287}" type="slidenum">
              <a:rPr lang="fr-FR" altLang="fr-FR" smtClean="0"/>
              <a:pPr/>
              <a:t>2</a:t>
            </a:fld>
            <a:endParaRPr lang="fr-FR" altLang="fr-FR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9844" y="2052858"/>
            <a:ext cx="3524711" cy="2793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628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6839" y="1314994"/>
            <a:ext cx="8906692" cy="4515828"/>
          </a:xfrm>
          <a:prstGeom prst="rect">
            <a:avLst/>
          </a:prstGeom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10EC-AFAD-439D-A590-D6C00DB4B287}" type="slidenum">
              <a:rPr lang="fr-FR" altLang="fr-FR" smtClean="0"/>
              <a:pPr/>
              <a:t>3</a:t>
            </a:fld>
            <a:endParaRPr lang="fr-FR" altLang="fr-FR"/>
          </a:p>
        </p:txBody>
      </p:sp>
      <p:sp>
        <p:nvSpPr>
          <p:cNvPr id="8" name="Rectangle 7"/>
          <p:cNvSpPr/>
          <p:nvPr/>
        </p:nvSpPr>
        <p:spPr>
          <a:xfrm>
            <a:off x="6960326" y="2919766"/>
            <a:ext cx="3021874" cy="653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dirty="0" smtClean="0">
                <a:solidFill>
                  <a:schemeClr val="tx1"/>
                </a:solidFill>
              </a:rPr>
              <a:t>juridique</a:t>
            </a:r>
            <a:endParaRPr lang="fr-FR" sz="5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996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862149"/>
            <a:ext cx="10515600" cy="828539"/>
          </a:xfrm>
        </p:spPr>
        <p:txBody>
          <a:bodyPr>
            <a:normAutofit/>
          </a:bodyPr>
          <a:lstStyle/>
          <a:p>
            <a:pPr algn="ctr"/>
            <a:r>
              <a:rPr lang="fr-FR" b="1" dirty="0" smtClean="0">
                <a:solidFill>
                  <a:srgbClr val="31859C"/>
                </a:solidFill>
              </a:rPr>
              <a:t>L’innovation </a:t>
            </a:r>
            <a:r>
              <a:rPr lang="fr-FR" b="1" dirty="0">
                <a:solidFill>
                  <a:srgbClr val="31859C"/>
                </a:solidFill>
              </a:rPr>
              <a:t>j</a:t>
            </a:r>
            <a:r>
              <a:rPr lang="fr-FR" b="1" dirty="0" smtClean="0">
                <a:solidFill>
                  <a:srgbClr val="31859C"/>
                </a:solidFill>
              </a:rPr>
              <a:t>uridique </a:t>
            </a:r>
            <a:r>
              <a:rPr lang="fr-FR" b="1" dirty="0">
                <a:solidFill>
                  <a:srgbClr val="31859C"/>
                </a:solidFill>
              </a:rPr>
              <a:t>au s</a:t>
            </a:r>
            <a:r>
              <a:rPr lang="fr-FR" b="1" dirty="0" smtClean="0">
                <a:solidFill>
                  <a:srgbClr val="31859C"/>
                </a:solidFill>
              </a:rPr>
              <a:t>ervice </a:t>
            </a:r>
            <a:r>
              <a:rPr lang="fr-FR" b="1" dirty="0">
                <a:solidFill>
                  <a:srgbClr val="31859C"/>
                </a:solidFill>
              </a:rPr>
              <a:t>de </a:t>
            </a:r>
            <a:r>
              <a:rPr lang="fr-FR" b="1" dirty="0" smtClean="0">
                <a:solidFill>
                  <a:srgbClr val="31859C"/>
                </a:solidFill>
              </a:rPr>
              <a:t>l’humain</a:t>
            </a:r>
            <a:endParaRPr lang="fr-FR" b="1" dirty="0">
              <a:solidFill>
                <a:srgbClr val="31859C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dirty="0"/>
              <a:t>Le défi : </a:t>
            </a:r>
            <a:r>
              <a:rPr lang="fr-FR" dirty="0" smtClean="0"/>
              <a:t>renouveler </a:t>
            </a:r>
            <a:r>
              <a:rPr lang="fr-FR" dirty="0"/>
              <a:t>les casiers des collèges tout en créant une valeur sociale et environnementale forte</a:t>
            </a:r>
          </a:p>
          <a:p>
            <a:pPr marL="0" indent="0" algn="just">
              <a:buNone/>
            </a:pPr>
            <a:r>
              <a:rPr lang="fr-FR" dirty="0" smtClean="0"/>
              <a:t>L’outil </a:t>
            </a:r>
            <a:r>
              <a:rPr lang="fr-FR" dirty="0"/>
              <a:t>: </a:t>
            </a:r>
            <a:endParaRPr lang="fr-FR" dirty="0" smtClean="0"/>
          </a:p>
          <a:p>
            <a:pPr algn="just"/>
            <a:endParaRPr lang="fr-FR" dirty="0"/>
          </a:p>
          <a:p>
            <a:pPr algn="just"/>
            <a:endParaRPr lang="fr-FR" dirty="0" smtClean="0"/>
          </a:p>
          <a:p>
            <a:pPr algn="just"/>
            <a:endParaRPr lang="fr-FR" dirty="0"/>
          </a:p>
          <a:p>
            <a:pPr lvl="1" algn="just"/>
            <a:endParaRPr lang="fr-FR" dirty="0" smtClean="0"/>
          </a:p>
          <a:p>
            <a:pPr marL="457200" lvl="1" indent="0" algn="just">
              <a:buNone/>
            </a:pPr>
            <a:r>
              <a:rPr lang="fr-FR" i="1" dirty="0" smtClean="0"/>
              <a:t>Département </a:t>
            </a:r>
            <a:r>
              <a:rPr lang="fr-FR" i="1" dirty="0" smtClean="0"/>
              <a:t>du Finistère avait saisi cet outil mais via le recours à une SIAE</a:t>
            </a:r>
            <a:endParaRPr lang="fr-FR" i="1" dirty="0"/>
          </a:p>
          <a:p>
            <a:pPr marL="0" indent="0" algn="just">
              <a:buNone/>
            </a:pPr>
            <a:r>
              <a:rPr lang="fr-FR" dirty="0" smtClean="0"/>
              <a:t>Le </a:t>
            </a:r>
            <a:r>
              <a:rPr lang="fr-FR" dirty="0"/>
              <a:t>lieu : Centre de détention d’Eysses (Villeneuve-sur-Lot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10EC-AFAD-439D-A590-D6C00DB4B287}" type="slidenum">
              <a:rPr lang="fr-FR" altLang="fr-FR" smtClean="0"/>
              <a:pPr/>
              <a:t>4</a:t>
            </a:fld>
            <a:endParaRPr lang="fr-FR" alt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2701268"/>
            <a:ext cx="3869192" cy="2114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232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2080" y="1276735"/>
            <a:ext cx="8995410" cy="4756663"/>
          </a:xfrm>
          <a:prstGeom prst="rect">
            <a:avLst/>
          </a:prstGeom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10EC-AFAD-439D-A590-D6C00DB4B287}" type="slidenum">
              <a:rPr lang="fr-FR" altLang="fr-FR" smtClean="0"/>
              <a:pPr/>
              <a:t>5</a:t>
            </a:fld>
            <a:endParaRPr lang="fr-FR" altLang="fr-FR"/>
          </a:p>
        </p:txBody>
      </p:sp>
      <p:sp>
        <p:nvSpPr>
          <p:cNvPr id="7" name="Rectangle 6"/>
          <p:cNvSpPr/>
          <p:nvPr/>
        </p:nvSpPr>
        <p:spPr>
          <a:xfrm>
            <a:off x="1733006" y="2264229"/>
            <a:ext cx="1863634" cy="30044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700" dirty="0" smtClean="0">
                <a:solidFill>
                  <a:schemeClr val="tx1"/>
                </a:solidFill>
              </a:rPr>
              <a:t>2</a:t>
            </a:r>
            <a:endParaRPr lang="fr-FR" sz="28700" dirty="0">
              <a:solidFill>
                <a:schemeClr val="tx1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1599" y="1369159"/>
            <a:ext cx="1420178" cy="956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480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766354"/>
            <a:ext cx="10515600" cy="924334"/>
          </a:xfrm>
        </p:spPr>
        <p:txBody>
          <a:bodyPr>
            <a:normAutofit/>
          </a:bodyPr>
          <a:lstStyle/>
          <a:p>
            <a:pPr algn="ctr"/>
            <a:r>
              <a:rPr lang="fr-FR" sz="4000" b="1" dirty="0">
                <a:solidFill>
                  <a:srgbClr val="31859C"/>
                </a:solidFill>
              </a:rPr>
              <a:t>Un </a:t>
            </a:r>
            <a:r>
              <a:rPr lang="fr-FR" sz="4000" b="1" dirty="0" smtClean="0">
                <a:solidFill>
                  <a:srgbClr val="31859C"/>
                </a:solidFill>
              </a:rPr>
              <a:t>triple </a:t>
            </a:r>
            <a:r>
              <a:rPr lang="fr-FR" sz="4000" b="1" dirty="0">
                <a:solidFill>
                  <a:srgbClr val="31859C"/>
                </a:solidFill>
              </a:rPr>
              <a:t>i</a:t>
            </a:r>
            <a:r>
              <a:rPr lang="fr-FR" sz="4000" b="1" dirty="0" smtClean="0">
                <a:solidFill>
                  <a:srgbClr val="31859C"/>
                </a:solidFill>
              </a:rPr>
              <a:t>mpact </a:t>
            </a:r>
            <a:r>
              <a:rPr lang="fr-FR" sz="4000" b="1" dirty="0">
                <a:solidFill>
                  <a:srgbClr val="31859C"/>
                </a:solidFill>
              </a:rPr>
              <a:t>a</a:t>
            </a:r>
            <a:r>
              <a:rPr lang="fr-FR" sz="4000" b="1" dirty="0" smtClean="0">
                <a:solidFill>
                  <a:srgbClr val="31859C"/>
                </a:solidFill>
              </a:rPr>
              <a:t>ffirmé </a:t>
            </a:r>
            <a:r>
              <a:rPr lang="fr-FR" sz="4000" b="1" dirty="0" smtClean="0">
                <a:solidFill>
                  <a:srgbClr val="31859C"/>
                </a:solidFill>
              </a:rPr>
              <a:t>(social</a:t>
            </a:r>
            <a:r>
              <a:rPr lang="fr-FR" sz="4000" b="1" dirty="0">
                <a:solidFill>
                  <a:srgbClr val="31859C"/>
                </a:solidFill>
              </a:rPr>
              <a:t>, </a:t>
            </a:r>
            <a:r>
              <a:rPr lang="fr-FR" sz="4000" b="1" dirty="0" smtClean="0">
                <a:solidFill>
                  <a:srgbClr val="31859C"/>
                </a:solidFill>
              </a:rPr>
              <a:t>écolo</a:t>
            </a:r>
            <a:r>
              <a:rPr lang="fr-FR" sz="4000" b="1" dirty="0">
                <a:solidFill>
                  <a:srgbClr val="31859C"/>
                </a:solidFill>
              </a:rPr>
              <a:t>, </a:t>
            </a:r>
            <a:r>
              <a:rPr lang="fr-FR" sz="4000" b="1" dirty="0" smtClean="0">
                <a:solidFill>
                  <a:srgbClr val="31859C"/>
                </a:solidFill>
              </a:rPr>
              <a:t>éco</a:t>
            </a:r>
            <a:r>
              <a:rPr lang="fr-FR" sz="4000" b="1" dirty="0">
                <a:solidFill>
                  <a:srgbClr val="31859C"/>
                </a:solidFill>
              </a:rPr>
              <a:t>)</a:t>
            </a:r>
            <a:endParaRPr lang="fr-FR" sz="4000" dirty="0">
              <a:solidFill>
                <a:srgbClr val="31859C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r-FR" b="1" dirty="0" smtClean="0">
                <a:solidFill>
                  <a:schemeClr val="bg1">
                    <a:lumMod val="50000"/>
                  </a:schemeClr>
                </a:solidFill>
              </a:rPr>
              <a:t>Impact </a:t>
            </a:r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s</a:t>
            </a:r>
            <a:r>
              <a:rPr lang="fr-FR" b="1" dirty="0" smtClean="0">
                <a:solidFill>
                  <a:schemeClr val="bg1">
                    <a:lumMod val="50000"/>
                  </a:schemeClr>
                </a:solidFill>
              </a:rPr>
              <a:t>ocial </a:t>
            </a:r>
            <a:r>
              <a:rPr lang="fr-FR" dirty="0"/>
              <a:t>: </a:t>
            </a:r>
            <a:r>
              <a:rPr lang="fr-FR" dirty="0" smtClean="0"/>
              <a:t>formation </a:t>
            </a:r>
            <a:r>
              <a:rPr lang="fr-FR" dirty="0" smtClean="0"/>
              <a:t>de personnes </a:t>
            </a:r>
            <a:r>
              <a:rPr lang="fr-FR" dirty="0"/>
              <a:t>détenues aux métiers de la métallerie (secteur en tension) pour favoriser leur autonomie et leur insertion </a:t>
            </a:r>
            <a:r>
              <a:rPr lang="fr-FR" dirty="0" smtClean="0"/>
              <a:t>post-détention, 31 000 heures </a:t>
            </a:r>
            <a:r>
              <a:rPr lang="fr-FR" dirty="0" smtClean="0"/>
              <a:t>d’insertion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10EC-AFAD-439D-A590-D6C00DB4B287}" type="slidenum">
              <a:rPr lang="fr-FR" altLang="fr-FR" smtClean="0"/>
              <a:pPr/>
              <a:t>6</a:t>
            </a:fld>
            <a:endParaRPr lang="fr-FR" alt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0898" y="3214688"/>
            <a:ext cx="39147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396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766354"/>
            <a:ext cx="10515600" cy="924334"/>
          </a:xfrm>
        </p:spPr>
        <p:txBody>
          <a:bodyPr>
            <a:normAutofit/>
          </a:bodyPr>
          <a:lstStyle/>
          <a:p>
            <a:pPr algn="ctr"/>
            <a:r>
              <a:rPr lang="fr-FR" sz="4000" b="1" dirty="0">
                <a:solidFill>
                  <a:srgbClr val="31859C"/>
                </a:solidFill>
              </a:rPr>
              <a:t>Un </a:t>
            </a:r>
            <a:r>
              <a:rPr lang="fr-FR" sz="4000" b="1" dirty="0" smtClean="0">
                <a:solidFill>
                  <a:srgbClr val="31859C"/>
                </a:solidFill>
              </a:rPr>
              <a:t>triple </a:t>
            </a:r>
            <a:r>
              <a:rPr lang="fr-FR" sz="4000" b="1" dirty="0">
                <a:solidFill>
                  <a:srgbClr val="31859C"/>
                </a:solidFill>
              </a:rPr>
              <a:t>i</a:t>
            </a:r>
            <a:r>
              <a:rPr lang="fr-FR" sz="4000" b="1" dirty="0" smtClean="0">
                <a:solidFill>
                  <a:srgbClr val="31859C"/>
                </a:solidFill>
              </a:rPr>
              <a:t>mpact </a:t>
            </a:r>
            <a:r>
              <a:rPr lang="fr-FR" sz="4000" b="1" dirty="0">
                <a:solidFill>
                  <a:srgbClr val="31859C"/>
                </a:solidFill>
              </a:rPr>
              <a:t>a</a:t>
            </a:r>
            <a:r>
              <a:rPr lang="fr-FR" sz="4000" b="1" dirty="0" smtClean="0">
                <a:solidFill>
                  <a:srgbClr val="31859C"/>
                </a:solidFill>
              </a:rPr>
              <a:t>ffirmé </a:t>
            </a:r>
            <a:r>
              <a:rPr lang="fr-FR" sz="4000" b="1" dirty="0" smtClean="0">
                <a:solidFill>
                  <a:srgbClr val="31859C"/>
                </a:solidFill>
              </a:rPr>
              <a:t>(social</a:t>
            </a:r>
            <a:r>
              <a:rPr lang="fr-FR" sz="4000" b="1" dirty="0">
                <a:solidFill>
                  <a:srgbClr val="31859C"/>
                </a:solidFill>
              </a:rPr>
              <a:t>, </a:t>
            </a:r>
            <a:r>
              <a:rPr lang="fr-FR" sz="4000" b="1" dirty="0" smtClean="0">
                <a:solidFill>
                  <a:srgbClr val="31859C"/>
                </a:solidFill>
              </a:rPr>
              <a:t>écolo</a:t>
            </a:r>
            <a:r>
              <a:rPr lang="fr-FR" sz="4000" b="1" dirty="0">
                <a:solidFill>
                  <a:srgbClr val="31859C"/>
                </a:solidFill>
              </a:rPr>
              <a:t>, </a:t>
            </a:r>
            <a:r>
              <a:rPr lang="fr-FR" sz="4000" b="1" dirty="0" smtClean="0">
                <a:solidFill>
                  <a:srgbClr val="31859C"/>
                </a:solidFill>
              </a:rPr>
              <a:t>éco</a:t>
            </a:r>
            <a:r>
              <a:rPr lang="fr-FR" sz="4000" b="1" dirty="0">
                <a:solidFill>
                  <a:srgbClr val="31859C"/>
                </a:solidFill>
              </a:rPr>
              <a:t>)</a:t>
            </a:r>
            <a:endParaRPr lang="fr-FR" sz="4000" dirty="0">
              <a:solidFill>
                <a:srgbClr val="31859C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r-FR" b="1" dirty="0" smtClean="0">
                <a:solidFill>
                  <a:srgbClr val="A6CE39"/>
                </a:solidFill>
              </a:rPr>
              <a:t>Impact </a:t>
            </a:r>
            <a:r>
              <a:rPr lang="fr-FR" b="1" dirty="0" smtClean="0">
                <a:solidFill>
                  <a:srgbClr val="A6CE39"/>
                </a:solidFill>
              </a:rPr>
              <a:t>écologique </a:t>
            </a:r>
            <a:r>
              <a:rPr lang="fr-FR" dirty="0"/>
              <a:t>: </a:t>
            </a:r>
            <a:r>
              <a:rPr lang="fr-FR" dirty="0" smtClean="0"/>
              <a:t>démarche </a:t>
            </a:r>
            <a:r>
              <a:rPr lang="fr-FR" dirty="0"/>
              <a:t>100% économie circulaire. Les anciens casiers sont repris et servent de supports pédagogiques pour les apprentis </a:t>
            </a:r>
            <a:r>
              <a:rPr lang="fr-FR" dirty="0" smtClean="0"/>
              <a:t>soudeurs</a:t>
            </a:r>
          </a:p>
          <a:p>
            <a:pPr algn="just"/>
            <a:r>
              <a:rPr lang="fr-FR" b="1" dirty="0">
                <a:solidFill>
                  <a:srgbClr val="068EC0"/>
                </a:solidFill>
              </a:rPr>
              <a:t>Impact économique </a:t>
            </a:r>
            <a:r>
              <a:rPr lang="fr-FR" dirty="0"/>
              <a:t>: soutien à la filière locale « Made in 47 » avec des fournitures (soudure) provenant d'entreprises du territoire (seules les bobines d’acier sont achetées en UE)</a:t>
            </a:r>
          </a:p>
          <a:p>
            <a:pPr algn="just"/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10EC-AFAD-439D-A590-D6C00DB4B287}" type="slidenum">
              <a:rPr lang="fr-FR" altLang="fr-FR" smtClean="0"/>
              <a:pPr/>
              <a:t>7</a:t>
            </a:fld>
            <a:endParaRPr lang="fr-FR" alt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0065" y="4001294"/>
            <a:ext cx="2584269" cy="215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347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8240" y="1175657"/>
            <a:ext cx="9795803" cy="5046323"/>
          </a:xfrm>
          <a:prstGeom prst="rect">
            <a:avLst/>
          </a:prstGeom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10EC-AFAD-439D-A590-D6C00DB4B287}" type="slidenum">
              <a:rPr lang="fr-FR" altLang="fr-FR" smtClean="0"/>
              <a:pPr/>
              <a:t>8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6679687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783771"/>
            <a:ext cx="10515600" cy="906917"/>
          </a:xfrm>
        </p:spPr>
        <p:txBody>
          <a:bodyPr>
            <a:normAutofit/>
          </a:bodyPr>
          <a:lstStyle/>
          <a:p>
            <a:pPr algn="ctr"/>
            <a:r>
              <a:rPr lang="fr-FR" sz="4000" b="1" dirty="0">
                <a:solidFill>
                  <a:srgbClr val="31859C"/>
                </a:solidFill>
              </a:rPr>
              <a:t>Performance et Proximité</a:t>
            </a:r>
            <a:endParaRPr lang="fr-FR" sz="4000" dirty="0">
              <a:solidFill>
                <a:srgbClr val="31859C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r-FR" dirty="0">
                <a:solidFill>
                  <a:srgbClr val="4389BD"/>
                </a:solidFill>
              </a:rPr>
              <a:t>Qualité</a:t>
            </a:r>
            <a:r>
              <a:rPr lang="fr-FR" dirty="0"/>
              <a:t> : </a:t>
            </a:r>
            <a:r>
              <a:rPr lang="fr-FR" dirty="0" smtClean="0"/>
              <a:t>matériaux </a:t>
            </a:r>
            <a:r>
              <a:rPr lang="fr-FR" dirty="0"/>
              <a:t>durables identiques à ceux utilisés pour l'équipement des prisons </a:t>
            </a:r>
            <a:r>
              <a:rPr lang="fr-FR" dirty="0" smtClean="0"/>
              <a:t>et des lycées </a:t>
            </a:r>
            <a:r>
              <a:rPr lang="fr-FR" dirty="0" smtClean="0"/>
              <a:t>militaires</a:t>
            </a:r>
          </a:p>
          <a:p>
            <a:pPr algn="just"/>
            <a:endParaRPr lang="fr-FR" dirty="0" smtClean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10EC-AFAD-439D-A590-D6C00DB4B287}" type="slidenum">
              <a:rPr lang="fr-FR" altLang="fr-FR" smtClean="0"/>
              <a:pPr/>
              <a:t>9</a:t>
            </a:fld>
            <a:endParaRPr lang="fr-FR" alt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762" y="2757488"/>
            <a:ext cx="38004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15253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835</TotalTime>
  <Words>333</Words>
  <Application>Microsoft Office PowerPoint</Application>
  <PresentationFormat>Grand écran</PresentationFormat>
  <Paragraphs>47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Capriola</vt:lpstr>
      <vt:lpstr>Thème Office</vt:lpstr>
      <vt:lpstr>Présentation PowerPoint</vt:lpstr>
      <vt:lpstr>Présentation PowerPoint</vt:lpstr>
      <vt:lpstr>Présentation PowerPoint</vt:lpstr>
      <vt:lpstr>L’innovation juridique au service de l’humain</vt:lpstr>
      <vt:lpstr>Présentation PowerPoint</vt:lpstr>
      <vt:lpstr>Un triple impact affirmé (social, écolo, éco)</vt:lpstr>
      <vt:lpstr>Un triple impact affirmé (social, écolo, éco)</vt:lpstr>
      <vt:lpstr>Présentation PowerPoint</vt:lpstr>
      <vt:lpstr>Performance et Proximité</vt:lpstr>
      <vt:lpstr>Performance et Proximité</vt:lpstr>
      <vt:lpstr>Présentation PowerPoint</vt:lpstr>
      <vt:lpstr>Chiffres Clés &amp; Calendrier </vt:lpstr>
      <vt:lpstr>Chiffres Clés &amp; Calendrier </vt:lpstr>
      <vt:lpstr>Présentation PowerPoint</vt:lpstr>
      <vt:lpstr>Oser l’achat engagé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Patinaud Dominique</dc:creator>
  <cp:lastModifiedBy>Boutet Marine</cp:lastModifiedBy>
  <cp:revision>119</cp:revision>
  <dcterms:created xsi:type="dcterms:W3CDTF">2017-02-10T14:45:44Z</dcterms:created>
  <dcterms:modified xsi:type="dcterms:W3CDTF">2026-05-12T15:30:01Z</dcterms:modified>
</cp:coreProperties>
</file>