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7"/>
  </p:notesMasterIdLst>
  <p:handoutMasterIdLst>
    <p:handoutMasterId r:id="rId8"/>
  </p:handoutMasterIdLst>
  <p:sldIdLst>
    <p:sldId id="257" r:id="rId2"/>
    <p:sldId id="261" r:id="rId3"/>
    <p:sldId id="259" r:id="rId4"/>
    <p:sldId id="263" r:id="rId5"/>
    <p:sldId id="264" r:id="rId6"/>
  </p:sldIdLst>
  <p:sldSz cx="9144000" cy="6858000" type="screen4x3"/>
  <p:notesSz cx="9926638" cy="6797675"/>
  <p:defaultTextStyle>
    <a:defPPr>
      <a:defRPr lang="fr-FR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LEIN, Sabine" initials="KS" lastIdx="2" clrIdx="0">
    <p:extLst>
      <p:ext uri="{19B8F6BF-5375-455C-9EA6-DF929625EA0E}">
        <p15:presenceInfo xmlns:p15="http://schemas.microsoft.com/office/powerpoint/2012/main" userId="S-1-5-21-1087112741-753695836-1232828436-1308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42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9" autoAdjust="0"/>
    <p:restoredTop sz="86357" autoAdjust="0"/>
  </p:normalViewPr>
  <p:slideViewPr>
    <p:cSldViewPr snapToGrid="0" snapToObjects="1">
      <p:cViewPr varScale="1">
        <p:scale>
          <a:sx n="98" d="100"/>
          <a:sy n="98" d="100"/>
        </p:scale>
        <p:origin x="1572" y="90"/>
      </p:cViewPr>
      <p:guideLst/>
    </p:cSldViewPr>
  </p:slideViewPr>
  <p:outlineViewPr>
    <p:cViewPr>
      <p:scale>
        <a:sx n="33" d="100"/>
        <a:sy n="33" d="100"/>
      </p:scale>
      <p:origin x="0" y="-252"/>
    </p:cViewPr>
  </p:outlin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663DC0C-6A11-4B78-9299-3CC266489B3A}" type="doc">
      <dgm:prSet loTypeId="urn:microsoft.com/office/officeart/2005/8/layout/chevron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F5EE27DD-91DE-452A-AC3D-6BC2F2BB7C03}">
      <dgm:prSet phldrT="[Texte]"/>
      <dgm:spPr/>
      <dgm:t>
        <a:bodyPr/>
        <a:lstStyle/>
        <a:p>
          <a:r>
            <a:rPr lang="fr-FR" dirty="0"/>
            <a:t>Transposable</a:t>
          </a:r>
        </a:p>
      </dgm:t>
    </dgm:pt>
    <dgm:pt modelId="{696E4FE4-4CF9-4EC4-BCE0-D69252AD5895}" type="parTrans" cxnId="{039B3AB3-A7F3-4DAD-BE91-9E2EE35087BF}">
      <dgm:prSet/>
      <dgm:spPr/>
      <dgm:t>
        <a:bodyPr/>
        <a:lstStyle/>
        <a:p>
          <a:endParaRPr lang="fr-FR"/>
        </a:p>
      </dgm:t>
    </dgm:pt>
    <dgm:pt modelId="{8C6F0B5A-9E4B-4543-92B4-6E2F4F5EFCC2}" type="sibTrans" cxnId="{039B3AB3-A7F3-4DAD-BE91-9E2EE35087BF}">
      <dgm:prSet/>
      <dgm:spPr/>
      <dgm:t>
        <a:bodyPr/>
        <a:lstStyle/>
        <a:p>
          <a:endParaRPr lang="fr-FR"/>
        </a:p>
      </dgm:t>
    </dgm:pt>
    <dgm:pt modelId="{A35860C6-CBF9-44AA-ACE5-37A2403AACEF}">
      <dgm:prSet phldrT="[Texte]" custT="1"/>
      <dgm:spPr/>
      <dgm:t>
        <a:bodyPr/>
        <a:lstStyle/>
        <a:p>
          <a:endParaRPr lang="fr-FR" sz="1800" dirty="0">
            <a:solidFill>
              <a:srgbClr val="0070C0"/>
            </a:solidFill>
          </a:endParaRPr>
        </a:p>
      </dgm:t>
    </dgm:pt>
    <dgm:pt modelId="{D7DA2061-E651-497C-922C-6297693B1959}" type="parTrans" cxnId="{1F03835E-F743-4C94-BED8-E2C5376B9887}">
      <dgm:prSet/>
      <dgm:spPr/>
      <dgm:t>
        <a:bodyPr/>
        <a:lstStyle/>
        <a:p>
          <a:endParaRPr lang="fr-FR"/>
        </a:p>
      </dgm:t>
    </dgm:pt>
    <dgm:pt modelId="{6BC56E8B-7896-4027-94B5-45C631A689FA}" type="sibTrans" cxnId="{1F03835E-F743-4C94-BED8-E2C5376B9887}">
      <dgm:prSet/>
      <dgm:spPr/>
      <dgm:t>
        <a:bodyPr/>
        <a:lstStyle/>
        <a:p>
          <a:endParaRPr lang="fr-FR"/>
        </a:p>
      </dgm:t>
    </dgm:pt>
    <dgm:pt modelId="{20720915-3F52-446E-AF08-C72EED6810BD}">
      <dgm:prSet phldrT="[Texte]"/>
      <dgm:spPr/>
      <dgm:t>
        <a:bodyPr/>
        <a:lstStyle/>
        <a:p>
          <a:r>
            <a:rPr lang="fr-FR" dirty="0"/>
            <a:t>Efficient</a:t>
          </a:r>
        </a:p>
      </dgm:t>
    </dgm:pt>
    <dgm:pt modelId="{B676ABA8-9B13-48C4-B06A-BBC0D06AE6BF}" type="parTrans" cxnId="{0E66EE1F-B865-4A5A-A74F-CF6898DB5C1F}">
      <dgm:prSet/>
      <dgm:spPr/>
      <dgm:t>
        <a:bodyPr/>
        <a:lstStyle/>
        <a:p>
          <a:endParaRPr lang="fr-FR"/>
        </a:p>
      </dgm:t>
    </dgm:pt>
    <dgm:pt modelId="{87855AC2-6494-4324-A30D-A25F96828AA7}" type="sibTrans" cxnId="{0E66EE1F-B865-4A5A-A74F-CF6898DB5C1F}">
      <dgm:prSet/>
      <dgm:spPr/>
      <dgm:t>
        <a:bodyPr/>
        <a:lstStyle/>
        <a:p>
          <a:endParaRPr lang="fr-FR"/>
        </a:p>
      </dgm:t>
    </dgm:pt>
    <dgm:pt modelId="{F0A8C4AD-1917-4B33-940E-738CDA724EAC}">
      <dgm:prSet phldrT="[Texte]" custT="1"/>
      <dgm:spPr/>
      <dgm:t>
        <a:bodyPr/>
        <a:lstStyle/>
        <a:p>
          <a:endParaRPr lang="fr-FR" sz="1800" dirty="0">
            <a:solidFill>
              <a:srgbClr val="92D050"/>
            </a:solidFill>
          </a:endParaRPr>
        </a:p>
      </dgm:t>
    </dgm:pt>
    <dgm:pt modelId="{5BDAD2A0-4935-4972-A503-9497EB5F3E97}" type="parTrans" cxnId="{9646B535-7205-4F86-8CE2-9C77D84528C4}">
      <dgm:prSet/>
      <dgm:spPr/>
      <dgm:t>
        <a:bodyPr/>
        <a:lstStyle/>
        <a:p>
          <a:endParaRPr lang="fr-FR"/>
        </a:p>
      </dgm:t>
    </dgm:pt>
    <dgm:pt modelId="{8FEBA3F4-40E7-4AEA-9EC7-754BCA03BDDE}" type="sibTrans" cxnId="{9646B535-7205-4F86-8CE2-9C77D84528C4}">
      <dgm:prSet/>
      <dgm:spPr/>
      <dgm:t>
        <a:bodyPr/>
        <a:lstStyle/>
        <a:p>
          <a:endParaRPr lang="fr-FR"/>
        </a:p>
      </dgm:t>
    </dgm:pt>
    <dgm:pt modelId="{573F0549-2A2C-4984-89F1-144A688A538B}">
      <dgm:prSet phldrT="[Texte]"/>
      <dgm:spPr/>
      <dgm:t>
        <a:bodyPr/>
        <a:lstStyle/>
        <a:p>
          <a:r>
            <a:rPr lang="fr-FR" sz="1300" dirty="0"/>
            <a:t>Peu de moyens financiers mobilisés mais une implication importante des ressources humaines</a:t>
          </a:r>
        </a:p>
      </dgm:t>
    </dgm:pt>
    <dgm:pt modelId="{03F37DDD-6451-4C8D-960A-74BC7258B8E1}" type="parTrans" cxnId="{CFCE5189-F624-403E-8CA0-BEAC4AAE42B2}">
      <dgm:prSet/>
      <dgm:spPr/>
      <dgm:t>
        <a:bodyPr/>
        <a:lstStyle/>
        <a:p>
          <a:endParaRPr lang="fr-FR"/>
        </a:p>
      </dgm:t>
    </dgm:pt>
    <dgm:pt modelId="{875E19B9-B162-4CA1-8C89-DE6163908559}" type="sibTrans" cxnId="{CFCE5189-F624-403E-8CA0-BEAC4AAE42B2}">
      <dgm:prSet/>
      <dgm:spPr/>
      <dgm:t>
        <a:bodyPr/>
        <a:lstStyle/>
        <a:p>
          <a:endParaRPr lang="fr-FR"/>
        </a:p>
      </dgm:t>
    </dgm:pt>
    <dgm:pt modelId="{B1CABFCC-A066-4FB3-AC20-1B5A4189BB73}">
      <dgm:prSet phldrT="[Texte]"/>
      <dgm:spPr/>
      <dgm:t>
        <a:bodyPr/>
        <a:lstStyle/>
        <a:p>
          <a:r>
            <a:rPr lang="fr-FR" dirty="0"/>
            <a:t>Inclusif</a:t>
          </a:r>
        </a:p>
      </dgm:t>
    </dgm:pt>
    <dgm:pt modelId="{6BE8BBF1-9C75-4196-9707-E074EAC9FEA7}" type="parTrans" cxnId="{DD5FB43D-826E-4CD6-9A8E-D6F5D4C79195}">
      <dgm:prSet/>
      <dgm:spPr/>
      <dgm:t>
        <a:bodyPr/>
        <a:lstStyle/>
        <a:p>
          <a:endParaRPr lang="fr-FR"/>
        </a:p>
      </dgm:t>
    </dgm:pt>
    <dgm:pt modelId="{D2841B17-746B-4607-ADB1-994C6F4DE961}" type="sibTrans" cxnId="{DD5FB43D-826E-4CD6-9A8E-D6F5D4C79195}">
      <dgm:prSet/>
      <dgm:spPr/>
      <dgm:t>
        <a:bodyPr/>
        <a:lstStyle/>
        <a:p>
          <a:endParaRPr lang="fr-FR"/>
        </a:p>
      </dgm:t>
    </dgm:pt>
    <dgm:pt modelId="{827243B2-02A3-48D8-B475-642C6B994DBF}">
      <dgm:prSet phldrT="[Texte]" custT="1"/>
      <dgm:spPr/>
      <dgm:t>
        <a:bodyPr/>
        <a:lstStyle/>
        <a:p>
          <a:endParaRPr lang="fr-FR" sz="1800" dirty="0">
            <a:solidFill>
              <a:schemeClr val="accent6">
                <a:lumMod val="75000"/>
              </a:schemeClr>
            </a:solidFill>
          </a:endParaRPr>
        </a:p>
      </dgm:t>
    </dgm:pt>
    <dgm:pt modelId="{BD84BF56-944D-425A-BFFF-F16F5EF3B8CD}" type="parTrans" cxnId="{4982B2EC-E882-4CAD-8D01-E720E82D06B2}">
      <dgm:prSet/>
      <dgm:spPr/>
      <dgm:t>
        <a:bodyPr/>
        <a:lstStyle/>
        <a:p>
          <a:endParaRPr lang="fr-FR"/>
        </a:p>
      </dgm:t>
    </dgm:pt>
    <dgm:pt modelId="{295474F8-18AD-4C47-A6CF-CE907641EB50}" type="sibTrans" cxnId="{4982B2EC-E882-4CAD-8D01-E720E82D06B2}">
      <dgm:prSet/>
      <dgm:spPr/>
      <dgm:t>
        <a:bodyPr/>
        <a:lstStyle/>
        <a:p>
          <a:endParaRPr lang="fr-FR"/>
        </a:p>
      </dgm:t>
    </dgm:pt>
    <dgm:pt modelId="{FBA854AC-2967-4578-BDD1-37A73FB56B01}">
      <dgm:prSet phldrT="[Texte]" custT="1"/>
      <dgm:spPr/>
      <dgm:t>
        <a:bodyPr/>
        <a:lstStyle/>
        <a:p>
          <a:r>
            <a:rPr lang="fr-FR" sz="1300" dirty="0"/>
            <a:t>Favorise l’inclusion des personnes en situation de handicap</a:t>
          </a:r>
        </a:p>
      </dgm:t>
    </dgm:pt>
    <dgm:pt modelId="{99E6F085-8D10-491B-83BD-9AD19B13431D}" type="parTrans" cxnId="{D329DA30-136A-4292-B090-B058381BB816}">
      <dgm:prSet/>
      <dgm:spPr/>
      <dgm:t>
        <a:bodyPr/>
        <a:lstStyle/>
        <a:p>
          <a:endParaRPr lang="fr-FR"/>
        </a:p>
      </dgm:t>
    </dgm:pt>
    <dgm:pt modelId="{0788F8A6-5886-493B-BFE5-E0F96401FAAA}" type="sibTrans" cxnId="{D329DA30-136A-4292-B090-B058381BB816}">
      <dgm:prSet/>
      <dgm:spPr/>
      <dgm:t>
        <a:bodyPr/>
        <a:lstStyle/>
        <a:p>
          <a:endParaRPr lang="fr-FR"/>
        </a:p>
      </dgm:t>
    </dgm:pt>
    <dgm:pt modelId="{DC2F5955-8635-46E2-9A84-CBEAC4758896}">
      <dgm:prSet phldrT="[Texte]" custT="1"/>
      <dgm:spPr/>
      <dgm:t>
        <a:bodyPr/>
        <a:lstStyle/>
        <a:p>
          <a:r>
            <a:rPr lang="fr-FR" sz="1200" dirty="0">
              <a:solidFill>
                <a:schemeClr val="tx1"/>
              </a:solidFill>
            </a:rPr>
            <a:t>Couverture Esat sur tout le territoire et proximité des sites départementaux</a:t>
          </a:r>
        </a:p>
      </dgm:t>
    </dgm:pt>
    <dgm:pt modelId="{885736A3-54E3-4B29-A788-C622B85FD849}" type="parTrans" cxnId="{6CEF8BDB-8743-4343-A31B-42AD2BEAA27A}">
      <dgm:prSet/>
      <dgm:spPr/>
      <dgm:t>
        <a:bodyPr/>
        <a:lstStyle/>
        <a:p>
          <a:endParaRPr lang="fr-FR"/>
        </a:p>
      </dgm:t>
    </dgm:pt>
    <dgm:pt modelId="{7E892A88-88D0-4638-8CBB-0F1442B18339}" type="sibTrans" cxnId="{6CEF8BDB-8743-4343-A31B-42AD2BEAA27A}">
      <dgm:prSet/>
      <dgm:spPr/>
      <dgm:t>
        <a:bodyPr/>
        <a:lstStyle/>
        <a:p>
          <a:endParaRPr lang="fr-FR"/>
        </a:p>
      </dgm:t>
    </dgm:pt>
    <dgm:pt modelId="{377E3C8D-8B91-4E4A-84E1-958B7D915C00}">
      <dgm:prSet phldrT="[Texte]"/>
      <dgm:spPr/>
      <dgm:t>
        <a:bodyPr/>
        <a:lstStyle/>
        <a:p>
          <a:r>
            <a:rPr lang="fr-FR" sz="1300" dirty="0"/>
            <a:t>Exemple d’engagement collectif, exemplarité</a:t>
          </a:r>
        </a:p>
      </dgm:t>
    </dgm:pt>
    <dgm:pt modelId="{54F6A56F-12EA-4210-A55C-3FDB4BACAB2F}" type="parTrans" cxnId="{216A798B-90E4-43D5-9066-7322A3D3BD84}">
      <dgm:prSet/>
      <dgm:spPr/>
      <dgm:t>
        <a:bodyPr/>
        <a:lstStyle/>
        <a:p>
          <a:endParaRPr lang="fr-FR"/>
        </a:p>
      </dgm:t>
    </dgm:pt>
    <dgm:pt modelId="{AE146119-BB08-40D1-8F1B-25EC1115E84F}" type="sibTrans" cxnId="{216A798B-90E4-43D5-9066-7322A3D3BD84}">
      <dgm:prSet/>
      <dgm:spPr/>
      <dgm:t>
        <a:bodyPr/>
        <a:lstStyle/>
        <a:p>
          <a:endParaRPr lang="fr-FR"/>
        </a:p>
      </dgm:t>
    </dgm:pt>
    <dgm:pt modelId="{07BCC75D-CA8D-4735-A799-E9BCD0DF6B90}">
      <dgm:prSet phldrT="[Texte]"/>
      <dgm:spPr/>
      <dgm:t>
        <a:bodyPr/>
        <a:lstStyle/>
        <a:p>
          <a:r>
            <a:rPr lang="fr-FR" sz="1300" dirty="0"/>
            <a:t>Solidarité dans l’équipe / redynamise le collectif</a:t>
          </a:r>
        </a:p>
      </dgm:t>
    </dgm:pt>
    <dgm:pt modelId="{5340E2E3-7919-4C35-B591-23B5455F6612}" type="parTrans" cxnId="{F9C015A3-DCD1-45C3-B0DE-D27D1B07001D}">
      <dgm:prSet/>
      <dgm:spPr/>
      <dgm:t>
        <a:bodyPr/>
        <a:lstStyle/>
        <a:p>
          <a:endParaRPr lang="fr-FR"/>
        </a:p>
      </dgm:t>
    </dgm:pt>
    <dgm:pt modelId="{4C14EE9D-E825-4EC3-B423-7D741294BCC5}" type="sibTrans" cxnId="{F9C015A3-DCD1-45C3-B0DE-D27D1B07001D}">
      <dgm:prSet/>
      <dgm:spPr/>
      <dgm:t>
        <a:bodyPr/>
        <a:lstStyle/>
        <a:p>
          <a:endParaRPr lang="fr-FR"/>
        </a:p>
      </dgm:t>
    </dgm:pt>
    <dgm:pt modelId="{01B52AD8-2D7E-4400-BC78-9CDCCA5708A7}">
      <dgm:prSet phldrT="[Texte]" custT="1"/>
      <dgm:spPr/>
      <dgm:t>
        <a:bodyPr/>
        <a:lstStyle/>
        <a:p>
          <a:r>
            <a:rPr lang="fr-FR" sz="1300" dirty="0"/>
            <a:t>Personnel expérimenté =&gt; intégration réussie</a:t>
          </a:r>
        </a:p>
      </dgm:t>
    </dgm:pt>
    <dgm:pt modelId="{5EF9C14A-F7DD-466C-9EFC-DFD5739A525F}" type="parTrans" cxnId="{60D024BD-E172-4E77-AE5D-AFE07FBD046E}">
      <dgm:prSet/>
      <dgm:spPr/>
      <dgm:t>
        <a:bodyPr/>
        <a:lstStyle/>
        <a:p>
          <a:endParaRPr lang="fr-FR"/>
        </a:p>
      </dgm:t>
    </dgm:pt>
    <dgm:pt modelId="{CB850FED-9F54-4A10-8BC9-852E90F5AFD9}" type="sibTrans" cxnId="{60D024BD-E172-4E77-AE5D-AFE07FBD046E}">
      <dgm:prSet/>
      <dgm:spPr/>
      <dgm:t>
        <a:bodyPr/>
        <a:lstStyle/>
        <a:p>
          <a:endParaRPr lang="fr-FR"/>
        </a:p>
      </dgm:t>
    </dgm:pt>
    <dgm:pt modelId="{56A14BDA-2D88-46B8-B763-B5FDD1E17098}">
      <dgm:prSet phldrT="[Texte]" custT="1"/>
      <dgm:spPr/>
      <dgm:t>
        <a:bodyPr/>
        <a:lstStyle/>
        <a:p>
          <a:r>
            <a:rPr lang="fr-FR" sz="1300" dirty="0"/>
            <a:t>Vivier de candidats dans un contexte de recrutement difficile </a:t>
          </a:r>
        </a:p>
      </dgm:t>
    </dgm:pt>
    <dgm:pt modelId="{C79A7441-CC96-4726-9903-4FBE1290A657}" type="parTrans" cxnId="{80E6D96C-8F80-4B35-BF69-CAA288FF0418}">
      <dgm:prSet/>
      <dgm:spPr/>
      <dgm:t>
        <a:bodyPr/>
        <a:lstStyle/>
        <a:p>
          <a:endParaRPr lang="fr-FR"/>
        </a:p>
      </dgm:t>
    </dgm:pt>
    <dgm:pt modelId="{9F33E4A7-2015-432C-B2F3-554B65D1D105}" type="sibTrans" cxnId="{80E6D96C-8F80-4B35-BF69-CAA288FF0418}">
      <dgm:prSet/>
      <dgm:spPr/>
      <dgm:t>
        <a:bodyPr/>
        <a:lstStyle/>
        <a:p>
          <a:endParaRPr lang="fr-FR"/>
        </a:p>
      </dgm:t>
    </dgm:pt>
    <dgm:pt modelId="{DE94E86F-A636-4EBE-93C7-89ACB2732BEE}">
      <dgm:prSet phldrT="[Texte]" custT="1"/>
      <dgm:spPr/>
      <dgm:t>
        <a:bodyPr/>
        <a:lstStyle/>
        <a:p>
          <a:r>
            <a:rPr lang="fr-FR" sz="1200" dirty="0">
              <a:solidFill>
                <a:schemeClr val="tx1"/>
              </a:solidFill>
            </a:rPr>
            <a:t>Partenariat accessible à toutes structures (FP territoriale, FP état, FP hospitalière…) </a:t>
          </a:r>
        </a:p>
      </dgm:t>
    </dgm:pt>
    <dgm:pt modelId="{3F8A5B4F-B533-4644-AEFC-C18391B1D772}" type="sibTrans" cxnId="{374AF822-83D3-4E19-BCDD-4113E63F1EFF}">
      <dgm:prSet/>
      <dgm:spPr/>
      <dgm:t>
        <a:bodyPr/>
        <a:lstStyle/>
        <a:p>
          <a:endParaRPr lang="fr-FR"/>
        </a:p>
      </dgm:t>
    </dgm:pt>
    <dgm:pt modelId="{686EA0D8-6B4E-48B3-807F-9343BD77D35D}" type="parTrans" cxnId="{374AF822-83D3-4E19-BCDD-4113E63F1EFF}">
      <dgm:prSet/>
      <dgm:spPr/>
      <dgm:t>
        <a:bodyPr/>
        <a:lstStyle/>
        <a:p>
          <a:endParaRPr lang="fr-FR"/>
        </a:p>
      </dgm:t>
    </dgm:pt>
    <dgm:pt modelId="{CD2778EE-8FF8-4538-88E0-C03681443667}">
      <dgm:prSet phldrT="[Texte]"/>
      <dgm:spPr/>
      <dgm:t>
        <a:bodyPr/>
        <a:lstStyle/>
        <a:p>
          <a:endParaRPr lang="fr-FR" sz="1300" dirty="0"/>
        </a:p>
      </dgm:t>
    </dgm:pt>
    <dgm:pt modelId="{7556A4E3-F4C4-4D82-AAB1-226EB1BF33FC}" type="parTrans" cxnId="{73D8D5D1-D1BF-4AF3-9BF6-FB41CB216B90}">
      <dgm:prSet/>
      <dgm:spPr/>
      <dgm:t>
        <a:bodyPr/>
        <a:lstStyle/>
        <a:p>
          <a:endParaRPr lang="fr-FR"/>
        </a:p>
      </dgm:t>
    </dgm:pt>
    <dgm:pt modelId="{89EE3ABE-3C48-4B80-B949-B84C0D428456}" type="sibTrans" cxnId="{73D8D5D1-D1BF-4AF3-9BF6-FB41CB216B90}">
      <dgm:prSet/>
      <dgm:spPr/>
      <dgm:t>
        <a:bodyPr/>
        <a:lstStyle/>
        <a:p>
          <a:endParaRPr lang="fr-FR"/>
        </a:p>
      </dgm:t>
    </dgm:pt>
    <dgm:pt modelId="{29A4470D-194B-486A-B62A-D16D80C4E4A6}" type="pres">
      <dgm:prSet presAssocID="{8663DC0C-6A11-4B78-9299-3CC266489B3A}" presName="linearFlow" presStyleCnt="0">
        <dgm:presLayoutVars>
          <dgm:dir/>
          <dgm:animLvl val="lvl"/>
          <dgm:resizeHandles val="exact"/>
        </dgm:presLayoutVars>
      </dgm:prSet>
      <dgm:spPr/>
    </dgm:pt>
    <dgm:pt modelId="{7CD28B9E-46DC-4B47-BA37-96F9C4939F3D}" type="pres">
      <dgm:prSet presAssocID="{F5EE27DD-91DE-452A-AC3D-6BC2F2BB7C03}" presName="composite" presStyleCnt="0"/>
      <dgm:spPr/>
    </dgm:pt>
    <dgm:pt modelId="{EDF0F5AF-502B-40CC-8E11-B4128C4A5F21}" type="pres">
      <dgm:prSet presAssocID="{F5EE27DD-91DE-452A-AC3D-6BC2F2BB7C03}" presName="parentText" presStyleLbl="alignNode1" presStyleIdx="0" presStyleCnt="3" custLinFactNeighborX="0" custLinFactNeighborY="1283">
        <dgm:presLayoutVars>
          <dgm:chMax val="1"/>
          <dgm:bulletEnabled val="1"/>
        </dgm:presLayoutVars>
      </dgm:prSet>
      <dgm:spPr/>
    </dgm:pt>
    <dgm:pt modelId="{645A06D3-AECB-4F82-94A1-CE6EE385E058}" type="pres">
      <dgm:prSet presAssocID="{F5EE27DD-91DE-452A-AC3D-6BC2F2BB7C03}" presName="descendantText" presStyleLbl="alignAcc1" presStyleIdx="0" presStyleCnt="3" custScaleY="137849">
        <dgm:presLayoutVars>
          <dgm:bulletEnabled val="1"/>
        </dgm:presLayoutVars>
      </dgm:prSet>
      <dgm:spPr/>
    </dgm:pt>
    <dgm:pt modelId="{13D5AC33-19B9-4AF2-8A07-5B867DB7D0B8}" type="pres">
      <dgm:prSet presAssocID="{8C6F0B5A-9E4B-4543-92B4-6E2F4F5EFCC2}" presName="sp" presStyleCnt="0"/>
      <dgm:spPr/>
    </dgm:pt>
    <dgm:pt modelId="{D7D69633-904F-4B45-9A1F-D2DC6F4AFAAF}" type="pres">
      <dgm:prSet presAssocID="{20720915-3F52-446E-AF08-C72EED6810BD}" presName="composite" presStyleCnt="0"/>
      <dgm:spPr/>
    </dgm:pt>
    <dgm:pt modelId="{FFF6622A-9CBE-4308-A729-F1343990EB65}" type="pres">
      <dgm:prSet presAssocID="{20720915-3F52-446E-AF08-C72EED6810BD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83684954-FA32-4C34-98D5-988CDF9BFE14}" type="pres">
      <dgm:prSet presAssocID="{20720915-3F52-446E-AF08-C72EED6810BD}" presName="descendantText" presStyleLbl="alignAcc1" presStyleIdx="1" presStyleCnt="3" custScaleY="145643" custLinFactNeighborX="0" custLinFactNeighborY="-1123">
        <dgm:presLayoutVars>
          <dgm:bulletEnabled val="1"/>
        </dgm:presLayoutVars>
      </dgm:prSet>
      <dgm:spPr/>
    </dgm:pt>
    <dgm:pt modelId="{E01D5CCD-EF0A-4CE2-96C7-B550697BE966}" type="pres">
      <dgm:prSet presAssocID="{87855AC2-6494-4324-A30D-A25F96828AA7}" presName="sp" presStyleCnt="0"/>
      <dgm:spPr/>
    </dgm:pt>
    <dgm:pt modelId="{CDD2FD65-8FE3-4788-BF57-16DF1E1C3974}" type="pres">
      <dgm:prSet presAssocID="{B1CABFCC-A066-4FB3-AC20-1B5A4189BB73}" presName="composite" presStyleCnt="0"/>
      <dgm:spPr/>
    </dgm:pt>
    <dgm:pt modelId="{3DE70986-33F4-4638-A153-92C5CFD97134}" type="pres">
      <dgm:prSet presAssocID="{B1CABFCC-A066-4FB3-AC20-1B5A4189BB73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0641BB95-FF46-4345-B1E4-E80635D3ADF0}" type="pres">
      <dgm:prSet presAssocID="{B1CABFCC-A066-4FB3-AC20-1B5A4189BB73}" presName="descendantText" presStyleLbl="alignAcc1" presStyleIdx="2" presStyleCnt="3" custScaleY="124834">
        <dgm:presLayoutVars>
          <dgm:bulletEnabled val="1"/>
        </dgm:presLayoutVars>
      </dgm:prSet>
      <dgm:spPr/>
    </dgm:pt>
  </dgm:ptLst>
  <dgm:cxnLst>
    <dgm:cxn modelId="{8F9B5715-ADF4-4858-AEF7-A2CDA1A208EF}" type="presOf" srcId="{20720915-3F52-446E-AF08-C72EED6810BD}" destId="{FFF6622A-9CBE-4308-A729-F1343990EB65}" srcOrd="0" destOrd="0" presId="urn:microsoft.com/office/officeart/2005/8/layout/chevron2"/>
    <dgm:cxn modelId="{0E66EE1F-B865-4A5A-A74F-CF6898DB5C1F}" srcId="{8663DC0C-6A11-4B78-9299-3CC266489B3A}" destId="{20720915-3F52-446E-AF08-C72EED6810BD}" srcOrd="1" destOrd="0" parTransId="{B676ABA8-9B13-48C4-B06A-BBC0D06AE6BF}" sibTransId="{87855AC2-6494-4324-A30D-A25F96828AA7}"/>
    <dgm:cxn modelId="{B1A1BF21-A905-4F96-8B3F-8C6121A5BFD5}" type="presOf" srcId="{573F0549-2A2C-4984-89F1-144A688A538B}" destId="{83684954-FA32-4C34-98D5-988CDF9BFE14}" srcOrd="0" destOrd="1" presId="urn:microsoft.com/office/officeart/2005/8/layout/chevron2"/>
    <dgm:cxn modelId="{374AF822-83D3-4E19-BCDD-4113E63F1EFF}" srcId="{F5EE27DD-91DE-452A-AC3D-6BC2F2BB7C03}" destId="{DE94E86F-A636-4EBE-93C7-89ACB2732BEE}" srcOrd="2" destOrd="0" parTransId="{686EA0D8-6B4E-48B3-807F-9343BD77D35D}" sibTransId="{3F8A5B4F-B533-4644-AEFC-C18391B1D772}"/>
    <dgm:cxn modelId="{D329DA30-136A-4292-B090-B058381BB816}" srcId="{B1CABFCC-A066-4FB3-AC20-1B5A4189BB73}" destId="{FBA854AC-2967-4578-BDD1-37A73FB56B01}" srcOrd="1" destOrd="0" parTransId="{99E6F085-8D10-491B-83BD-9AD19B13431D}" sibTransId="{0788F8A6-5886-493B-BFE5-E0F96401FAAA}"/>
    <dgm:cxn modelId="{9646B535-7205-4F86-8CE2-9C77D84528C4}" srcId="{20720915-3F52-446E-AF08-C72EED6810BD}" destId="{F0A8C4AD-1917-4B33-940E-738CDA724EAC}" srcOrd="0" destOrd="0" parTransId="{5BDAD2A0-4935-4972-A503-9497EB5F3E97}" sibTransId="{8FEBA3F4-40E7-4AEA-9EC7-754BCA03BDDE}"/>
    <dgm:cxn modelId="{C6E49A39-44D8-4F4A-9B6B-23B20EB1A391}" type="presOf" srcId="{07BCC75D-CA8D-4735-A799-E9BCD0DF6B90}" destId="{83684954-FA32-4C34-98D5-988CDF9BFE14}" srcOrd="0" destOrd="3" presId="urn:microsoft.com/office/officeart/2005/8/layout/chevron2"/>
    <dgm:cxn modelId="{DD5FB43D-826E-4CD6-9A8E-D6F5D4C79195}" srcId="{8663DC0C-6A11-4B78-9299-3CC266489B3A}" destId="{B1CABFCC-A066-4FB3-AC20-1B5A4189BB73}" srcOrd="2" destOrd="0" parTransId="{6BE8BBF1-9C75-4196-9707-E074EAC9FEA7}" sibTransId="{D2841B17-746B-4607-ADB1-994C6F4DE961}"/>
    <dgm:cxn modelId="{1F03835E-F743-4C94-BED8-E2C5376B9887}" srcId="{F5EE27DD-91DE-452A-AC3D-6BC2F2BB7C03}" destId="{A35860C6-CBF9-44AA-ACE5-37A2403AACEF}" srcOrd="0" destOrd="0" parTransId="{D7DA2061-E651-497C-922C-6297693B1959}" sibTransId="{6BC56E8B-7896-4027-94B5-45C631A689FA}"/>
    <dgm:cxn modelId="{401FD848-AC99-4E82-BEF3-4F3B06621822}" type="presOf" srcId="{01B52AD8-2D7E-4400-BC78-9CDCCA5708A7}" destId="{0641BB95-FF46-4345-B1E4-E80635D3ADF0}" srcOrd="0" destOrd="2" presId="urn:microsoft.com/office/officeart/2005/8/layout/chevron2"/>
    <dgm:cxn modelId="{B212764B-37B5-4F96-B00D-E8BBE814C797}" type="presOf" srcId="{F0A8C4AD-1917-4B33-940E-738CDA724EAC}" destId="{83684954-FA32-4C34-98D5-988CDF9BFE14}" srcOrd="0" destOrd="0" presId="urn:microsoft.com/office/officeart/2005/8/layout/chevron2"/>
    <dgm:cxn modelId="{80E6D96C-8F80-4B35-BF69-CAA288FF0418}" srcId="{B1CABFCC-A066-4FB3-AC20-1B5A4189BB73}" destId="{56A14BDA-2D88-46B8-B763-B5FDD1E17098}" srcOrd="3" destOrd="0" parTransId="{C79A7441-CC96-4726-9903-4FBE1290A657}" sibTransId="{9F33E4A7-2015-432C-B2F3-554B65D1D105}"/>
    <dgm:cxn modelId="{4BEE8A6F-1105-4D65-9227-81EB7AA7CB4D}" type="presOf" srcId="{56A14BDA-2D88-46B8-B763-B5FDD1E17098}" destId="{0641BB95-FF46-4345-B1E4-E80635D3ADF0}" srcOrd="0" destOrd="3" presId="urn:microsoft.com/office/officeart/2005/8/layout/chevron2"/>
    <dgm:cxn modelId="{6B882689-A37D-46E5-ADA9-E8FBBAC35A64}" type="presOf" srcId="{DC2F5955-8635-46E2-9A84-CBEAC4758896}" destId="{645A06D3-AECB-4F82-94A1-CE6EE385E058}" srcOrd="0" destOrd="1" presId="urn:microsoft.com/office/officeart/2005/8/layout/chevron2"/>
    <dgm:cxn modelId="{CFCE5189-F624-403E-8CA0-BEAC4AAE42B2}" srcId="{20720915-3F52-446E-AF08-C72EED6810BD}" destId="{573F0549-2A2C-4984-89F1-144A688A538B}" srcOrd="1" destOrd="0" parTransId="{03F37DDD-6451-4C8D-960A-74BC7258B8E1}" sibTransId="{875E19B9-B162-4CA1-8C89-DE6163908559}"/>
    <dgm:cxn modelId="{2A975C8B-056F-4E89-A0E1-E14197016303}" type="presOf" srcId="{377E3C8D-8B91-4E4A-84E1-958B7D915C00}" destId="{83684954-FA32-4C34-98D5-988CDF9BFE14}" srcOrd="0" destOrd="2" presId="urn:microsoft.com/office/officeart/2005/8/layout/chevron2"/>
    <dgm:cxn modelId="{216A798B-90E4-43D5-9066-7322A3D3BD84}" srcId="{20720915-3F52-446E-AF08-C72EED6810BD}" destId="{377E3C8D-8B91-4E4A-84E1-958B7D915C00}" srcOrd="2" destOrd="0" parTransId="{54F6A56F-12EA-4210-A55C-3FDB4BACAB2F}" sibTransId="{AE146119-BB08-40D1-8F1B-25EC1115E84F}"/>
    <dgm:cxn modelId="{5E87649E-C85C-4A85-BFC9-8EC8329BD10B}" type="presOf" srcId="{827243B2-02A3-48D8-B475-642C6B994DBF}" destId="{0641BB95-FF46-4345-B1E4-E80635D3ADF0}" srcOrd="0" destOrd="0" presId="urn:microsoft.com/office/officeart/2005/8/layout/chevron2"/>
    <dgm:cxn modelId="{8AC983A2-2467-4238-8D30-521391D97327}" type="presOf" srcId="{8663DC0C-6A11-4B78-9299-3CC266489B3A}" destId="{29A4470D-194B-486A-B62A-D16D80C4E4A6}" srcOrd="0" destOrd="0" presId="urn:microsoft.com/office/officeart/2005/8/layout/chevron2"/>
    <dgm:cxn modelId="{F9C015A3-DCD1-45C3-B0DE-D27D1B07001D}" srcId="{20720915-3F52-446E-AF08-C72EED6810BD}" destId="{07BCC75D-CA8D-4735-A799-E9BCD0DF6B90}" srcOrd="3" destOrd="0" parTransId="{5340E2E3-7919-4C35-B591-23B5455F6612}" sibTransId="{4C14EE9D-E825-4EC3-B423-7D741294BCC5}"/>
    <dgm:cxn modelId="{039B3AB3-A7F3-4DAD-BE91-9E2EE35087BF}" srcId="{8663DC0C-6A11-4B78-9299-3CC266489B3A}" destId="{F5EE27DD-91DE-452A-AC3D-6BC2F2BB7C03}" srcOrd="0" destOrd="0" parTransId="{696E4FE4-4CF9-4EC4-BCE0-D69252AD5895}" sibTransId="{8C6F0B5A-9E4B-4543-92B4-6E2F4F5EFCC2}"/>
    <dgm:cxn modelId="{B8BACAB3-DD7C-48E8-B512-8CD09118CBD0}" type="presOf" srcId="{A35860C6-CBF9-44AA-ACE5-37A2403AACEF}" destId="{645A06D3-AECB-4F82-94A1-CE6EE385E058}" srcOrd="0" destOrd="0" presId="urn:microsoft.com/office/officeart/2005/8/layout/chevron2"/>
    <dgm:cxn modelId="{60D024BD-E172-4E77-AE5D-AFE07FBD046E}" srcId="{B1CABFCC-A066-4FB3-AC20-1B5A4189BB73}" destId="{01B52AD8-2D7E-4400-BC78-9CDCCA5708A7}" srcOrd="2" destOrd="0" parTransId="{5EF9C14A-F7DD-466C-9EFC-DFD5739A525F}" sibTransId="{CB850FED-9F54-4A10-8BC9-852E90F5AFD9}"/>
    <dgm:cxn modelId="{3C97A7BD-F648-45F3-BDDD-ED2D0727224E}" type="presOf" srcId="{B1CABFCC-A066-4FB3-AC20-1B5A4189BB73}" destId="{3DE70986-33F4-4638-A153-92C5CFD97134}" srcOrd="0" destOrd="0" presId="urn:microsoft.com/office/officeart/2005/8/layout/chevron2"/>
    <dgm:cxn modelId="{02BD69C1-6376-4DC0-AEAA-A9CED5898BC7}" type="presOf" srcId="{FBA854AC-2967-4578-BDD1-37A73FB56B01}" destId="{0641BB95-FF46-4345-B1E4-E80635D3ADF0}" srcOrd="0" destOrd="1" presId="urn:microsoft.com/office/officeart/2005/8/layout/chevron2"/>
    <dgm:cxn modelId="{73D8D5D1-D1BF-4AF3-9BF6-FB41CB216B90}" srcId="{20720915-3F52-446E-AF08-C72EED6810BD}" destId="{CD2778EE-8FF8-4538-88E0-C03681443667}" srcOrd="4" destOrd="0" parTransId="{7556A4E3-F4C4-4D82-AAB1-226EB1BF33FC}" sibTransId="{89EE3ABE-3C48-4B80-B949-B84C0D428456}"/>
    <dgm:cxn modelId="{98B872D5-9F68-4D25-87B5-693EC3B81A1E}" type="presOf" srcId="{F5EE27DD-91DE-452A-AC3D-6BC2F2BB7C03}" destId="{EDF0F5AF-502B-40CC-8E11-B4128C4A5F21}" srcOrd="0" destOrd="0" presId="urn:microsoft.com/office/officeart/2005/8/layout/chevron2"/>
    <dgm:cxn modelId="{6CEF8BDB-8743-4343-A31B-42AD2BEAA27A}" srcId="{F5EE27DD-91DE-452A-AC3D-6BC2F2BB7C03}" destId="{DC2F5955-8635-46E2-9A84-CBEAC4758896}" srcOrd="1" destOrd="0" parTransId="{885736A3-54E3-4B29-A788-C622B85FD849}" sibTransId="{7E892A88-88D0-4638-8CBB-0F1442B18339}"/>
    <dgm:cxn modelId="{4982B2EC-E882-4CAD-8D01-E720E82D06B2}" srcId="{B1CABFCC-A066-4FB3-AC20-1B5A4189BB73}" destId="{827243B2-02A3-48D8-B475-642C6B994DBF}" srcOrd="0" destOrd="0" parTransId="{BD84BF56-944D-425A-BFFF-F16F5EF3B8CD}" sibTransId="{295474F8-18AD-4C47-A6CF-CE907641EB50}"/>
    <dgm:cxn modelId="{41648DF3-B201-4EA4-BBFE-3C5B9E75817C}" type="presOf" srcId="{DE94E86F-A636-4EBE-93C7-89ACB2732BEE}" destId="{645A06D3-AECB-4F82-94A1-CE6EE385E058}" srcOrd="0" destOrd="2" presId="urn:microsoft.com/office/officeart/2005/8/layout/chevron2"/>
    <dgm:cxn modelId="{5C67B7FB-588D-482A-923E-8034D7B5C16F}" type="presOf" srcId="{CD2778EE-8FF8-4538-88E0-C03681443667}" destId="{83684954-FA32-4C34-98D5-988CDF9BFE14}" srcOrd="0" destOrd="4" presId="urn:microsoft.com/office/officeart/2005/8/layout/chevron2"/>
    <dgm:cxn modelId="{95C6FF16-05A1-401F-98B2-5B9D39DB5CFA}" type="presParOf" srcId="{29A4470D-194B-486A-B62A-D16D80C4E4A6}" destId="{7CD28B9E-46DC-4B47-BA37-96F9C4939F3D}" srcOrd="0" destOrd="0" presId="urn:microsoft.com/office/officeart/2005/8/layout/chevron2"/>
    <dgm:cxn modelId="{45729DF6-8810-4886-AFAB-01A968526EDB}" type="presParOf" srcId="{7CD28B9E-46DC-4B47-BA37-96F9C4939F3D}" destId="{EDF0F5AF-502B-40CC-8E11-B4128C4A5F21}" srcOrd="0" destOrd="0" presId="urn:microsoft.com/office/officeart/2005/8/layout/chevron2"/>
    <dgm:cxn modelId="{A54B4F3C-A6D4-4D94-B5BF-A9ED19A01F2E}" type="presParOf" srcId="{7CD28B9E-46DC-4B47-BA37-96F9C4939F3D}" destId="{645A06D3-AECB-4F82-94A1-CE6EE385E058}" srcOrd="1" destOrd="0" presId="urn:microsoft.com/office/officeart/2005/8/layout/chevron2"/>
    <dgm:cxn modelId="{479D9696-A0FF-43E5-91A3-CEC8116DF383}" type="presParOf" srcId="{29A4470D-194B-486A-B62A-D16D80C4E4A6}" destId="{13D5AC33-19B9-4AF2-8A07-5B867DB7D0B8}" srcOrd="1" destOrd="0" presId="urn:microsoft.com/office/officeart/2005/8/layout/chevron2"/>
    <dgm:cxn modelId="{1CDBB791-C16A-4C6A-AFE1-C22B49E88085}" type="presParOf" srcId="{29A4470D-194B-486A-B62A-D16D80C4E4A6}" destId="{D7D69633-904F-4B45-9A1F-D2DC6F4AFAAF}" srcOrd="2" destOrd="0" presId="urn:microsoft.com/office/officeart/2005/8/layout/chevron2"/>
    <dgm:cxn modelId="{37F3317F-6A0C-4C65-99CD-0CB48D89B488}" type="presParOf" srcId="{D7D69633-904F-4B45-9A1F-D2DC6F4AFAAF}" destId="{FFF6622A-9CBE-4308-A729-F1343990EB65}" srcOrd="0" destOrd="0" presId="urn:microsoft.com/office/officeart/2005/8/layout/chevron2"/>
    <dgm:cxn modelId="{D1F9F5C1-7249-47EA-8B2F-79DAD720E38F}" type="presParOf" srcId="{D7D69633-904F-4B45-9A1F-D2DC6F4AFAAF}" destId="{83684954-FA32-4C34-98D5-988CDF9BFE14}" srcOrd="1" destOrd="0" presId="urn:microsoft.com/office/officeart/2005/8/layout/chevron2"/>
    <dgm:cxn modelId="{3E95FEFE-851A-4366-9946-DDE8D1CF26A4}" type="presParOf" srcId="{29A4470D-194B-486A-B62A-D16D80C4E4A6}" destId="{E01D5CCD-EF0A-4CE2-96C7-B550697BE966}" srcOrd="3" destOrd="0" presId="urn:microsoft.com/office/officeart/2005/8/layout/chevron2"/>
    <dgm:cxn modelId="{21F70669-DA80-46D7-8036-2F36A65AF101}" type="presParOf" srcId="{29A4470D-194B-486A-B62A-D16D80C4E4A6}" destId="{CDD2FD65-8FE3-4788-BF57-16DF1E1C3974}" srcOrd="4" destOrd="0" presId="urn:microsoft.com/office/officeart/2005/8/layout/chevron2"/>
    <dgm:cxn modelId="{F3E8F5DE-A5DD-48B8-9579-0ACAC251AB18}" type="presParOf" srcId="{CDD2FD65-8FE3-4788-BF57-16DF1E1C3974}" destId="{3DE70986-33F4-4638-A153-92C5CFD97134}" srcOrd="0" destOrd="0" presId="urn:microsoft.com/office/officeart/2005/8/layout/chevron2"/>
    <dgm:cxn modelId="{83295882-C9AC-4141-B4DE-7EEA7DE033D0}" type="presParOf" srcId="{CDD2FD65-8FE3-4788-BF57-16DF1E1C3974}" destId="{0641BB95-FF46-4345-B1E4-E80635D3ADF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F0F5AF-502B-40CC-8E11-B4128C4A5F21}">
      <dsp:nvSpPr>
        <dsp:cNvPr id="0" name=""/>
        <dsp:cNvSpPr/>
      </dsp:nvSpPr>
      <dsp:spPr>
        <a:xfrm rot="5400000">
          <a:off x="-179721" y="367570"/>
          <a:ext cx="1198145" cy="838702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Transposable</a:t>
          </a:r>
        </a:p>
      </dsp:txBody>
      <dsp:txXfrm rot="-5400000">
        <a:off x="1" y="607199"/>
        <a:ext cx="838702" cy="359443"/>
      </dsp:txXfrm>
    </dsp:sp>
    <dsp:sp modelId="{645A06D3-AECB-4F82-94A1-CE6EE385E058}">
      <dsp:nvSpPr>
        <dsp:cNvPr id="0" name=""/>
        <dsp:cNvSpPr/>
      </dsp:nvSpPr>
      <dsp:spPr>
        <a:xfrm rot="5400000">
          <a:off x="2526500" y="-1662704"/>
          <a:ext cx="1073560" cy="444915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1800" kern="1200" dirty="0">
            <a:solidFill>
              <a:srgbClr val="0070C0"/>
            </a:solidFill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dirty="0">
              <a:solidFill>
                <a:schemeClr val="tx1"/>
              </a:solidFill>
            </a:rPr>
            <a:t>Couverture Esat sur tout le territoire et proximité des sites départementaux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dirty="0">
              <a:solidFill>
                <a:schemeClr val="tx1"/>
              </a:solidFill>
            </a:rPr>
            <a:t>Partenariat accessible à toutes structures (FP territoriale, FP état, FP hospitalière…) </a:t>
          </a:r>
        </a:p>
      </dsp:txBody>
      <dsp:txXfrm rot="-5400000">
        <a:off x="838703" y="77500"/>
        <a:ext cx="4396749" cy="968746"/>
      </dsp:txXfrm>
    </dsp:sp>
    <dsp:sp modelId="{FFF6622A-9CBE-4308-A729-F1343990EB65}">
      <dsp:nvSpPr>
        <dsp:cNvPr id="0" name=""/>
        <dsp:cNvSpPr/>
      </dsp:nvSpPr>
      <dsp:spPr>
        <a:xfrm rot="5400000">
          <a:off x="-179721" y="1555613"/>
          <a:ext cx="1198145" cy="838702"/>
        </a:xfrm>
        <a:prstGeom prst="chevron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accent5">
              <a:hueOff val="-3379271"/>
              <a:satOff val="-8710"/>
              <a:lumOff val="-5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Efficient</a:t>
          </a:r>
        </a:p>
      </dsp:txBody>
      <dsp:txXfrm rot="-5400000">
        <a:off x="1" y="1795242"/>
        <a:ext cx="838702" cy="359443"/>
      </dsp:txXfrm>
    </dsp:sp>
    <dsp:sp modelId="{83684954-FA32-4C34-98D5-988CDF9BFE14}">
      <dsp:nvSpPr>
        <dsp:cNvPr id="0" name=""/>
        <dsp:cNvSpPr/>
      </dsp:nvSpPr>
      <dsp:spPr>
        <a:xfrm rot="5400000">
          <a:off x="2496150" y="-468034"/>
          <a:ext cx="1134260" cy="444915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3379271"/>
              <a:satOff val="-8710"/>
              <a:lumOff val="-5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1800" kern="1200" dirty="0">
            <a:solidFill>
              <a:srgbClr val="92D050"/>
            </a:solidFill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300" kern="1200" dirty="0"/>
            <a:t>Peu de moyens financiers mobilisés mais une implication importante des ressources humaines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300" kern="1200" dirty="0"/>
            <a:t>Exemple d’engagement collectif, exemplarité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300" kern="1200" dirty="0"/>
            <a:t>Solidarité dans l’équipe / redynamise le collectif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1300" kern="1200" dirty="0"/>
        </a:p>
      </dsp:txBody>
      <dsp:txXfrm rot="-5400000">
        <a:off x="838702" y="1244784"/>
        <a:ext cx="4393786" cy="1023520"/>
      </dsp:txXfrm>
    </dsp:sp>
    <dsp:sp modelId="{3DE70986-33F4-4638-A153-92C5CFD97134}">
      <dsp:nvSpPr>
        <dsp:cNvPr id="0" name=""/>
        <dsp:cNvSpPr/>
      </dsp:nvSpPr>
      <dsp:spPr>
        <a:xfrm rot="5400000">
          <a:off x="-179721" y="2677999"/>
          <a:ext cx="1198145" cy="838702"/>
        </a:xfrm>
        <a:prstGeom prst="chevron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Inclusif</a:t>
          </a:r>
        </a:p>
      </dsp:txBody>
      <dsp:txXfrm rot="-5400000">
        <a:off x="1" y="2917628"/>
        <a:ext cx="838702" cy="359443"/>
      </dsp:txXfrm>
    </dsp:sp>
    <dsp:sp modelId="{0641BB95-FF46-4345-B1E4-E80635D3ADF0}">
      <dsp:nvSpPr>
        <dsp:cNvPr id="0" name=""/>
        <dsp:cNvSpPr/>
      </dsp:nvSpPr>
      <dsp:spPr>
        <a:xfrm rot="5400000">
          <a:off x="2577180" y="663096"/>
          <a:ext cx="972200" cy="444915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1800" kern="1200" dirty="0">
            <a:solidFill>
              <a:schemeClr val="accent6">
                <a:lumMod val="75000"/>
              </a:schemeClr>
            </a:solidFill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300" kern="1200" dirty="0"/>
            <a:t>Favorise l’inclusion des personnes en situation de handicap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300" kern="1200" dirty="0"/>
            <a:t>Personnel expérimenté =&gt; intégration réussie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300" kern="1200" dirty="0"/>
            <a:t>Vivier de candidats dans un contexte de recrutement difficile </a:t>
          </a:r>
        </a:p>
      </dsp:txBody>
      <dsp:txXfrm rot="-5400000">
        <a:off x="838703" y="2449033"/>
        <a:ext cx="4401697" cy="8772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3" y="2"/>
            <a:ext cx="4301490" cy="340206"/>
          </a:xfrm>
          <a:prstGeom prst="rect">
            <a:avLst/>
          </a:prstGeom>
        </p:spPr>
        <p:txBody>
          <a:bodyPr vert="horz" lIns="92622" tIns="46309" rIns="92622" bIns="46309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5623543" y="2"/>
            <a:ext cx="4301490" cy="340206"/>
          </a:xfrm>
          <a:prstGeom prst="rect">
            <a:avLst/>
          </a:prstGeom>
        </p:spPr>
        <p:txBody>
          <a:bodyPr vert="horz" lIns="92622" tIns="46309" rIns="92622" bIns="46309" rtlCol="0"/>
          <a:lstStyle>
            <a:lvl1pPr algn="r">
              <a:defRPr sz="1200"/>
            </a:lvl1pPr>
          </a:lstStyle>
          <a:p>
            <a:fld id="{406CAB5E-9A1D-4626-974A-0F48D7294715}" type="datetimeFigureOut">
              <a:rPr lang="fr-FR" smtClean="0"/>
              <a:t>24/04/2026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3" y="6457475"/>
            <a:ext cx="4301490" cy="340206"/>
          </a:xfrm>
          <a:prstGeom prst="rect">
            <a:avLst/>
          </a:prstGeom>
        </p:spPr>
        <p:txBody>
          <a:bodyPr vert="horz" lIns="92622" tIns="46309" rIns="92622" bIns="46309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5623543" y="6457475"/>
            <a:ext cx="4301490" cy="340206"/>
          </a:xfrm>
          <a:prstGeom prst="rect">
            <a:avLst/>
          </a:prstGeom>
        </p:spPr>
        <p:txBody>
          <a:bodyPr vert="horz" lIns="92622" tIns="46309" rIns="92622" bIns="46309" rtlCol="0" anchor="b"/>
          <a:lstStyle>
            <a:lvl1pPr algn="r">
              <a:defRPr sz="1200"/>
            </a:lvl1pPr>
          </a:lstStyle>
          <a:p>
            <a:fld id="{7938367F-6A79-4A0B-937D-02119180F19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52962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1" y="6"/>
            <a:ext cx="4301543" cy="341062"/>
          </a:xfrm>
          <a:prstGeom prst="rect">
            <a:avLst/>
          </a:prstGeom>
        </p:spPr>
        <p:txBody>
          <a:bodyPr vert="horz" lIns="93020" tIns="46508" rIns="93020" bIns="46508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622805" y="6"/>
            <a:ext cx="4301543" cy="341062"/>
          </a:xfrm>
          <a:prstGeom prst="rect">
            <a:avLst/>
          </a:prstGeom>
        </p:spPr>
        <p:txBody>
          <a:bodyPr vert="horz" lIns="93020" tIns="46508" rIns="93020" bIns="46508" rtlCol="0"/>
          <a:lstStyle>
            <a:lvl1pPr algn="r">
              <a:defRPr sz="1200"/>
            </a:lvl1pPr>
          </a:lstStyle>
          <a:p>
            <a:fld id="{6AD733CF-7BC0-4F55-A7D5-CB70745986E1}" type="datetimeFigureOut">
              <a:rPr lang="fr-FR" smtClean="0"/>
              <a:t>24/04/2026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435350" y="850900"/>
            <a:ext cx="3057525" cy="2292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020" tIns="46508" rIns="93020" bIns="46508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992665" y="3271384"/>
            <a:ext cx="7941310" cy="2676584"/>
          </a:xfrm>
          <a:prstGeom prst="rect">
            <a:avLst/>
          </a:prstGeom>
        </p:spPr>
        <p:txBody>
          <a:bodyPr vert="horz" lIns="93020" tIns="46508" rIns="93020" bIns="46508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11" y="6456617"/>
            <a:ext cx="4301543" cy="341062"/>
          </a:xfrm>
          <a:prstGeom prst="rect">
            <a:avLst/>
          </a:prstGeom>
        </p:spPr>
        <p:txBody>
          <a:bodyPr vert="horz" lIns="93020" tIns="46508" rIns="93020" bIns="46508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622805" y="6456617"/>
            <a:ext cx="4301543" cy="341062"/>
          </a:xfrm>
          <a:prstGeom prst="rect">
            <a:avLst/>
          </a:prstGeom>
        </p:spPr>
        <p:txBody>
          <a:bodyPr vert="horz" lIns="93020" tIns="46508" rIns="93020" bIns="46508" rtlCol="0" anchor="b"/>
          <a:lstStyle>
            <a:lvl1pPr algn="r">
              <a:defRPr sz="1200"/>
            </a:lvl1pPr>
          </a:lstStyle>
          <a:p>
            <a:fld id="{2285CBF6-B34E-48E3-B695-FD4147C0CAE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4334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85CBF6-B34E-48E3-B695-FD4147C0CAE7}" type="slidenum">
              <a:rPr lang="fr-FR" smtClean="0"/>
              <a:t>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622704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85CBF6-B34E-48E3-B695-FD4147C0CAE7}" type="slidenum">
              <a:rPr lang="fr-FR" smtClean="0"/>
              <a:t>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546682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Cliquez pour 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4CA2-B436-1D4F-A377-B563DFB34FD4}" type="datetimeFigureOut">
              <a:rPr lang="fr-FR" smtClean="0"/>
              <a:t>24/04/2026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A8745-B321-0C4E-A2C3-8B06BBA0F1D4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4CA2-B436-1D4F-A377-B563DFB34FD4}" type="datetimeFigureOut">
              <a:rPr lang="fr-FR" smtClean="0"/>
              <a:t>24/04/2026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A8745-B321-0C4E-A2C3-8B06BBA0F1D4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4CA2-B436-1D4F-A377-B563DFB34FD4}" type="datetimeFigureOut">
              <a:rPr lang="fr-FR" smtClean="0"/>
              <a:t>24/04/2026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A8745-B321-0C4E-A2C3-8B06BBA0F1D4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4CA2-B436-1D4F-A377-B563DFB34FD4}" type="datetimeFigureOut">
              <a:rPr lang="fr-FR" smtClean="0"/>
              <a:t>24/04/2026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A8745-B321-0C4E-A2C3-8B06BBA0F1D4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4CA2-B436-1D4F-A377-B563DFB34FD4}" type="datetimeFigureOut">
              <a:rPr lang="fr-FR" smtClean="0"/>
              <a:t>24/04/2026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A8745-B321-0C4E-A2C3-8B06BBA0F1D4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4CA2-B436-1D4F-A377-B563DFB34FD4}" type="datetimeFigureOut">
              <a:rPr lang="fr-FR" smtClean="0"/>
              <a:t>24/04/2026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A8745-B321-0C4E-A2C3-8B06BBA0F1D4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4CA2-B436-1D4F-A377-B563DFB34FD4}" type="datetimeFigureOut">
              <a:rPr lang="fr-FR" smtClean="0"/>
              <a:t>24/04/2026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A8745-B321-0C4E-A2C3-8B06BBA0F1D4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4CA2-B436-1D4F-A377-B563DFB34FD4}" type="datetimeFigureOut">
              <a:rPr lang="fr-FR" smtClean="0"/>
              <a:t>24/04/2026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A8745-B321-0C4E-A2C3-8B06BBA0F1D4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4CA2-B436-1D4F-A377-B563DFB34FD4}" type="datetimeFigureOut">
              <a:rPr lang="fr-FR" smtClean="0"/>
              <a:t>24/04/2026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A8745-B321-0C4E-A2C3-8B06BBA0F1D4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4CA2-B436-1D4F-A377-B563DFB34FD4}" type="datetimeFigureOut">
              <a:rPr lang="fr-FR" smtClean="0"/>
              <a:t>24/04/2026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A8745-B321-0C4E-A2C3-8B06BBA0F1D4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dirty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4CA2-B436-1D4F-A377-B563DFB34FD4}" type="datetimeFigureOut">
              <a:rPr lang="fr-FR" smtClean="0"/>
              <a:t>24/04/2026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A8745-B321-0C4E-A2C3-8B06BBA0F1D4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C24CA2-B436-1D4F-A377-B563DFB34FD4}" type="datetimeFigureOut">
              <a:rPr lang="fr-FR" smtClean="0"/>
              <a:t>24/04/2026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0A8745-B321-0C4E-A2C3-8B06BBA0F1D4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3012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8650" y="850461"/>
            <a:ext cx="7886700" cy="3549112"/>
          </a:xfrm>
          <a:noFill/>
        </p:spPr>
        <p:txBody>
          <a:bodyPr>
            <a:normAutofit/>
          </a:bodyPr>
          <a:lstStyle/>
          <a:p>
            <a:pPr algn="ctr"/>
            <a:r>
              <a:rPr lang="fr-FR" sz="4000" b="1" dirty="0">
                <a:latin typeface="Lucida Grande" charset="0"/>
              </a:rPr>
              <a:t>IMMERSIONS</a:t>
            </a:r>
            <a:br>
              <a:rPr lang="fr-FR" sz="4000" b="1" dirty="0">
                <a:latin typeface="Lucida Grande" charset="0"/>
              </a:rPr>
            </a:br>
            <a:r>
              <a:rPr lang="fr-FR" sz="4000" b="1" dirty="0">
                <a:latin typeface="Lucida Grande" charset="0"/>
              </a:rPr>
              <a:t>PROFESSIONNELLES</a:t>
            </a:r>
            <a:br>
              <a:rPr lang="fr-FR" sz="4000" b="1" dirty="0">
                <a:latin typeface="Lucida Grande" charset="0"/>
              </a:rPr>
            </a:br>
            <a:r>
              <a:rPr lang="fr-FR" sz="4000" b="1" dirty="0">
                <a:latin typeface="Lucida Grande" charset="0"/>
              </a:rPr>
              <a:t>DE TRAVAILLEURS D’ESAT</a:t>
            </a:r>
            <a:br>
              <a:rPr lang="fr-FR" sz="4000" b="1" dirty="0">
                <a:solidFill>
                  <a:srgbClr val="2B4291"/>
                </a:solidFill>
                <a:latin typeface="Lucida Grande" charset="0"/>
              </a:rPr>
            </a:br>
            <a:br>
              <a:rPr lang="fr-FR" sz="4000" b="1" dirty="0">
                <a:solidFill>
                  <a:srgbClr val="2B4291"/>
                </a:solidFill>
                <a:latin typeface="Lucida Grande" charset="0"/>
                <a:ea typeface="Lucida Grande" charset="0"/>
                <a:cs typeface="Lucida Grande" charset="0"/>
              </a:rPr>
            </a:br>
            <a:r>
              <a:rPr lang="fr-FR" sz="3600" b="1" dirty="0">
                <a:solidFill>
                  <a:srgbClr val="2B4291"/>
                </a:solidFill>
                <a:latin typeface="Lucida Grande" charset="0"/>
              </a:rPr>
              <a:t>En partenariat avec l’</a:t>
            </a:r>
            <a:r>
              <a:rPr lang="fr-FR" sz="3600" b="1" dirty="0" err="1">
                <a:solidFill>
                  <a:srgbClr val="2B4291"/>
                </a:solidFill>
                <a:latin typeface="Lucida Grande" charset="0"/>
              </a:rPr>
              <a:t>Apei</a:t>
            </a:r>
            <a:r>
              <a:rPr lang="fr-FR" sz="3600" b="1" dirty="0">
                <a:solidFill>
                  <a:srgbClr val="2B4291"/>
                </a:solidFill>
                <a:latin typeface="Lucida Grande" charset="0"/>
              </a:rPr>
              <a:t> Moselle</a:t>
            </a:r>
            <a:br>
              <a:rPr lang="fr-FR" sz="2400" b="1" dirty="0">
                <a:solidFill>
                  <a:srgbClr val="2B4291"/>
                </a:solidFill>
                <a:latin typeface="Lucida Grande" charset="0"/>
              </a:rPr>
            </a:br>
            <a:br>
              <a:rPr lang="fr-FR" sz="2400" b="1" dirty="0">
                <a:solidFill>
                  <a:srgbClr val="2B4291"/>
                </a:solidFill>
                <a:latin typeface="Lucida Grande" charset="0"/>
              </a:rPr>
            </a:br>
            <a:endParaRPr lang="fr-FR" sz="2400" dirty="0">
              <a:solidFill>
                <a:schemeClr val="accent2"/>
              </a:solidFill>
              <a:latin typeface="Lucida Grande" charset="0"/>
              <a:ea typeface="Lucida Grande" charset="0"/>
              <a:cs typeface="Lucida Grande" charset="0"/>
            </a:endParaRPr>
          </a:p>
        </p:txBody>
      </p:sp>
      <p:pic>
        <p:nvPicPr>
          <p:cNvPr id="1026" name="Image 16">
            <a:extLst>
              <a:ext uri="{FF2B5EF4-FFF2-40B4-BE49-F238E27FC236}">
                <a16:creationId xmlns:a16="http://schemas.microsoft.com/office/drawing/2014/main" id="{24133B03-E8FB-4432-A069-65364F7455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6967" y="4039650"/>
            <a:ext cx="2219325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31136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15B29244-3AB3-4F4B-AAD3-DA251CD2C1D4}"/>
              </a:ext>
            </a:extLst>
          </p:cNvPr>
          <p:cNvSpPr txBox="1">
            <a:spLocks/>
          </p:cNvSpPr>
          <p:nvPr/>
        </p:nvSpPr>
        <p:spPr>
          <a:xfrm>
            <a:off x="1405954" y="1542787"/>
            <a:ext cx="2647161" cy="429182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>
                <a:solidFill>
                  <a:srgbClr val="00B050"/>
                </a:solidFill>
              </a:rPr>
              <a:t>3 atouts majeurs</a:t>
            </a:r>
          </a:p>
        </p:txBody>
      </p:sp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DE360A21-84D3-4AE0-BABE-56284B6374A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42736545"/>
              </p:ext>
            </p:extLst>
          </p:nvPr>
        </p:nvGraphicFramePr>
        <p:xfrm>
          <a:off x="85606" y="2190870"/>
          <a:ext cx="5287859" cy="37215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itre 1">
            <a:extLst>
              <a:ext uri="{FF2B5EF4-FFF2-40B4-BE49-F238E27FC236}">
                <a16:creationId xmlns:a16="http://schemas.microsoft.com/office/drawing/2014/main" id="{393931C6-A57F-4276-93CD-47B681268D48}"/>
              </a:ext>
            </a:extLst>
          </p:cNvPr>
          <p:cNvSpPr txBox="1">
            <a:spLocks/>
          </p:cNvSpPr>
          <p:nvPr/>
        </p:nvSpPr>
        <p:spPr>
          <a:xfrm>
            <a:off x="364527" y="445211"/>
            <a:ext cx="8533533" cy="1073575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100" dirty="0">
                <a:solidFill>
                  <a:srgbClr val="0070C0"/>
                </a:solidFill>
              </a:rPr>
              <a:t>Présentation du projet</a:t>
            </a:r>
            <a:br>
              <a:rPr lang="fr-FR" dirty="0">
                <a:solidFill>
                  <a:srgbClr val="0070C0"/>
                </a:solidFill>
              </a:rPr>
            </a:br>
            <a:r>
              <a:rPr lang="fr-FR" sz="1600" i="1" dirty="0">
                <a:solidFill>
                  <a:schemeClr val="accent2"/>
                </a:solidFill>
              </a:rPr>
              <a:t>Le Département accueille en immersion professionnelle des travailleurs d’ESAT qui souhaitent découvrir le milieu ordinaire</a:t>
            </a:r>
            <a:br>
              <a:rPr lang="fr-FR" sz="1600" i="1" dirty="0">
                <a:solidFill>
                  <a:srgbClr val="0070C0"/>
                </a:solidFill>
              </a:rPr>
            </a:br>
            <a:endParaRPr lang="fr-FR" sz="1600" i="1" dirty="0">
              <a:solidFill>
                <a:srgbClr val="0070C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A2196D4A-B519-43E0-A8D4-3789D5436AFF}"/>
              </a:ext>
            </a:extLst>
          </p:cNvPr>
          <p:cNvSpPr txBox="1"/>
          <p:nvPr/>
        </p:nvSpPr>
        <p:spPr>
          <a:xfrm>
            <a:off x="5652386" y="2324385"/>
            <a:ext cx="324567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dirty="0"/>
              <a:t>60 jours maximum par an par travailleurs répartis en plusieurs périodes de 10 à 15 jours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dirty="0"/>
              <a:t>Accord fixé par la convention relative à la mise en œuvre d’une période de mise en situation en milieu professionnel (</a:t>
            </a:r>
            <a:r>
              <a:rPr lang="fr-FR" dirty="0" err="1"/>
              <a:t>cerfa</a:t>
            </a:r>
            <a:r>
              <a:rPr lang="fr-FR" dirty="0"/>
              <a:t> n°13912*04)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dirty="0"/>
              <a:t>Suivi régulier par l’APEI Moselle et possibilité d’arrêt en cas de difficulté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dirty="0"/>
              <a:t>EPI remis par l’ESAT seuls les consommables sont fournis par le Département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C6EE37BD-B3E3-4376-956B-247DE003DC89}"/>
              </a:ext>
            </a:extLst>
          </p:cNvPr>
          <p:cNvSpPr/>
          <p:nvPr/>
        </p:nvSpPr>
        <p:spPr>
          <a:xfrm>
            <a:off x="5580928" y="2190870"/>
            <a:ext cx="3317132" cy="341632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0C5DE877-D115-49E1-9B0B-21B86C5E9537}"/>
              </a:ext>
            </a:extLst>
          </p:cNvPr>
          <p:cNvCxnSpPr/>
          <p:nvPr/>
        </p:nvCxnSpPr>
        <p:spPr>
          <a:xfrm>
            <a:off x="5490197" y="2052536"/>
            <a:ext cx="0" cy="35546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itre 1">
            <a:extLst>
              <a:ext uri="{FF2B5EF4-FFF2-40B4-BE49-F238E27FC236}">
                <a16:creationId xmlns:a16="http://schemas.microsoft.com/office/drawing/2014/main" id="{5287C5D9-8284-4B23-BCA5-B369AA1CBA06}"/>
              </a:ext>
            </a:extLst>
          </p:cNvPr>
          <p:cNvSpPr txBox="1">
            <a:spLocks/>
          </p:cNvSpPr>
          <p:nvPr/>
        </p:nvSpPr>
        <p:spPr>
          <a:xfrm>
            <a:off x="6185941" y="1555283"/>
            <a:ext cx="2107105" cy="429182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>
                <a:solidFill>
                  <a:srgbClr val="00B050"/>
                </a:solidFill>
              </a:rPr>
              <a:t>Organisation</a:t>
            </a:r>
          </a:p>
        </p:txBody>
      </p:sp>
    </p:spTree>
    <p:extLst>
      <p:ext uri="{BB962C8B-B14F-4D97-AF65-F5344CB8AC3E}">
        <p14:creationId xmlns:p14="http://schemas.microsoft.com/office/powerpoint/2010/main" val="29946897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781" y="167508"/>
            <a:ext cx="7828429" cy="1007195"/>
          </a:xfrm>
        </p:spPr>
        <p:txBody>
          <a:bodyPr>
            <a:normAutofit/>
          </a:bodyPr>
          <a:lstStyle/>
          <a:p>
            <a:r>
              <a:rPr lang="fr-FR" sz="2800" dirty="0">
                <a:solidFill>
                  <a:srgbClr val="0070C0"/>
                </a:solidFill>
              </a:rPr>
              <a:t>Genèse du projet</a:t>
            </a:r>
            <a:br>
              <a:rPr lang="fr-FR" sz="3600" dirty="0"/>
            </a:br>
            <a:r>
              <a:rPr lang="fr-FR" sz="2400" i="1" dirty="0">
                <a:solidFill>
                  <a:schemeClr val="accent2"/>
                </a:solidFill>
              </a:rPr>
              <a:t>Inscrit dans politique handicap du Département de la Moselle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783443A-DD81-450A-9C98-7E03017D58D8}"/>
              </a:ext>
            </a:extLst>
          </p:cNvPr>
          <p:cNvSpPr txBox="1"/>
          <p:nvPr/>
        </p:nvSpPr>
        <p:spPr>
          <a:xfrm>
            <a:off x="559340" y="1201542"/>
            <a:ext cx="8025319" cy="45473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sz="1800" b="1" i="1" dirty="0"/>
              <a:t>2015 :</a:t>
            </a:r>
            <a:r>
              <a:rPr lang="fr-FR" sz="1800" dirty="0"/>
              <a:t>  1</a:t>
            </a:r>
            <a:r>
              <a:rPr lang="fr-FR" sz="1800" baseline="30000" dirty="0"/>
              <a:t>ère</a:t>
            </a:r>
            <a:r>
              <a:rPr lang="fr-FR" sz="1800" dirty="0"/>
              <a:t> convention avec le FIPHFP </a:t>
            </a:r>
            <a:r>
              <a:rPr lang="fr-FR" sz="1800" dirty="0">
                <a:sym typeface="Wingdings" panose="05000000000000000000" pitchFamily="2" charset="2"/>
              </a:rPr>
              <a:t> passage d’un taux d’emploi d’agents en situation de  handicap de 4,95% à 10,90% en 10 ans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sz="1800" b="1" i="1" dirty="0">
                <a:sym typeface="Wingdings" panose="05000000000000000000" pitchFamily="2" charset="2"/>
              </a:rPr>
              <a:t>2019 : </a:t>
            </a:r>
            <a:r>
              <a:rPr lang="fr-FR" sz="1800" dirty="0">
                <a:sym typeface="Wingdings" panose="05000000000000000000" pitchFamily="2" charset="2"/>
              </a:rPr>
              <a:t>1</a:t>
            </a:r>
            <a:r>
              <a:rPr lang="fr-FR" sz="1800" baseline="30000" dirty="0">
                <a:sym typeface="Wingdings" panose="05000000000000000000" pitchFamily="2" charset="2"/>
              </a:rPr>
              <a:t>ère</a:t>
            </a:r>
            <a:r>
              <a:rPr lang="fr-FR" sz="1800" dirty="0">
                <a:sym typeface="Wingdings" panose="05000000000000000000" pitchFamily="2" charset="2"/>
              </a:rPr>
              <a:t> participation aux </a:t>
            </a:r>
            <a:r>
              <a:rPr lang="fr-FR" sz="1800" dirty="0" err="1">
                <a:sym typeface="Wingdings" panose="05000000000000000000" pitchFamily="2" charset="2"/>
              </a:rPr>
              <a:t>Duodays</a:t>
            </a:r>
            <a:r>
              <a:rPr lang="fr-FR" sz="1800" dirty="0">
                <a:sym typeface="Wingdings" panose="05000000000000000000" pitchFamily="2" charset="2"/>
              </a:rPr>
              <a:t> dans le cadre de la Semaine Européenne pour l’Emploi des Personnes Handicapées (SEEPH)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sz="1800" b="1" i="1" dirty="0">
                <a:sym typeface="Wingdings" panose="05000000000000000000" pitchFamily="2" charset="2"/>
              </a:rPr>
              <a:t>2022:</a:t>
            </a:r>
            <a:r>
              <a:rPr lang="fr-FR" sz="1800" dirty="0">
                <a:sym typeface="Wingdings" panose="05000000000000000000" pitchFamily="2" charset="2"/>
              </a:rPr>
              <a:t> 1</a:t>
            </a:r>
            <a:r>
              <a:rPr lang="fr-FR" sz="1800" baseline="30000" dirty="0">
                <a:sym typeface="Wingdings" panose="05000000000000000000" pitchFamily="2" charset="2"/>
              </a:rPr>
              <a:t>ère</a:t>
            </a:r>
            <a:r>
              <a:rPr lang="fr-FR" sz="1800" dirty="0">
                <a:sym typeface="Wingdings" panose="05000000000000000000" pitchFamily="2" charset="2"/>
              </a:rPr>
              <a:t> participation aux </a:t>
            </a:r>
            <a:r>
              <a:rPr lang="fr-FR" sz="1800" dirty="0" err="1">
                <a:sym typeface="Wingdings" panose="05000000000000000000" pitchFamily="2" charset="2"/>
              </a:rPr>
              <a:t>Duodays</a:t>
            </a:r>
            <a:r>
              <a:rPr lang="fr-FR" sz="1800" dirty="0">
                <a:sym typeface="Wingdings" panose="05000000000000000000" pitchFamily="2" charset="2"/>
              </a:rPr>
              <a:t> inversés organisés par l’APEI Moselle dans le cadre  de la SEEPH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sz="1800" b="1" i="1" dirty="0"/>
              <a:t>2023 : </a:t>
            </a:r>
            <a:r>
              <a:rPr lang="fr-FR" sz="1800" dirty="0"/>
              <a:t>Rencontre entre l’APEI Moselle et le Département pour de nouveaux projets  </a:t>
            </a:r>
            <a:r>
              <a:rPr lang="fr-FR" sz="1800" dirty="0">
                <a:sym typeface="Wingdings" panose="05000000000000000000" pitchFamily="2" charset="2"/>
              </a:rPr>
              <a:t> 1</a:t>
            </a:r>
            <a:r>
              <a:rPr lang="fr-FR" sz="1800" baseline="30000" dirty="0">
                <a:sym typeface="Wingdings" panose="05000000000000000000" pitchFamily="2" charset="2"/>
              </a:rPr>
              <a:t>ère</a:t>
            </a:r>
            <a:r>
              <a:rPr lang="fr-FR" sz="1800" dirty="0">
                <a:sym typeface="Wingdings" panose="05000000000000000000" pitchFamily="2" charset="2"/>
              </a:rPr>
              <a:t> expérimentation d’immersion dans un collège sur les missions d’agent d’entretien et de restauration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sz="1800" b="1" i="1" dirty="0">
                <a:sym typeface="Wingdings" panose="05000000000000000000" pitchFamily="2" charset="2"/>
              </a:rPr>
              <a:t>2024 :</a:t>
            </a:r>
            <a:r>
              <a:rPr lang="fr-FR" sz="1800" dirty="0">
                <a:sym typeface="Wingdings" panose="05000000000000000000" pitchFamily="2" charset="2"/>
              </a:rPr>
              <a:t> Inscription du projet dans la 4</a:t>
            </a:r>
            <a:r>
              <a:rPr lang="fr-FR" sz="1800" baseline="30000" dirty="0">
                <a:sym typeface="Wingdings" panose="05000000000000000000" pitchFamily="2" charset="2"/>
              </a:rPr>
              <a:t>ème</a:t>
            </a:r>
            <a:r>
              <a:rPr lang="fr-FR" sz="1800" dirty="0">
                <a:sym typeface="Wingdings" panose="05000000000000000000" pitchFamily="2" charset="2"/>
              </a:rPr>
              <a:t> convention avec le FIPHFP dans l’axe « Projets innovants »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sz="1800" b="1" i="1" dirty="0">
                <a:sym typeface="Wingdings" panose="05000000000000000000" pitchFamily="2" charset="2"/>
              </a:rPr>
              <a:t>2026 : </a:t>
            </a:r>
            <a:r>
              <a:rPr lang="fr-FR" sz="1800" dirty="0">
                <a:sym typeface="Wingdings" panose="05000000000000000000" pitchFamily="2" charset="2"/>
              </a:rPr>
              <a:t>Obtention du prix du public aux Trophées des 20 ans du FIPHFP Grand-Est</a:t>
            </a:r>
            <a:endParaRPr lang="fr-FR" sz="1800" b="1" i="1" dirty="0"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ACBBCB36-168D-4A6E-9B57-32468EBCF2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5934" y="5532152"/>
            <a:ext cx="2164268" cy="1158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7529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>
            <a:extLst>
              <a:ext uri="{FF2B5EF4-FFF2-40B4-BE49-F238E27FC236}">
                <a16:creationId xmlns:a16="http://schemas.microsoft.com/office/drawing/2014/main" id="{1FDC563F-B10F-46DC-8E5B-AF93CA94F889}"/>
              </a:ext>
            </a:extLst>
          </p:cNvPr>
          <p:cNvSpPr txBox="1">
            <a:spLocks/>
          </p:cNvSpPr>
          <p:nvPr/>
        </p:nvSpPr>
        <p:spPr>
          <a:xfrm>
            <a:off x="274583" y="271475"/>
            <a:ext cx="8531752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800" dirty="0">
                <a:solidFill>
                  <a:srgbClr val="0070C0"/>
                </a:solidFill>
              </a:rPr>
              <a:t>Chiffres :</a:t>
            </a:r>
            <a:r>
              <a:rPr lang="fr-FR" dirty="0">
                <a:solidFill>
                  <a:srgbClr val="0070C0"/>
                </a:solidFill>
              </a:rPr>
              <a:t> </a:t>
            </a:r>
          </a:p>
          <a:p>
            <a:r>
              <a:rPr lang="fr-FR" sz="2400" b="1" dirty="0">
                <a:solidFill>
                  <a:schemeClr val="accent2"/>
                </a:solidFill>
              </a:rPr>
              <a:t>12</a:t>
            </a:r>
            <a:r>
              <a:rPr lang="fr-FR" sz="1800" b="1" dirty="0">
                <a:solidFill>
                  <a:schemeClr val="accent2"/>
                </a:solidFill>
              </a:rPr>
              <a:t> travailleurs en immersions professionnelles </a:t>
            </a:r>
            <a:r>
              <a:rPr lang="fr-FR" sz="1800" b="1" dirty="0">
                <a:solidFill>
                  <a:schemeClr val="accent2"/>
                </a:solidFill>
                <a:sym typeface="Wingdings" panose="05000000000000000000" pitchFamily="2" charset="2"/>
              </a:rPr>
              <a:t> 276 jours répartis sur 20 périodes</a:t>
            </a:r>
            <a:r>
              <a:rPr lang="fr-FR" sz="1800" b="1" dirty="0">
                <a:solidFill>
                  <a:schemeClr val="accent2"/>
                </a:solidFill>
              </a:rPr>
              <a:t> </a:t>
            </a:r>
          </a:p>
        </p:txBody>
      </p:sp>
      <p:graphicFrame>
        <p:nvGraphicFramePr>
          <p:cNvPr id="6" name="Tableau 6">
            <a:extLst>
              <a:ext uri="{FF2B5EF4-FFF2-40B4-BE49-F238E27FC236}">
                <a16:creationId xmlns:a16="http://schemas.microsoft.com/office/drawing/2014/main" id="{04DFD966-7377-47F9-A682-3C095D5201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1837835"/>
              </p:ext>
            </p:extLst>
          </p:nvPr>
        </p:nvGraphicFramePr>
        <p:xfrm>
          <a:off x="375774" y="1363801"/>
          <a:ext cx="8329370" cy="2255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64685">
                  <a:extLst>
                    <a:ext uri="{9D8B030D-6E8A-4147-A177-3AD203B41FA5}">
                      <a16:colId xmlns:a16="http://schemas.microsoft.com/office/drawing/2014/main" val="268467713"/>
                    </a:ext>
                  </a:extLst>
                </a:gridCol>
                <a:gridCol w="4164685">
                  <a:extLst>
                    <a:ext uri="{9D8B030D-6E8A-4147-A177-3AD203B41FA5}">
                      <a16:colId xmlns:a16="http://schemas.microsoft.com/office/drawing/2014/main" val="409868238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fr-FR" dirty="0"/>
                        <a:t>Collèges : 6 établissements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 Médiathèques/Bibliothèque : </a:t>
                      </a:r>
                    </a:p>
                    <a:p>
                      <a:r>
                        <a:rPr lang="fr-FR" dirty="0"/>
                        <a:t>4 établissements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03027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fr-FR" sz="1800" b="1" dirty="0">
                          <a:effectLst/>
                          <a:latin typeface="Quicksand"/>
                          <a:ea typeface="Calibri" panose="020F0502020204030204" pitchFamily="34" charset="0"/>
                          <a:cs typeface="Quire Sans" panose="020B0502040400020003" pitchFamily="34" charset="0"/>
                        </a:rPr>
                        <a:t>9</a:t>
                      </a:r>
                      <a:r>
                        <a:rPr lang="fr-FR" sz="1800" dirty="0">
                          <a:effectLst/>
                          <a:latin typeface="Quicksand"/>
                          <a:ea typeface="Calibri" panose="020F0502020204030204" pitchFamily="34" charset="0"/>
                          <a:cs typeface="Quire Sans" panose="020B0502040400020003" pitchFamily="34" charset="0"/>
                        </a:rPr>
                        <a:t> immersions *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fr-FR" sz="1800" u="sng" dirty="0">
                          <a:effectLst/>
                          <a:latin typeface="Quicksand"/>
                          <a:ea typeface="Calibri" panose="020F0502020204030204" pitchFamily="34" charset="0"/>
                          <a:cs typeface="Quire Sans" panose="020B0502040400020003" pitchFamily="34" charset="0"/>
                        </a:rPr>
                        <a:t>Activités</a:t>
                      </a:r>
                      <a:r>
                        <a:rPr lang="fr-FR" sz="1800" dirty="0">
                          <a:effectLst/>
                          <a:latin typeface="Quicksand"/>
                          <a:ea typeface="Calibri" panose="020F0502020204030204" pitchFamily="34" charset="0"/>
                          <a:cs typeface="Quire Sans" panose="020B0502040400020003" pitchFamily="34" charset="0"/>
                        </a:rPr>
                        <a:t>  : entretien /restauration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fr-FR" sz="1800" dirty="0">
                        <a:effectLst/>
                        <a:latin typeface="Quicksand"/>
                        <a:ea typeface="Calibri" panose="020F0502020204030204" pitchFamily="34" charset="0"/>
                        <a:cs typeface="Quire Sans" panose="020B0502040400020003" pitchFamily="34" charset="0"/>
                      </a:endParaRP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fr-FR" sz="1800" dirty="0">
                        <a:effectLst/>
                        <a:latin typeface="Quicksand"/>
                        <a:ea typeface="Calibri" panose="020F0502020204030204" pitchFamily="34" charset="0"/>
                        <a:cs typeface="Quire Sans" panose="020B0502040400020003" pitchFamily="34" charset="0"/>
                      </a:endParaRP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fr-FR" sz="1800" dirty="0">
                          <a:effectLst/>
                          <a:latin typeface="Quicksand"/>
                          <a:cs typeface="Quire Sans" panose="020B0502040400020003" pitchFamily="34" charset="0"/>
                        </a:rPr>
                        <a:t>* </a:t>
                      </a:r>
                      <a:r>
                        <a:rPr lang="fr-FR" sz="1400" kern="1200" dirty="0">
                          <a:solidFill>
                            <a:schemeClr val="dk1"/>
                          </a:solidFill>
                          <a:effectLst/>
                          <a:latin typeface="Quicksand"/>
                          <a:cs typeface="Quire Sans" panose="020B0502040400020003" pitchFamily="34" charset="0"/>
                        </a:rPr>
                        <a:t>2 établissements ayant accueilli 2 travailleurs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fr-FR" sz="1800" b="1" dirty="0">
                          <a:effectLst/>
                          <a:latin typeface="Quicksand"/>
                          <a:ea typeface="Calibri" panose="020F0502020204030204" pitchFamily="34" charset="0"/>
                          <a:cs typeface="Quire Sans" panose="020B0502040400020003" pitchFamily="34" charset="0"/>
                        </a:rPr>
                        <a:t>3</a:t>
                      </a:r>
                      <a:r>
                        <a:rPr lang="fr-FR" sz="1800" dirty="0">
                          <a:effectLst/>
                          <a:latin typeface="Quicksand"/>
                          <a:ea typeface="Calibri" panose="020F0502020204030204" pitchFamily="34" charset="0"/>
                          <a:cs typeface="Quire Sans" panose="020B0502040400020003" pitchFamily="34" charset="0"/>
                        </a:rPr>
                        <a:t> immersions * 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fr-FR" sz="1800" u="sng" dirty="0">
                          <a:effectLst/>
                          <a:latin typeface="Quicksand"/>
                          <a:ea typeface="Calibri" panose="020F0502020204030204" pitchFamily="34" charset="0"/>
                          <a:cs typeface="Quire Sans" panose="020B0502040400020003" pitchFamily="34" charset="0"/>
                        </a:rPr>
                        <a:t>Activités </a:t>
                      </a:r>
                      <a:r>
                        <a:rPr lang="fr-FR" sz="1800" dirty="0">
                          <a:effectLst/>
                          <a:latin typeface="Quicksand"/>
                          <a:ea typeface="Calibri" panose="020F0502020204030204" pitchFamily="34" charset="0"/>
                          <a:cs typeface="Quire Sans" panose="020B0502040400020003" pitchFamily="34" charset="0"/>
                        </a:rPr>
                        <a:t> : accueil, rangement/tri, mise en rayonnage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fr-FR" sz="1800" dirty="0">
                        <a:effectLst/>
                        <a:latin typeface="Quicksand"/>
                        <a:ea typeface="Calibri" panose="020F0502020204030204" pitchFamily="34" charset="0"/>
                        <a:cs typeface="Quire Sans" panose="020B0502040400020003" pitchFamily="34" charset="0"/>
                      </a:endParaRPr>
                    </a:p>
                    <a:p>
                      <a:pPr marL="0" indent="0" algn="just">
                        <a:buFont typeface="Wingdings" panose="05000000000000000000" pitchFamily="2" charset="2"/>
                        <a:buNone/>
                      </a:pPr>
                      <a:r>
                        <a:rPr lang="fr-FR" sz="1400" dirty="0">
                          <a:effectLst/>
                          <a:latin typeface="Quicksand"/>
                          <a:cs typeface="Quire Sans" panose="020B0502040400020003" pitchFamily="34" charset="0"/>
                        </a:rPr>
                        <a:t>* </a:t>
                      </a:r>
                      <a:r>
                        <a:rPr lang="fr-FR" sz="1400" dirty="0">
                          <a:effectLst/>
                          <a:latin typeface="Quicksand"/>
                          <a:ea typeface="Calibri" panose="020F0502020204030204" pitchFamily="34" charset="0"/>
                          <a:cs typeface="Quire Sans" panose="020B0502040400020003" pitchFamily="34" charset="0"/>
                        </a:rPr>
                        <a:t>1 travailleur ayant effectué une immersion en médiathèque et aux archives industrielles</a:t>
                      </a:r>
                      <a:endParaRPr lang="fr-F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1009773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9362BA6B-EF6C-496A-9944-33538D2314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2648" y="5254866"/>
            <a:ext cx="2206943" cy="36579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636084A1-4554-4AE2-AD05-199F84A89B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8983" y="3779506"/>
            <a:ext cx="1109568" cy="147536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E08F2714-82DF-4896-B47E-8334803A8C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03354" y="3779506"/>
            <a:ext cx="1109568" cy="147536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DBE4C01-6FE6-49C9-A219-AE0FD018F7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31079" y="5254866"/>
            <a:ext cx="2664183" cy="365792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DB173D31-B388-46E2-BB5F-6DCE60CAE5B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31079" y="3773410"/>
            <a:ext cx="1109568" cy="1481456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94B8A954-0522-40B0-8C83-86BCA78012F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25449" y="3779506"/>
            <a:ext cx="1109568" cy="1481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4355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B83F04A-37E3-4F3A-98CA-77A53630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760" y="85641"/>
            <a:ext cx="7886700" cy="1325563"/>
          </a:xfrm>
        </p:spPr>
        <p:txBody>
          <a:bodyPr/>
          <a:lstStyle/>
          <a:p>
            <a:r>
              <a:rPr lang="fr-FR" dirty="0">
                <a:solidFill>
                  <a:srgbClr val="0070C0"/>
                </a:solidFill>
              </a:rPr>
              <a:t>Résultats et perspectives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03EE95D-953A-468E-A512-D762BAD8924A}"/>
              </a:ext>
            </a:extLst>
          </p:cNvPr>
          <p:cNvSpPr txBox="1"/>
          <p:nvPr/>
        </p:nvSpPr>
        <p:spPr>
          <a:xfrm>
            <a:off x="513687" y="1200924"/>
            <a:ext cx="8195553" cy="4639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chemeClr val="accent2"/>
                </a:solidFill>
              </a:rPr>
              <a:t>Une véritable rencontre…</a:t>
            </a:r>
          </a:p>
          <a:p>
            <a:endParaRPr lang="fr-FR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800" dirty="0"/>
              <a:t>Opportunité pour les travailleurs d’ESAT d’avancer dans l’élaboration de leur projet professionnel en découvrant le milieu ordinaire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800" dirty="0"/>
              <a:t>Ouverture d’esprit des agents départementaux : </a:t>
            </a:r>
          </a:p>
          <a:p>
            <a:pPr marL="628650" lvl="1" indent="-285750">
              <a:buFont typeface="Arial" panose="020B0604020202020204" pitchFamily="34" charset="0"/>
              <a:buChar char="•"/>
            </a:pPr>
            <a:r>
              <a:rPr lang="fr-FR" sz="1800" dirty="0"/>
              <a:t>Etonnement devant l’ampleur des connaissances et des compétences des travailleurs accueillis</a:t>
            </a:r>
          </a:p>
          <a:p>
            <a:pPr marL="628650" lvl="1" indent="-285750">
              <a:buFont typeface="Arial" panose="020B0604020202020204" pitchFamily="34" charset="0"/>
              <a:buChar char="•"/>
            </a:pPr>
            <a:r>
              <a:rPr lang="fr-FR" sz="1800" dirty="0"/>
              <a:t>Joie de recevoir une aide et une vision extérieure</a:t>
            </a:r>
          </a:p>
          <a:p>
            <a:endParaRPr lang="fr-FR" sz="1800" dirty="0"/>
          </a:p>
          <a:p>
            <a:r>
              <a:rPr lang="fr-FR" sz="2400" dirty="0">
                <a:solidFill>
                  <a:schemeClr val="accent2"/>
                </a:solidFill>
              </a:rPr>
              <a:t>… encore de nombreuses possibilités</a:t>
            </a:r>
          </a:p>
          <a:p>
            <a:endParaRPr lang="fr-FR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800" dirty="0"/>
              <a:t>Déploiement sur d’autres secteurs d’activités (espaces verts, maintenance des bâtiments, administratifs, accueil, imprimerie et menuiserie)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800" dirty="0"/>
              <a:t>Embauches de travailleurs en tant qu’agents de collège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800" dirty="0"/>
              <a:t>Ouverture du projet à d’autres ESAT en Moselle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1813469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ésentation1" id="{2A4E4C3C-5242-6C46-9325-774008692E84}" vid="{9604FBCB-0AA5-764D-9F9D-28D7A0513BC9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2725</TotalTime>
  <Words>480</Words>
  <Application>Microsoft Office PowerPoint</Application>
  <PresentationFormat>Affichage à l'écran (4:3)</PresentationFormat>
  <Paragraphs>58</Paragraphs>
  <Slides>5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12" baseType="lpstr">
      <vt:lpstr>Arial</vt:lpstr>
      <vt:lpstr>Calibri</vt:lpstr>
      <vt:lpstr>Calibri Light</vt:lpstr>
      <vt:lpstr>Lucida Grande</vt:lpstr>
      <vt:lpstr>Quicksand</vt:lpstr>
      <vt:lpstr>Wingdings</vt:lpstr>
      <vt:lpstr>Thème Office</vt:lpstr>
      <vt:lpstr>IMMERSIONS PROFESSIONNELLES DE TRAVAILLEURS D’ESAT  En partenariat avec l’Apei Moselle  </vt:lpstr>
      <vt:lpstr>Présentation PowerPoint</vt:lpstr>
      <vt:lpstr>Genèse du projet Inscrit dans politique handicap du Département de la Moselle </vt:lpstr>
      <vt:lpstr>Présentation PowerPoint</vt:lpstr>
      <vt:lpstr>Résultats et perspectives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Titre de la présentation Sous-titre</dc:title>
  <dc:creator>Microsoft Office User</dc:creator>
  <cp:lastModifiedBy>OUKKAL, Cyrielle</cp:lastModifiedBy>
  <cp:revision>214</cp:revision>
  <cp:lastPrinted>2025-12-05T08:46:02Z</cp:lastPrinted>
  <dcterms:created xsi:type="dcterms:W3CDTF">2019-05-24T14:38:46Z</dcterms:created>
  <dcterms:modified xsi:type="dcterms:W3CDTF">2026-04-24T15:46:38Z</dcterms:modified>
</cp:coreProperties>
</file>