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7E82D-7164-49BB-90CB-EED684B6F9FB}" v="924" dt="2026-06-26T10:19:16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76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7632" y="2951946"/>
            <a:ext cx="5888736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PROJET</a:t>
            </a:r>
          </a:p>
          <a:p>
            <a:pPr algn="ctr"/>
            <a:r>
              <a:rPr sz="2800" b="1" dirty="0"/>
              <a:t>L</a:t>
            </a:r>
            <a:r>
              <a:rPr lang="fr-FR" sz="2800" b="1" dirty="0"/>
              <a:t>a poubelle géante d’emballages</a:t>
            </a:r>
            <a:endParaRPr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0315" y="4247904"/>
            <a:ext cx="85633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i="1" dirty="0">
                <a:latin typeface="+mj-lt"/>
              </a:rPr>
              <a:t>« Une </a:t>
            </a:r>
            <a:r>
              <a:rPr sz="1400" i="1" dirty="0" err="1">
                <a:latin typeface="+mj-lt"/>
              </a:rPr>
              <a:t>expérience</a:t>
            </a:r>
            <a:r>
              <a:rPr sz="1400" i="1" dirty="0">
                <a:latin typeface="+mj-lt"/>
              </a:rPr>
              <a:t> immersive </a:t>
            </a:r>
            <a:r>
              <a:rPr lang="fr-FR" sz="1400" i="1" dirty="0">
                <a:latin typeface="+mj-lt"/>
              </a:rPr>
              <a:t>et inoubliable </a:t>
            </a:r>
            <a:r>
              <a:rPr sz="1400" i="1" dirty="0">
                <a:latin typeface="+mj-lt"/>
              </a:rPr>
              <a:t>pour changer le regard sur </a:t>
            </a:r>
            <a:r>
              <a:rPr sz="1400" i="1" dirty="0" err="1">
                <a:latin typeface="+mj-lt"/>
              </a:rPr>
              <a:t>nos</a:t>
            </a:r>
            <a:r>
              <a:rPr sz="1400" i="1" dirty="0">
                <a:latin typeface="+mj-lt"/>
              </a:rPr>
              <a:t> </a:t>
            </a:r>
            <a:r>
              <a:rPr sz="1400" i="1" dirty="0" err="1">
                <a:latin typeface="+mj-lt"/>
              </a:rPr>
              <a:t>déchets</a:t>
            </a:r>
            <a:r>
              <a:rPr lang="fr-FR" sz="1400" i="1" dirty="0">
                <a:latin typeface="+mj-lt"/>
              </a:rPr>
              <a:t> » </a:t>
            </a:r>
            <a:endParaRPr sz="1400" i="1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C55217-E28D-579C-1107-6895DD137769}"/>
              </a:ext>
            </a:extLst>
          </p:cNvPr>
          <p:cNvSpPr/>
          <p:nvPr/>
        </p:nvSpPr>
        <p:spPr>
          <a:xfrm>
            <a:off x="290315" y="1612437"/>
            <a:ext cx="85633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28575">
                  <a:solidFill>
                    <a:srgbClr val="00B0F0"/>
                  </a:solidFill>
                </a:ln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Service Cycle des Déchets</a:t>
            </a:r>
            <a:endParaRPr lang="fr-FR" sz="5400" b="0" cap="none" spc="0" dirty="0">
              <a:ln w="28575">
                <a:solidFill>
                  <a:srgbClr val="00B0F0"/>
                </a:solidFill>
              </a:ln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91"/>
    </mc:Choice>
    <mc:Fallback xmlns="">
      <p:transition spd="slow" advTm="9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26C32-236D-6C4F-8C6F-172E43083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B69A9ED5-6562-389E-BA79-95CDFD7FF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852EB8-CE93-3A7B-A585-9FCFB4050C1E}"/>
              </a:ext>
            </a:extLst>
          </p:cNvPr>
          <p:cNvSpPr txBox="1"/>
          <p:nvPr/>
        </p:nvSpPr>
        <p:spPr>
          <a:xfrm>
            <a:off x="548640" y="73152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Ambition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95BBDA-DC65-12CC-24D4-9C3E431FA63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91056"/>
            <a:ext cx="9144000" cy="5010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58A7AA4-9289-6CAB-ED0B-D670FB0151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91056"/>
            <a:ext cx="9144000" cy="50109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5D4652-1F34-7049-E563-C707C391B9E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91056"/>
            <a:ext cx="9144000" cy="50109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272820C-8794-C7D9-0B08-3686110424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91056"/>
            <a:ext cx="9144000" cy="50109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14E2EE1-095D-9CF6-1397-989B33619FD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91056"/>
            <a:ext cx="9144000" cy="50109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A796DBC-4624-CF46-80B4-23B944861059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B4E871-78E5-AA82-5545-0837B8632CF3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087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39"/>
    </mc:Choice>
    <mc:Fallback xmlns="">
      <p:transition spd="slow" advTm="6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A38EE-781B-2035-1CC2-BAE4CA26B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A286C8F6-2E05-799E-4F02-4A0B4DD6E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9085F9-D9C0-60D1-BA32-3D70D1455EEE}"/>
              </a:ext>
            </a:extLst>
          </p:cNvPr>
          <p:cNvSpPr txBox="1"/>
          <p:nvPr/>
        </p:nvSpPr>
        <p:spPr>
          <a:xfrm>
            <a:off x="6404005" y="6600843"/>
            <a:ext cx="3849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Image non contractuelle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E3F3E9-C060-861A-CAB2-CFEA86D3BF5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5648" y="1885639"/>
            <a:ext cx="5632704" cy="308672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7247C48-7ADA-320D-4E67-2C3609F88856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D91625-7E90-7D0B-F67E-A840A69C21DB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04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4"/>
    </mc:Choice>
    <mc:Fallback xmlns="">
      <p:transition spd="slow" advTm="3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22576" y="1668875"/>
            <a:ext cx="4498848" cy="892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sz="4000" dirty="0" err="1"/>
              <a:t>Pourquoi</a:t>
            </a:r>
            <a:r>
              <a:rPr sz="4000" dirty="0"/>
              <a:t> </a:t>
            </a:r>
            <a:r>
              <a:rPr sz="4000" dirty="0" err="1"/>
              <a:t>ce</a:t>
            </a:r>
            <a:r>
              <a:rPr sz="4000" dirty="0"/>
              <a:t> </a:t>
            </a:r>
            <a:r>
              <a:rPr sz="4000" dirty="0" err="1"/>
              <a:t>projet</a:t>
            </a:r>
            <a:r>
              <a:rPr lang="fr-FR" sz="4000" dirty="0"/>
              <a:t> </a:t>
            </a:r>
          </a:p>
          <a:p>
            <a:pPr algn="ctr"/>
            <a:r>
              <a:rPr lang="fr-FR" sz="1200" dirty="0"/>
              <a:t>est - il intéressant</a:t>
            </a:r>
            <a:r>
              <a:rPr sz="1200" dirty="0"/>
              <a:t>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1992" y="2714410"/>
            <a:ext cx="588873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Chaque</a:t>
            </a:r>
            <a:r>
              <a:rPr dirty="0"/>
              <a:t> jour, </a:t>
            </a:r>
            <a:endParaRPr lang="fr-FR" dirty="0"/>
          </a:p>
          <a:p>
            <a:r>
              <a:rPr dirty="0"/>
              <a:t>les habitants </a:t>
            </a:r>
            <a:r>
              <a:rPr dirty="0" err="1"/>
              <a:t>trient</a:t>
            </a:r>
            <a:r>
              <a:rPr dirty="0"/>
              <a:t> </a:t>
            </a:r>
            <a:r>
              <a:rPr dirty="0" err="1"/>
              <a:t>leurs</a:t>
            </a:r>
            <a:r>
              <a:rPr dirty="0"/>
              <a:t> </a:t>
            </a:r>
            <a:r>
              <a:rPr dirty="0" err="1"/>
              <a:t>déchets</a:t>
            </a:r>
            <a:r>
              <a:rPr dirty="0"/>
              <a:t> </a:t>
            </a:r>
            <a:endParaRPr lang="fr-FR" dirty="0"/>
          </a:p>
          <a:p>
            <a:r>
              <a:rPr dirty="0"/>
              <a:t>sans </a:t>
            </a:r>
            <a:r>
              <a:rPr dirty="0" err="1"/>
              <a:t>réellement</a:t>
            </a:r>
            <a:r>
              <a:rPr dirty="0"/>
              <a:t> </a:t>
            </a:r>
            <a:r>
              <a:rPr dirty="0" err="1"/>
              <a:t>percevoir</a:t>
            </a:r>
            <a:r>
              <a:rPr dirty="0"/>
              <a:t> les volumes </a:t>
            </a:r>
            <a:r>
              <a:rPr dirty="0" err="1"/>
              <a:t>produits</a:t>
            </a:r>
            <a:r>
              <a:rPr dirty="0"/>
              <a:t> </a:t>
            </a:r>
            <a:endParaRPr lang="fr-FR" dirty="0"/>
          </a:p>
          <a:p>
            <a:r>
              <a:rPr dirty="0" err="1"/>
              <a:t>ni</a:t>
            </a:r>
            <a:r>
              <a:rPr dirty="0"/>
              <a:t> les </a:t>
            </a:r>
            <a:r>
              <a:rPr dirty="0" err="1"/>
              <a:t>conséquences</a:t>
            </a:r>
            <a:r>
              <a:rPr dirty="0"/>
              <a:t> des </a:t>
            </a:r>
            <a:r>
              <a:rPr dirty="0" err="1"/>
              <a:t>erreurs</a:t>
            </a:r>
            <a:r>
              <a:rPr dirty="0"/>
              <a:t> de tri.</a:t>
            </a:r>
          </a:p>
          <a:p>
            <a:endParaRPr dirty="0"/>
          </a:p>
          <a:p>
            <a:r>
              <a:rPr dirty="0"/>
              <a:t>Les </a:t>
            </a:r>
            <a:r>
              <a:rPr dirty="0" err="1"/>
              <a:t>refus</a:t>
            </a:r>
            <a:r>
              <a:rPr dirty="0"/>
              <a:t> de tri </a:t>
            </a:r>
            <a:r>
              <a:rPr dirty="0" err="1"/>
              <a:t>représentent</a:t>
            </a:r>
            <a:r>
              <a:rPr dirty="0"/>
              <a:t> </a:t>
            </a:r>
            <a:endParaRPr lang="fr-FR" dirty="0"/>
          </a:p>
          <a:p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perte</a:t>
            </a:r>
            <a:r>
              <a:rPr dirty="0"/>
              <a:t> de matières recyclables et </a:t>
            </a:r>
            <a:endParaRPr lang="fr-FR" dirty="0"/>
          </a:p>
          <a:p>
            <a:r>
              <a:rPr dirty="0" err="1"/>
              <a:t>dégradent</a:t>
            </a:r>
            <a:r>
              <a:rPr dirty="0"/>
              <a:t> les performances </a:t>
            </a:r>
            <a:r>
              <a:rPr dirty="0" err="1"/>
              <a:t>environnementales</a:t>
            </a:r>
            <a:r>
              <a:rPr dirty="0"/>
              <a:t> du </a:t>
            </a:r>
            <a:r>
              <a:rPr dirty="0" err="1"/>
              <a:t>territoire</a:t>
            </a:r>
            <a:r>
              <a:rPr dirty="0"/>
              <a:t>.</a:t>
            </a:r>
          </a:p>
          <a:p>
            <a:endParaRPr dirty="0"/>
          </a:p>
          <a:p>
            <a:r>
              <a:rPr dirty="0" err="1"/>
              <a:t>L’enjeu</a:t>
            </a:r>
            <a:r>
              <a:rPr dirty="0"/>
              <a:t> est </a:t>
            </a:r>
            <a:r>
              <a:rPr dirty="0" err="1"/>
              <a:t>donc</a:t>
            </a:r>
            <a:r>
              <a:rPr dirty="0"/>
              <a:t> de </a:t>
            </a:r>
            <a:r>
              <a:rPr dirty="0" err="1"/>
              <a:t>rendre</a:t>
            </a:r>
            <a:r>
              <a:rPr dirty="0"/>
              <a:t> visible </a:t>
            </a:r>
            <a:r>
              <a:rPr dirty="0" err="1"/>
              <a:t>ce</a:t>
            </a:r>
            <a:r>
              <a:rPr dirty="0"/>
              <a:t> qui ne </a:t>
            </a:r>
            <a:r>
              <a:rPr dirty="0" err="1"/>
              <a:t>l’est</a:t>
            </a:r>
            <a:r>
              <a:rPr dirty="0"/>
              <a:t> pas.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FF4BA5-AFC3-CEBF-3A6B-467AF7C10D6C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89A3B9E-C9C9-8655-67AD-7EC2F3CC9EC4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58"/>
    </mc:Choice>
    <mc:Fallback xmlns="">
      <p:transition spd="slow" advTm="15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1560" y="2679192"/>
            <a:ext cx="70408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Le </a:t>
            </a:r>
            <a:r>
              <a:rPr dirty="0" err="1"/>
              <a:t>visiteur</a:t>
            </a:r>
            <a:r>
              <a:rPr dirty="0"/>
              <a:t> </a:t>
            </a:r>
            <a:r>
              <a:rPr dirty="0" err="1"/>
              <a:t>pénètre</a:t>
            </a:r>
            <a:r>
              <a:rPr dirty="0"/>
              <a:t> dans </a:t>
            </a:r>
            <a:r>
              <a:rPr dirty="0" err="1"/>
              <a:t>une</a:t>
            </a:r>
            <a:r>
              <a:rPr dirty="0"/>
              <a:t> structure </a:t>
            </a:r>
            <a:r>
              <a:rPr dirty="0" err="1"/>
              <a:t>représentant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poubelle</a:t>
            </a:r>
            <a:r>
              <a:rPr dirty="0"/>
              <a:t> </a:t>
            </a:r>
            <a:r>
              <a:rPr dirty="0" err="1"/>
              <a:t>géante</a:t>
            </a:r>
            <a:r>
              <a:rPr dirty="0"/>
              <a:t>.</a:t>
            </a:r>
          </a:p>
          <a:p>
            <a:endParaRPr dirty="0"/>
          </a:p>
          <a:p>
            <a:r>
              <a:rPr dirty="0" err="1"/>
              <a:t>Autour</a:t>
            </a:r>
            <a:r>
              <a:rPr dirty="0"/>
              <a:t> de </a:t>
            </a:r>
            <a:r>
              <a:rPr dirty="0" err="1"/>
              <a:t>lui</a:t>
            </a:r>
            <a:r>
              <a:rPr dirty="0"/>
              <a:t> </a:t>
            </a:r>
            <a:r>
              <a:rPr dirty="0" err="1"/>
              <a:t>sont</a:t>
            </a:r>
            <a:r>
              <a:rPr dirty="0"/>
              <a:t> </a:t>
            </a:r>
            <a:r>
              <a:rPr dirty="0" err="1"/>
              <a:t>suspendus</a:t>
            </a:r>
            <a:r>
              <a:rPr dirty="0"/>
              <a:t> des </a:t>
            </a:r>
            <a:r>
              <a:rPr dirty="0" err="1"/>
              <a:t>emballages</a:t>
            </a:r>
            <a:r>
              <a:rPr dirty="0"/>
              <a:t> </a:t>
            </a:r>
            <a:r>
              <a:rPr dirty="0" err="1"/>
              <a:t>ménagers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Il se </a:t>
            </a:r>
            <a:r>
              <a:rPr dirty="0" err="1"/>
              <a:t>retrouve</a:t>
            </a:r>
            <a:r>
              <a:rPr dirty="0"/>
              <a:t> </a:t>
            </a:r>
            <a:r>
              <a:rPr dirty="0" err="1"/>
              <a:t>littéralement</a:t>
            </a:r>
            <a:r>
              <a:rPr dirty="0"/>
              <a:t> </a:t>
            </a:r>
            <a:r>
              <a:rPr dirty="0" err="1"/>
              <a:t>plongé</a:t>
            </a:r>
            <a:r>
              <a:rPr dirty="0"/>
              <a:t> dans le volume de </a:t>
            </a:r>
            <a:r>
              <a:rPr dirty="0" err="1"/>
              <a:t>déchets</a:t>
            </a:r>
            <a:r>
              <a:rPr dirty="0"/>
              <a:t> </a:t>
            </a:r>
            <a:r>
              <a:rPr dirty="0" err="1"/>
              <a:t>produit</a:t>
            </a:r>
            <a:r>
              <a:rPr dirty="0"/>
              <a:t> </a:t>
            </a:r>
            <a:endParaRPr lang="fr-FR" dirty="0"/>
          </a:p>
          <a:p>
            <a:r>
              <a:rPr dirty="0"/>
              <a:t>par </a:t>
            </a:r>
            <a:r>
              <a:rPr dirty="0" err="1"/>
              <a:t>nos</a:t>
            </a:r>
            <a:r>
              <a:rPr dirty="0"/>
              <a:t> modes de </a:t>
            </a:r>
            <a:r>
              <a:rPr dirty="0" err="1"/>
              <a:t>consommation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Le dernier quart du </a:t>
            </a:r>
            <a:r>
              <a:rPr dirty="0" err="1"/>
              <a:t>parcours</a:t>
            </a:r>
            <a:r>
              <a:rPr dirty="0"/>
              <a:t> est </a:t>
            </a:r>
            <a:r>
              <a:rPr dirty="0" err="1"/>
              <a:t>consacré</a:t>
            </a:r>
            <a:r>
              <a:rPr dirty="0"/>
              <a:t> aux </a:t>
            </a:r>
            <a:r>
              <a:rPr dirty="0" err="1"/>
              <a:t>refus</a:t>
            </a:r>
            <a:r>
              <a:rPr dirty="0"/>
              <a:t> de tri</a:t>
            </a:r>
            <a:r>
              <a:rPr lang="fr-FR" dirty="0"/>
              <a:t>, </a:t>
            </a:r>
          </a:p>
          <a:p>
            <a:r>
              <a:rPr lang="fr-FR" dirty="0"/>
              <a:t>c’est relativement proportionnel.</a:t>
            </a:r>
            <a:endParaRPr dirty="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993077C9-1E0B-4D10-0B8D-FA007F09C3A3}"/>
              </a:ext>
            </a:extLst>
          </p:cNvPr>
          <p:cNvSpPr txBox="1"/>
          <p:nvPr/>
        </p:nvSpPr>
        <p:spPr>
          <a:xfrm>
            <a:off x="3342132" y="1641443"/>
            <a:ext cx="2459736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dirty="0"/>
              <a:t>Le concept</a:t>
            </a:r>
            <a:endParaRPr sz="4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E395E0-A1B7-D33F-5F8B-A651FFD8B7BC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3F5CC22-B370-4ACC-7FF3-4A31358E7BBA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03"/>
    </mc:Choice>
    <mc:Fallback xmlns="">
      <p:transition spd="slow" advTm="18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51760" y="3429000"/>
            <a:ext cx="49194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• </a:t>
            </a:r>
            <a:r>
              <a:rPr lang="fr-FR" dirty="0"/>
              <a:t>Potentiel danger, explosions, incendies, coupures</a:t>
            </a:r>
          </a:p>
          <a:p>
            <a:r>
              <a:rPr dirty="0"/>
              <a:t>• </a:t>
            </a:r>
            <a:r>
              <a:rPr dirty="0" err="1"/>
              <a:t>Recyclage</a:t>
            </a:r>
            <a:r>
              <a:rPr dirty="0"/>
              <a:t> impossible</a:t>
            </a:r>
            <a:r>
              <a:rPr lang="fr-FR" dirty="0"/>
              <a:t> et difficultés de tri</a:t>
            </a:r>
          </a:p>
          <a:p>
            <a:r>
              <a:rPr dirty="0"/>
              <a:t>• Augmentation des </a:t>
            </a:r>
            <a:r>
              <a:rPr dirty="0" err="1"/>
              <a:t>coûts</a:t>
            </a:r>
            <a:r>
              <a:rPr dirty="0"/>
              <a:t> de </a:t>
            </a:r>
            <a:r>
              <a:rPr dirty="0" err="1"/>
              <a:t>traitement</a:t>
            </a:r>
            <a:endParaRPr lang="fr-FR" dirty="0"/>
          </a:p>
          <a:p>
            <a:r>
              <a:rPr lang="fr-FR" dirty="0"/>
              <a:t>• Perte financière liée aux matières perdues</a:t>
            </a:r>
          </a:p>
          <a:p>
            <a:r>
              <a:rPr dirty="0"/>
              <a:t>• Impact </a:t>
            </a:r>
            <a:r>
              <a:rPr dirty="0" err="1"/>
              <a:t>environnemental</a:t>
            </a:r>
            <a:r>
              <a:rPr dirty="0"/>
              <a:t> </a:t>
            </a:r>
            <a:r>
              <a:rPr dirty="0" err="1"/>
              <a:t>supplémentaire</a:t>
            </a:r>
            <a:endParaRPr dirty="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F9D14C56-457F-3A77-7825-2152A7196F3A}"/>
              </a:ext>
            </a:extLst>
          </p:cNvPr>
          <p:cNvSpPr txBox="1"/>
          <p:nvPr/>
        </p:nvSpPr>
        <p:spPr>
          <a:xfrm>
            <a:off x="2802636" y="1694081"/>
            <a:ext cx="3538728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4000" dirty="0"/>
              <a:t>Conséquences </a:t>
            </a:r>
          </a:p>
          <a:p>
            <a:r>
              <a:rPr lang="fr-FR" sz="4000" dirty="0"/>
              <a:t>d’un mauvais tri</a:t>
            </a:r>
            <a:endParaRPr sz="4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D3D1A6-A982-4404-9932-F4411E4AF784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608CFE-2AEE-CA38-C98B-EB4DF76C97E3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75"/>
    </mc:Choice>
    <mc:Fallback xmlns="">
      <p:transition spd="slow" advTm="14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6616" y="2550939"/>
            <a:ext cx="843076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dirty="0" err="1"/>
              <a:t>Sensibiliser</a:t>
            </a:r>
            <a:r>
              <a:rPr dirty="0"/>
              <a:t> : Faire prendre conscience de la </a:t>
            </a:r>
            <a:r>
              <a:rPr dirty="0" err="1"/>
              <a:t>quantité</a:t>
            </a:r>
            <a:r>
              <a:rPr dirty="0"/>
              <a:t> </a:t>
            </a:r>
            <a:r>
              <a:rPr dirty="0" err="1"/>
              <a:t>réelle</a:t>
            </a:r>
            <a:r>
              <a:rPr dirty="0"/>
              <a:t> de </a:t>
            </a:r>
            <a:r>
              <a:rPr dirty="0" err="1"/>
              <a:t>déchets</a:t>
            </a:r>
            <a:r>
              <a:rPr dirty="0"/>
              <a:t> </a:t>
            </a:r>
            <a:r>
              <a:rPr dirty="0" err="1"/>
              <a:t>produits</a:t>
            </a:r>
            <a:endParaRPr dirty="0"/>
          </a:p>
          <a:p>
            <a:endParaRPr dirty="0"/>
          </a:p>
          <a:p>
            <a:r>
              <a:rPr b="1" dirty="0" err="1"/>
              <a:t>Responsabiliser</a:t>
            </a:r>
            <a:r>
              <a:rPr dirty="0"/>
              <a:t> : </a:t>
            </a:r>
            <a:r>
              <a:rPr dirty="0" err="1"/>
              <a:t>Montrer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chaque</a:t>
            </a:r>
            <a:r>
              <a:rPr dirty="0"/>
              <a:t> </a:t>
            </a:r>
            <a:r>
              <a:rPr dirty="0" err="1"/>
              <a:t>geste</a:t>
            </a:r>
            <a:r>
              <a:rPr dirty="0"/>
              <a:t> de tri a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conséquence</a:t>
            </a:r>
            <a:endParaRPr dirty="0"/>
          </a:p>
          <a:p>
            <a:endParaRPr dirty="0"/>
          </a:p>
          <a:p>
            <a:r>
              <a:rPr b="1" dirty="0" err="1"/>
              <a:t>Améliorer</a:t>
            </a:r>
            <a:r>
              <a:rPr dirty="0"/>
              <a:t> : </a:t>
            </a:r>
            <a:r>
              <a:rPr dirty="0" err="1"/>
              <a:t>Réduire</a:t>
            </a:r>
            <a:r>
              <a:rPr dirty="0"/>
              <a:t> les </a:t>
            </a:r>
            <a:r>
              <a:rPr dirty="0" err="1"/>
              <a:t>erreurs</a:t>
            </a:r>
            <a:r>
              <a:rPr dirty="0"/>
              <a:t> de tri et </a:t>
            </a:r>
            <a:r>
              <a:rPr dirty="0" err="1"/>
              <a:t>améliorer</a:t>
            </a:r>
            <a:r>
              <a:rPr dirty="0"/>
              <a:t> la </a:t>
            </a:r>
            <a:r>
              <a:rPr dirty="0" err="1"/>
              <a:t>qualité</a:t>
            </a:r>
            <a:r>
              <a:rPr dirty="0"/>
              <a:t> des </a:t>
            </a:r>
            <a:r>
              <a:rPr dirty="0" err="1"/>
              <a:t>collectes</a:t>
            </a:r>
            <a:endParaRPr dirty="0"/>
          </a:p>
          <a:p>
            <a:endParaRPr dirty="0"/>
          </a:p>
          <a:p>
            <a:r>
              <a:rPr b="1" dirty="0" err="1"/>
              <a:t>Valoriser</a:t>
            </a:r>
            <a:r>
              <a:rPr dirty="0"/>
              <a:t> : Faire </a:t>
            </a:r>
            <a:r>
              <a:rPr dirty="0" err="1"/>
              <a:t>comprendre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les </a:t>
            </a:r>
            <a:r>
              <a:rPr dirty="0" err="1"/>
              <a:t>emballages</a:t>
            </a:r>
            <a:r>
              <a:rPr dirty="0"/>
              <a:t> </a:t>
            </a:r>
            <a:r>
              <a:rPr dirty="0" err="1"/>
              <a:t>correctement</a:t>
            </a:r>
            <a:r>
              <a:rPr dirty="0"/>
              <a:t> </a:t>
            </a:r>
            <a:r>
              <a:rPr dirty="0" err="1"/>
              <a:t>triés</a:t>
            </a:r>
            <a:r>
              <a:rPr dirty="0"/>
              <a:t> </a:t>
            </a:r>
            <a:r>
              <a:rPr dirty="0" err="1"/>
              <a:t>sont</a:t>
            </a:r>
            <a:r>
              <a:rPr dirty="0"/>
              <a:t> des </a:t>
            </a:r>
            <a:r>
              <a:rPr dirty="0" err="1"/>
              <a:t>ressources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Promouvoir</a:t>
            </a:r>
            <a:r>
              <a:rPr lang="fr-FR" dirty="0"/>
              <a:t> : les visiteurs marqués par l’événement relaient les messages de prévention</a:t>
            </a:r>
            <a:endParaRPr dirty="0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D86771D9-E281-7F57-84AB-8F8F41B675C2}"/>
              </a:ext>
            </a:extLst>
          </p:cNvPr>
          <p:cNvSpPr txBox="1"/>
          <p:nvPr/>
        </p:nvSpPr>
        <p:spPr>
          <a:xfrm>
            <a:off x="3198114" y="1724531"/>
            <a:ext cx="2747772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4000" dirty="0"/>
              <a:t>Les objectifs</a:t>
            </a:r>
            <a:endParaRPr sz="4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71913E-36EC-E7E0-E978-E908BC8AE1A0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71958A-3F86-0370-BA73-41B497AB63B7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36"/>
    </mc:Choice>
    <mc:Fallback xmlns="">
      <p:transition spd="slow" advTm="20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9112" y="3447288"/>
            <a:ext cx="57241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/>
              <a:t>La force du </a:t>
            </a:r>
            <a:r>
              <a:rPr dirty="0" err="1"/>
              <a:t>projet</a:t>
            </a:r>
            <a:r>
              <a:rPr dirty="0"/>
              <a:t> repose sur </a:t>
            </a:r>
            <a:r>
              <a:rPr dirty="0" err="1"/>
              <a:t>l’expérience</a:t>
            </a:r>
            <a:r>
              <a:rPr dirty="0"/>
              <a:t> </a:t>
            </a:r>
            <a:r>
              <a:rPr dirty="0" err="1"/>
              <a:t>vécue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Le </a:t>
            </a:r>
            <a:r>
              <a:rPr dirty="0" err="1"/>
              <a:t>visiteur</a:t>
            </a:r>
            <a:r>
              <a:rPr dirty="0"/>
              <a:t> ne lit pas un message. Il entre dans le message</a:t>
            </a:r>
            <a:r>
              <a:rPr lang="fr-FR" dirty="0"/>
              <a:t> et visualise ses déchets, ses erreurs</a:t>
            </a:r>
            <a:r>
              <a:rPr dirty="0"/>
              <a:t>.</a:t>
            </a:r>
          </a:p>
          <a:p>
            <a:endParaRPr dirty="0"/>
          </a:p>
          <a:p>
            <a:r>
              <a:rPr dirty="0" err="1"/>
              <a:t>L’immersion</a:t>
            </a:r>
            <a:r>
              <a:rPr dirty="0"/>
              <a:t> </a:t>
            </a:r>
            <a:r>
              <a:rPr dirty="0" err="1"/>
              <a:t>transforme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information</a:t>
            </a:r>
            <a:r>
              <a:rPr lang="fr-FR" dirty="0"/>
              <a:t> </a:t>
            </a:r>
            <a:r>
              <a:rPr dirty="0" err="1"/>
              <a:t>abstraite</a:t>
            </a:r>
            <a:endParaRPr lang="fr-FR" dirty="0"/>
          </a:p>
          <a:p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réalité</a:t>
            </a:r>
            <a:r>
              <a:rPr dirty="0"/>
              <a:t> concrète</a:t>
            </a:r>
            <a:r>
              <a:rPr lang="fr-FR" dirty="0"/>
              <a:t>, </a:t>
            </a:r>
            <a:r>
              <a:rPr dirty="0" err="1"/>
              <a:t>mémorable</a:t>
            </a:r>
            <a:r>
              <a:rPr lang="fr-FR" dirty="0"/>
              <a:t> et racontable</a:t>
            </a:r>
            <a:r>
              <a:rPr dirty="0"/>
              <a:t>.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B970D861-6E9E-3B67-D08C-D34C36706A4B}"/>
              </a:ext>
            </a:extLst>
          </p:cNvPr>
          <p:cNvSpPr txBox="1"/>
          <p:nvPr/>
        </p:nvSpPr>
        <p:spPr>
          <a:xfrm>
            <a:off x="3358134" y="1694081"/>
            <a:ext cx="2427732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dirty="0"/>
              <a:t>Une action innovante</a:t>
            </a:r>
            <a:endParaRPr sz="4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EC37F0-A3D7-6EEB-C88A-83A9AFFA6D30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77843D-6835-F0B4-D379-1098CC158086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14"/>
    </mc:Choice>
    <mc:Fallback xmlns="">
      <p:transition spd="slow" advTm="17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2688" y="2682538"/>
            <a:ext cx="77266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dirty="0"/>
              <a:t>« Les </a:t>
            </a:r>
            <a:r>
              <a:rPr dirty="0" err="1"/>
              <a:t>déchets</a:t>
            </a:r>
            <a:r>
              <a:rPr dirty="0"/>
              <a:t> </a:t>
            </a:r>
            <a:r>
              <a:rPr dirty="0" err="1"/>
              <a:t>ont</a:t>
            </a:r>
            <a:r>
              <a:rPr dirty="0"/>
              <a:t> un volume »</a:t>
            </a:r>
            <a:endParaRPr lang="fr-FR" dirty="0"/>
          </a:p>
          <a:p>
            <a:pPr algn="ctr"/>
            <a:endParaRPr dirty="0"/>
          </a:p>
          <a:p>
            <a:pPr algn="ctr"/>
            <a:r>
              <a:rPr dirty="0"/>
              <a:t>« Les </a:t>
            </a:r>
            <a:r>
              <a:rPr lang="fr-FR" dirty="0"/>
              <a:t>matières</a:t>
            </a:r>
            <a:r>
              <a:rPr dirty="0"/>
              <a:t> </a:t>
            </a:r>
            <a:r>
              <a:rPr dirty="0" err="1"/>
              <a:t>ont</a:t>
            </a:r>
            <a:r>
              <a:rPr dirty="0"/>
              <a:t> </a:t>
            </a:r>
            <a:r>
              <a:rPr lang="fr-FR" dirty="0"/>
              <a:t>de la</a:t>
            </a:r>
            <a:r>
              <a:rPr dirty="0"/>
              <a:t> </a:t>
            </a:r>
            <a:r>
              <a:rPr dirty="0" err="1"/>
              <a:t>valeur</a:t>
            </a:r>
            <a:r>
              <a:rPr dirty="0"/>
              <a:t> »</a:t>
            </a:r>
            <a:endParaRPr lang="fr-FR" dirty="0"/>
          </a:p>
          <a:p>
            <a:pPr algn="ctr"/>
            <a:endParaRPr dirty="0"/>
          </a:p>
          <a:p>
            <a:pPr algn="ctr"/>
            <a:r>
              <a:rPr dirty="0"/>
              <a:t>« Une </a:t>
            </a:r>
            <a:r>
              <a:rPr dirty="0" err="1"/>
              <a:t>erreur</a:t>
            </a:r>
            <a:r>
              <a:rPr dirty="0"/>
              <a:t> de tri est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ressource</a:t>
            </a:r>
            <a:r>
              <a:rPr dirty="0"/>
              <a:t> perdue »</a:t>
            </a:r>
            <a:endParaRPr lang="fr-FR" dirty="0"/>
          </a:p>
          <a:p>
            <a:pPr algn="ctr"/>
            <a:endParaRPr dirty="0"/>
          </a:p>
          <a:p>
            <a:pPr algn="ctr"/>
            <a:r>
              <a:rPr dirty="0"/>
              <a:t>« Ce </a:t>
            </a:r>
            <a:r>
              <a:rPr dirty="0" err="1"/>
              <a:t>que</a:t>
            </a:r>
            <a:r>
              <a:rPr dirty="0"/>
              <a:t> nous jetons </a:t>
            </a:r>
            <a:r>
              <a:rPr dirty="0" err="1"/>
              <a:t>aujourd’hui</a:t>
            </a:r>
            <a:r>
              <a:rPr dirty="0"/>
              <a:t> </a:t>
            </a:r>
            <a:r>
              <a:rPr dirty="0" err="1"/>
              <a:t>détermine</a:t>
            </a:r>
            <a:r>
              <a:rPr dirty="0"/>
              <a:t> les </a:t>
            </a:r>
            <a:r>
              <a:rPr dirty="0" err="1"/>
              <a:t>ressources</a:t>
            </a:r>
            <a:r>
              <a:rPr dirty="0"/>
              <a:t> de </a:t>
            </a:r>
            <a:r>
              <a:rPr dirty="0" err="1"/>
              <a:t>demain</a:t>
            </a:r>
            <a:r>
              <a:rPr dirty="0"/>
              <a:t> »</a:t>
            </a:r>
            <a:endParaRPr lang="fr-FR" dirty="0"/>
          </a:p>
          <a:p>
            <a:pPr algn="ctr"/>
            <a:endParaRPr dirty="0"/>
          </a:p>
          <a:p>
            <a:pPr algn="ctr"/>
            <a:r>
              <a:rPr dirty="0"/>
              <a:t>« Trier </a:t>
            </a:r>
            <a:r>
              <a:rPr dirty="0" err="1"/>
              <a:t>mieux</a:t>
            </a:r>
            <a:r>
              <a:rPr dirty="0"/>
              <a:t>, </a:t>
            </a:r>
            <a:r>
              <a:rPr dirty="0" err="1"/>
              <a:t>c’est</a:t>
            </a:r>
            <a:r>
              <a:rPr dirty="0"/>
              <a:t> </a:t>
            </a:r>
            <a:r>
              <a:rPr dirty="0" err="1"/>
              <a:t>préserver</a:t>
            </a:r>
            <a:r>
              <a:rPr dirty="0"/>
              <a:t> </a:t>
            </a:r>
            <a:r>
              <a:rPr dirty="0" err="1"/>
              <a:t>l’environnement</a:t>
            </a:r>
            <a:r>
              <a:rPr dirty="0"/>
              <a:t> et les finances </a:t>
            </a:r>
            <a:r>
              <a:rPr dirty="0" err="1"/>
              <a:t>publiques</a:t>
            </a:r>
            <a:r>
              <a:rPr dirty="0"/>
              <a:t> »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E21F2B0-8744-4519-883C-B80D01A816A1}"/>
              </a:ext>
            </a:extLst>
          </p:cNvPr>
          <p:cNvSpPr txBox="1"/>
          <p:nvPr/>
        </p:nvSpPr>
        <p:spPr>
          <a:xfrm>
            <a:off x="2620899" y="1696522"/>
            <a:ext cx="3902202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dirty="0"/>
              <a:t>Les messages clés</a:t>
            </a:r>
            <a:endParaRPr sz="4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640EF9-55CC-54DB-27CD-0290EF698C30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590F94-D318-2D97-4230-E509CAF6A005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05"/>
    </mc:Choice>
    <mc:Fallback xmlns="">
      <p:transition spd="slow" advTm="14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73152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Ambition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6555" y="2944796"/>
            <a:ext cx="8630889" cy="20621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200" dirty="0"/>
              <a:t>Fai</a:t>
            </a:r>
            <a:r>
              <a:rPr lang="fr-FR" sz="3200" dirty="0"/>
              <a:t>sons</a:t>
            </a:r>
            <a:r>
              <a:rPr sz="3200" dirty="0"/>
              <a:t> de </a:t>
            </a:r>
            <a:r>
              <a:rPr sz="3200" dirty="0" err="1"/>
              <a:t>cette</a:t>
            </a:r>
            <a:r>
              <a:rPr sz="3200" dirty="0"/>
              <a:t> installation </a:t>
            </a:r>
            <a:endParaRPr lang="fr-FR" sz="3200" dirty="0"/>
          </a:p>
          <a:p>
            <a:pPr algn="ctr"/>
            <a:r>
              <a:rPr sz="3200" dirty="0"/>
              <a:t>un </a:t>
            </a:r>
            <a:r>
              <a:rPr sz="3200" b="1" dirty="0" err="1"/>
              <a:t>outil</a:t>
            </a:r>
            <a:r>
              <a:rPr sz="3200" b="1" dirty="0"/>
              <a:t> </a:t>
            </a:r>
            <a:r>
              <a:rPr sz="3200" b="1" dirty="0" err="1"/>
              <a:t>pédagogique</a:t>
            </a:r>
            <a:r>
              <a:rPr sz="3200" b="1" dirty="0"/>
              <a:t> </a:t>
            </a:r>
            <a:r>
              <a:rPr sz="3200" b="1" dirty="0" err="1"/>
              <a:t>marquant</a:t>
            </a:r>
            <a:r>
              <a:rPr sz="3200" dirty="0"/>
              <a:t>, </a:t>
            </a:r>
            <a:endParaRPr lang="fr-FR" sz="3200" dirty="0"/>
          </a:p>
          <a:p>
            <a:pPr algn="ctr"/>
            <a:r>
              <a:rPr sz="3200" dirty="0"/>
              <a:t>capable de </a:t>
            </a:r>
            <a:r>
              <a:rPr sz="3200" b="1" dirty="0" err="1"/>
              <a:t>sensibiliser</a:t>
            </a:r>
            <a:r>
              <a:rPr sz="3200" b="1" dirty="0"/>
              <a:t> </a:t>
            </a:r>
            <a:r>
              <a:rPr sz="3200" b="1" dirty="0" err="1"/>
              <a:t>durablement</a:t>
            </a:r>
            <a:r>
              <a:rPr lang="fr-FR" sz="3200" b="1" dirty="0"/>
              <a:t> </a:t>
            </a:r>
            <a:r>
              <a:rPr sz="3200" b="1" dirty="0"/>
              <a:t>les habitants </a:t>
            </a:r>
            <a:endParaRPr lang="fr-FR" sz="3200" b="1" dirty="0"/>
          </a:p>
          <a:p>
            <a:pPr algn="ctr"/>
            <a:r>
              <a:rPr sz="3200" dirty="0"/>
              <a:t>aux </a:t>
            </a:r>
            <a:r>
              <a:rPr sz="3200" b="1" dirty="0" err="1"/>
              <a:t>enjeux</a:t>
            </a:r>
            <a:r>
              <a:rPr sz="3200" b="1" dirty="0"/>
              <a:t> du tri </a:t>
            </a:r>
            <a:r>
              <a:rPr sz="3200" dirty="0"/>
              <a:t>et de la </a:t>
            </a:r>
            <a:r>
              <a:rPr sz="3200" b="1" dirty="0" err="1"/>
              <a:t>réduction</a:t>
            </a:r>
            <a:r>
              <a:rPr sz="3200" b="1" dirty="0"/>
              <a:t> des </a:t>
            </a:r>
            <a:r>
              <a:rPr sz="3200" b="1" dirty="0" err="1"/>
              <a:t>déchets</a:t>
            </a:r>
            <a:r>
              <a:rPr sz="3200" dirty="0"/>
              <a:t>.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2AE5E101-1A1F-91F9-3477-3015C44CDDCB}"/>
              </a:ext>
            </a:extLst>
          </p:cNvPr>
          <p:cNvSpPr txBox="1"/>
          <p:nvPr/>
        </p:nvSpPr>
        <p:spPr>
          <a:xfrm>
            <a:off x="3354133" y="1658618"/>
            <a:ext cx="2435733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dirty="0"/>
              <a:t>Conclusion</a:t>
            </a:r>
            <a:endParaRPr sz="4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35C4BD-38E9-5948-C322-519954F8D047}"/>
              </a:ext>
            </a:extLst>
          </p:cNvPr>
          <p:cNvSpPr/>
          <p:nvPr/>
        </p:nvSpPr>
        <p:spPr>
          <a:xfrm>
            <a:off x="5539897" y="244426"/>
            <a:ext cx="27889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S e r v i c e   </a:t>
            </a:r>
          </a:p>
          <a:p>
            <a:pPr algn="ctr"/>
            <a:r>
              <a:rPr lang="fr-FR" sz="1600" b="0" cap="none" spc="0" dirty="0">
                <a:ln w="12700">
                  <a:solidFill>
                    <a:srgbClr val="00B0F0"/>
                  </a:solidFill>
                </a:ln>
                <a:effectLst>
                  <a:reflection blurRad="6350" stA="53000" endA="300" endPos="35500" dir="5400000" sy="-90000" algn="bl" rotWithShape="0"/>
                </a:effectLst>
                <a:latin typeface="Verdana Pro Cond Black" panose="020B0A06030504040204" pitchFamily="34" charset="0"/>
              </a:rPr>
              <a:t>C y c l e   d e s   D é c h e t s</a:t>
            </a:r>
            <a:endParaRPr lang="fr-FR" sz="1600" b="0" cap="none" spc="0" dirty="0">
              <a:ln w="12700">
                <a:solidFill>
                  <a:srgbClr val="00B0F0"/>
                </a:solidFill>
              </a:ln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B16B3C1-AF8C-1297-B619-044096ABDF6E}"/>
              </a:ext>
            </a:extLst>
          </p:cNvPr>
          <p:cNvSpPr txBox="1"/>
          <p:nvPr/>
        </p:nvSpPr>
        <p:spPr>
          <a:xfrm>
            <a:off x="6757416" y="809788"/>
            <a:ext cx="23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Projet</a:t>
            </a:r>
          </a:p>
          <a:p>
            <a:pPr algn="r"/>
            <a:r>
              <a:rPr lang="fr-FR" sz="1400" b="1" dirty="0"/>
              <a:t>Poubelle géante d’emballages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07"/>
    </mc:Choice>
    <mc:Fallback xmlns="">
      <p:transition spd="slow" advTm="14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7|1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2|1.3|1.2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604</Words>
  <Application>Microsoft Office PowerPoint</Application>
  <PresentationFormat>Affichage à l'écran (4:3)</PresentationFormat>
  <Paragraphs>104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 Pro Cond Black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DEMARE Herve</dc:creator>
  <cp:keywords/>
  <dc:description>generated using python-pptx</dc:description>
  <cp:lastModifiedBy>DEMARE Herve</cp:lastModifiedBy>
  <cp:revision>2</cp:revision>
  <dcterms:created xsi:type="dcterms:W3CDTF">2013-01-27T09:14:16Z</dcterms:created>
  <dcterms:modified xsi:type="dcterms:W3CDTF">2026-06-30T14:45:09Z</dcterms:modified>
  <cp:category/>
</cp:coreProperties>
</file>