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20_62BAE979.xml" ContentType="application/vnd.ms-powerpoint.comment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1"/>
  </p:sldMasterIdLst>
  <p:notesMasterIdLst>
    <p:notesMasterId r:id="rId16"/>
  </p:notesMasterIdLst>
  <p:handoutMasterIdLst>
    <p:handoutMasterId r:id="rId17"/>
  </p:handoutMasterIdLst>
  <p:sldIdLst>
    <p:sldId id="278" r:id="rId2"/>
    <p:sldId id="287" r:id="rId3"/>
    <p:sldId id="265" r:id="rId4"/>
    <p:sldId id="273" r:id="rId5"/>
    <p:sldId id="257" r:id="rId6"/>
    <p:sldId id="286" r:id="rId7"/>
    <p:sldId id="275" r:id="rId8"/>
    <p:sldId id="284" r:id="rId9"/>
    <p:sldId id="285" r:id="rId10"/>
    <p:sldId id="288" r:id="rId11"/>
    <p:sldId id="289" r:id="rId12"/>
    <p:sldId id="291" r:id="rId13"/>
    <p:sldId id="290" r:id="rId14"/>
    <p:sldId id="258" r:id="rId15"/>
  </p:sldIdLst>
  <p:sldSz cx="9144000" cy="6858000" type="screen4x3"/>
  <p:notesSz cx="9144000" cy="6858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FD0187-1521-E874-E073-3ECCB7DEC36F}" name="Sébastien Zaremba" initials="SZ" userId="21226981e3150ef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clrMru>
    <a:srgbClr val="047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/>
    <p:restoredTop sz="87923" autoAdjust="0"/>
  </p:normalViewPr>
  <p:slideViewPr>
    <p:cSldViewPr snapToGrid="0" snapToObjects="1">
      <p:cViewPr varScale="1">
        <p:scale>
          <a:sx n="84" d="100"/>
          <a:sy n="84" d="100"/>
        </p:scale>
        <p:origin x="1901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ébastien Zaremba" userId="21226981e3150ef8" providerId="LiveId" clId="{18C73D96-7E04-409D-A58F-29DD566692FE}"/>
    <pc:docChg chg="custSel addSld delSld modSld">
      <pc:chgData name="Sébastien Zaremba" userId="21226981e3150ef8" providerId="LiveId" clId="{18C73D96-7E04-409D-A58F-29DD566692FE}" dt="2026-09-15T15:40:41.276" v="2413" actId="1076"/>
      <pc:docMkLst>
        <pc:docMk/>
      </pc:docMkLst>
      <pc:sldChg chg="addSp modSp mod">
        <pc:chgData name="Sébastien Zaremba" userId="21226981e3150ef8" providerId="LiveId" clId="{18C73D96-7E04-409D-A58F-29DD566692FE}" dt="2026-09-15T15:40:41.276" v="2413" actId="1076"/>
        <pc:sldMkLst>
          <pc:docMk/>
          <pc:sldMk cId="2253136587" sldId="278"/>
        </pc:sldMkLst>
        <pc:picChg chg="add mod">
          <ac:chgData name="Sébastien Zaremba" userId="21226981e3150ef8" providerId="LiveId" clId="{18C73D96-7E04-409D-A58F-29DD566692FE}" dt="2026-09-15T15:40:41.276" v="2413" actId="1076"/>
          <ac:picMkLst>
            <pc:docMk/>
            <pc:sldMk cId="2253136587" sldId="278"/>
            <ac:picMk id="4" creationId="{C4AB6F8A-E76F-A476-EE59-73568ED87784}"/>
          </ac:picMkLst>
        </pc:picChg>
      </pc:sldChg>
      <pc:sldChg chg="addSp delSp modSp add mod">
        <pc:chgData name="Sébastien Zaremba" userId="21226981e3150ef8" providerId="LiveId" clId="{18C73D96-7E04-409D-A58F-29DD566692FE}" dt="2026-09-15T15:40:02.708" v="2401" actId="1076"/>
        <pc:sldMkLst>
          <pc:docMk/>
          <pc:sldMk cId="7966500" sldId="290"/>
        </pc:sldMkLst>
        <pc:spChg chg="add del mod">
          <ac:chgData name="Sébastien Zaremba" userId="21226981e3150ef8" providerId="LiveId" clId="{18C73D96-7E04-409D-A58F-29DD566692FE}" dt="2026-09-15T15:39:37.574" v="2397" actId="478"/>
          <ac:spMkLst>
            <pc:docMk/>
            <pc:sldMk cId="7966500" sldId="290"/>
            <ac:spMk id="10" creationId="{D49F2A85-AEF0-FC4F-A043-31D251399303}"/>
          </ac:spMkLst>
        </pc:spChg>
        <pc:picChg chg="add mod">
          <ac:chgData name="Sébastien Zaremba" userId="21226981e3150ef8" providerId="LiveId" clId="{18C73D96-7E04-409D-A58F-29DD566692FE}" dt="2026-09-15T15:40:02.708" v="2401" actId="1076"/>
          <ac:picMkLst>
            <pc:docMk/>
            <pc:sldMk cId="7966500" sldId="290"/>
            <ac:picMk id="8" creationId="{1FE3419A-8304-76FF-E086-9ADA0983F9D5}"/>
          </ac:picMkLst>
        </pc:picChg>
      </pc:sldChg>
    </pc:docChg>
  </pc:docChgLst>
</pc:chgInfo>
</file>

<file path=ppt/comments/modernComment_120_62BAE97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38364E-04C6-4D67-9F56-3752A183D1E1}" authorId="{00FD0187-1521-E874-E073-3ECCB7DEC36F}" created="2026-02-23T14:53:23.121">
    <pc:sldMkLst xmlns:pc="http://schemas.microsoft.com/office/powerpoint/2013/main/command">
      <pc:docMk/>
      <pc:sldMk cId="1656416633" sldId="288"/>
    </pc:sldMkLst>
    <p188:txBody>
      <a:bodyPr/>
      <a:lstStyle/>
      <a:p>
        <a:r>
          <a:rPr lang="fr-FR"/>
          <a:t>📜 Texte fondateur
Loi n°2016-483 du 20 avril 2016 (déontologie des fonctionnaires)
Codifiée dans le CGFP (art. L124-1 )
🎯 Mission
Conseiller les agents et encadrants sur :
conflits d’intérêts
cumul d’activités
obligations déontologiques
impartialité / neutralité
2️⃣ Référent Laïcité
📜 Texte fondateur
Loi n°2021-1109 du 24 août 2021
dite loi “séparatisme” / loi confortant le respect des principes de la République
🎯 Mission
Accompagner agents et encadrants :
neutralité du service public
liberté de conscience
gestion des situations sensibles
3️⃣ Référent Égalité professionnelle femmes-hommes
📜 Texte fondateur
Loi n°2019-828 du 6 août 2019
👉 loi de transformation de la fonction publique 🎯 Mission
Élaboration et suivi des plans égalité
Prévention des écarts :
rémunération
carrière
accès aux responsabilités
Sensibilisation des encadrants
📌 Obligatoire dans les employeurs publics ≥ 20 agents.
📜 Fondement juridique
Loi du 27 mai 2008
CGFP
Recommandations du Défenseur des droits
👉 Pas toujours nommé “en tant que tel” dans la loi,
mais fortement exigé en pratique (bonnes pratiques opposables).
🎯 Mission
Accueil et orientation des agents
Identification des situations à risque
Alerte de l’autorité territoriale
Lien avec le Défenseur des droits
5️⃣ Référent Lanceur d’alerte
📜 Texte fondateur
Loi n°2016-1691 du 9 décembre 2016 (Sapin II)
Loi n°2022-401 du 21 mars 2022 (transposition directive UE)
🎯 Mission
Recueillir les signalements
Garantir la confidentialité
Protéger contre les représailles
📌 Critère de discrimination expressément protégé (qualité de lanceur d’alerte).
Référent Harcèlement moral / sexuel / agissements sexistes
📜 Textes
Code général de la fonction publique
Loi du 6 août 2019
Circulaires FP
🎯 Mission
Orientation des victimes
Prévention des situations dégradées
Appui aux enquêtes internes
⚠️ Le harcèlement devient discriminatoire s’il est lié à un critère prohibé.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48DD1-DB8E-7845-BAF2-A6C028FA07A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1092E-49F1-A04B-BF7D-FAAF0688DF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504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15100-36ED-194E-B8BB-19EB9DEADCE0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B2F6B-E545-414B-A363-E41F4A88D3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452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68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60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5551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48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95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📜 Texte fondateur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n°2016-483 du 20 avril 2016 (déontologie des fonctionnaires)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Codifiée dans le CGFP (art. L124-1 )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🎯 Mission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Conseiller les agents et encadrants sur :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conflits d’intérêts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cumul d’activités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obligations déontologiques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impartialité / neutralité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2️⃣ Référent Laïcité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📜 Texte fondateur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n°2021-1109 du 24 août 2021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dite loi “séparatisme” / loi confortant le respect des principes de la République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🎯 Mission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Accompagner agents et encadrants :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neutralité du service public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liberté de conscience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 des situations sensibles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3️⃣ Référent Égalité professionnelle femmes-hommes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📜 Texte fondateur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n°2019-828 du 6 août 2019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👉 loi de transformation de la fonction publique 🎯 Mission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Élaboration et suivi des plans égalité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Prévention des écarts :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rémunération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carrière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accès aux responsabilités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Sensibilisation des encadrants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📌 Obligatoire dans les employeurs publics ≥ 20 agents.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📜 Fondement juridique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du 27 mai 2008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CGFP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Recommandations du Défenseur des droits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👉 Pas toujours nommé “en tant que tel” dans la loi,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mais fortement exigé en pratique (bonnes pratiques opposables).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🎯 Mission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Accueil et orientation des agents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Identification des situations à risque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Alerte de l’autorité territoriale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Lien avec le Défenseur des droits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5️⃣ Référent Lanceur d’alerte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📜 Texte fondateur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n°2016-1691 du 9 décembre 2016 (Sapin II)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n°2022-401 du 21 mars 2022 (transposition directive UE)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🎯 Mission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Recueillir les signalements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Garantir la confidentialité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Protéger contre les représailles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📌 Critère de discrimination expressément protégé (qualité de lanceur d’alerte).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Référent Harcèlement moral / sexuel / agissements sexistes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📜 Textes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 général de la fonction publique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Loi du 6 août 2019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Circulaires FP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🎯 Mission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Orientation des victimes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Prévention des situations dégradées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Appui aux enquêtes internes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⚠️ Le harcèlement devient discriminatoire s’il est lié à un critère prohibé.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B2F6B-E545-414B-A363-E41F4A88D3C5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12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A33FB2-3C78-4EC7-8891-F96A44C487A0}" type="datetime1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26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4412F9-E21F-4162-9E1C-3559A1C544C6}" type="datetime1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63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C83293-83FA-43FA-A2EF-2825E6F5C747}" type="datetime1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60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8E0C1-D5F8-44FC-82B5-EFEB1B0ABF7B}" type="datetime1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62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96D925-BF80-4A45-B66F-657C858208ED}" type="datetime1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77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97316D-710B-4A6B-A07B-9C60835D62E7}" type="datetime1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41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5752F8-FAAD-4999-987D-5B5832BE442F}" type="datetime1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26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2F35EB-37B1-4BEA-8796-389D5826A64E}" type="datetime1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915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744D5D-B8DE-464C-A69F-5AC51A9110F6}" type="datetime1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82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CCF5E6-31E7-4A78-AB43-37C03EB9D08D}" type="datetime1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24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3F73ED-2236-4735-A305-D8AC862C77E2}" type="datetime1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47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DCBCF03-75EB-4A8E-8A0B-23E3D58D2395}" type="datetime1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Pied de page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0BD34B3-8E1B-F04B-BF6A-C1DD1EB403D3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juridique.defenseurdesdroits.fr/index.php?lvl=notice_display&amp;id=7338" TargetMode="External"/><Relationship Id="rId3" Type="http://schemas.openxmlformats.org/officeDocument/2006/relationships/image" Target="../media/image5.jpg"/><Relationship Id="rId7" Type="http://schemas.openxmlformats.org/officeDocument/2006/relationships/hyperlink" Target="https://juridique.defenseurdesdroits.fr/index.php?lvl=notice_display&amp;id=734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nseil-constitutionnel.fr/le-bloc-de-constitutionnalite/texte-integral-de-la-constitution-du-4-octobre-1958-en-vigueur" TargetMode="External"/><Relationship Id="rId5" Type="http://schemas.openxmlformats.org/officeDocument/2006/relationships/hyperlink" Target="https://www.legifrance.gouv.fr/codes/article_lc/LEGIARTI000042026716" TargetMode="External"/><Relationship Id="rId4" Type="http://schemas.openxmlformats.org/officeDocument/2006/relationships/hyperlink" Target="https://www.legifrance.gouv.fr/codes/section_lc/LEGITEXT000006070719/LEGISCTA000006165298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jpg"/><Relationship Id="rId7" Type="http://schemas.openxmlformats.org/officeDocument/2006/relationships/hyperlink" Target="https://svgsilh.com/image/310131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hyperlink" Target="https://pxhere.com/fr/photo/1403204" TargetMode="External"/><Relationship Id="rId4" Type="http://schemas.openxmlformats.org/officeDocument/2006/relationships/image" Target="../media/image7.jpg"/><Relationship Id="rId9" Type="http://schemas.openxmlformats.org/officeDocument/2006/relationships/hyperlink" Target="https://pxhere.com/en/photo/56720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38889182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egifrance.gouv.fr/jorf/id/JORFTEXT000044367862" TargetMode="External"/><Relationship Id="rId4" Type="http://schemas.openxmlformats.org/officeDocument/2006/relationships/hyperlink" Target="https://www.vie-publique.fr/loi/277621-loi-separatisme-respect-des-principes-de-la-republique-24-aout-202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microsoft.com/office/2018/10/relationships/comments" Target="../comments/modernComment_120_62BAE97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fenseurdesdroits.f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C000311B-874F-5F4E-0169-656CC2ADC081}"/>
              </a:ext>
            </a:extLst>
          </p:cNvPr>
          <p:cNvSpPr txBox="1"/>
          <p:nvPr/>
        </p:nvSpPr>
        <p:spPr>
          <a:xfrm>
            <a:off x="5178489" y="5818737"/>
            <a:ext cx="413858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0" u="none" strike="noStrike" cap="none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</a:t>
            </a:r>
            <a:r>
              <a:rPr lang="fr-FR" sz="1100" b="1" i="0" u="none" strike="noStrike" cap="none" dirty="0">
                <a:solidFill>
                  <a:srgbClr val="0066CC"/>
                </a:solidFill>
                <a:latin typeface="Comic Sans MS"/>
                <a:ea typeface="Comic Sans MS"/>
                <a:cs typeface="Comic Sans MS"/>
                <a:sym typeface="Comic Sans MS"/>
              </a:rPr>
              <a:t>roupe </a:t>
            </a:r>
            <a:r>
              <a:rPr lang="fr-FR" sz="1100" b="1" i="0" u="none" strike="noStrike" cap="none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</a:t>
            </a:r>
            <a:r>
              <a:rPr lang="fr-FR" sz="1100" b="1" i="0" u="none" strike="noStrike" cap="none" dirty="0">
                <a:solidFill>
                  <a:srgbClr val="0066CC"/>
                </a:solidFill>
                <a:latin typeface="Comic Sans MS"/>
                <a:ea typeface="Comic Sans MS"/>
                <a:cs typeface="Comic Sans MS"/>
                <a:sym typeface="Comic Sans MS"/>
              </a:rPr>
              <a:t>echnique </a:t>
            </a:r>
            <a:r>
              <a:rPr lang="fr-FR" sz="1100" b="1" i="0" u="none" strike="noStrike" cap="none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r>
              <a:rPr lang="fr-FR" sz="1100" b="1" i="0" u="none" strike="noStrike" cap="none" dirty="0">
                <a:solidFill>
                  <a:srgbClr val="0066CC"/>
                </a:solidFill>
                <a:latin typeface="Comic Sans MS"/>
                <a:ea typeface="Comic Sans MS"/>
                <a:cs typeface="Comic Sans MS"/>
                <a:sym typeface="Comic Sans MS"/>
              </a:rPr>
              <a:t>pérationnelle </a:t>
            </a:r>
            <a:r>
              <a:rPr lang="fr-FR" sz="11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V</a:t>
            </a:r>
            <a:r>
              <a:rPr lang="fr-FR" sz="1100" b="1" dirty="0">
                <a:solidFill>
                  <a:srgbClr val="0066CC"/>
                </a:solidFill>
                <a:latin typeface="Comic Sans MS"/>
                <a:ea typeface="Comic Sans MS"/>
                <a:cs typeface="Comic Sans MS"/>
                <a:sym typeface="Comic Sans MS"/>
              </a:rPr>
              <a:t>IOLENCE</a:t>
            </a:r>
            <a:r>
              <a:rPr lang="fr-FR" sz="1100" b="1" i="0" u="none" strike="noStrike" cap="none" dirty="0">
                <a:solidFill>
                  <a:srgbClr val="0066CC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2026/0</a:t>
            </a:r>
            <a:r>
              <a:rPr lang="fr-FR" sz="1100" b="1" dirty="0">
                <a:solidFill>
                  <a:srgbClr val="0066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 sz="1100" b="1" i="0" u="none" strike="noStrike" cap="none" dirty="0">
              <a:solidFill>
                <a:srgbClr val="0066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" name="Google Shape;90;p1">
            <a:extLst>
              <a:ext uri="{FF2B5EF4-FFF2-40B4-BE49-F238E27FC236}">
                <a16:creationId xmlns:a16="http://schemas.microsoft.com/office/drawing/2014/main" id="{32C6F5E3-B890-C98A-1F9A-9FD2F40617C2}"/>
              </a:ext>
            </a:extLst>
          </p:cNvPr>
          <p:cNvSpPr/>
          <p:nvPr/>
        </p:nvSpPr>
        <p:spPr>
          <a:xfrm>
            <a:off x="269081" y="2486513"/>
            <a:ext cx="8605837" cy="300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 VIOLENTOMETRE S.P.</a:t>
            </a:r>
            <a:br>
              <a:rPr lang="fr-FR" sz="40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lang="fr-FR" sz="4000" b="1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V</a:t>
            </a:r>
            <a:r>
              <a:rPr lang="fr-FR" sz="40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iolences INTRA</a:t>
            </a:r>
            <a:br>
              <a:rPr lang="fr-FR" sz="4000" b="1" i="0" u="none" strike="noStrike" cap="none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4000" b="0" i="0" u="none" strike="noStrike" cap="none" dirty="0">
              <a:solidFill>
                <a:srgbClr val="0066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DECE4ED-F83F-6F6A-9EE1-F89A825E0A6E}"/>
              </a:ext>
            </a:extLst>
          </p:cNvPr>
          <p:cNvSpPr txBox="1"/>
          <p:nvPr/>
        </p:nvSpPr>
        <p:spPr>
          <a:xfrm>
            <a:off x="638174" y="5415909"/>
            <a:ext cx="2095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Futur logo GTO (en cours de conception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C4AB6F8A-E76F-A476-EE59-73568ED877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174" y="164591"/>
            <a:ext cx="2838125" cy="183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36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uage 11">
            <a:extLst>
              <a:ext uri="{FF2B5EF4-FFF2-40B4-BE49-F238E27FC236}">
                <a16:creationId xmlns:a16="http://schemas.microsoft.com/office/drawing/2014/main" id="{366BA75B-42A0-3484-175A-833F7982CA4C}"/>
              </a:ext>
            </a:extLst>
          </p:cNvPr>
          <p:cNvSpPr/>
          <p:nvPr/>
        </p:nvSpPr>
        <p:spPr>
          <a:xfrm>
            <a:off x="43959" y="1796896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Une petite gâterie aujourd’hui!!</a:t>
            </a:r>
          </a:p>
        </p:txBody>
      </p:sp>
      <p:sp>
        <p:nvSpPr>
          <p:cNvPr id="20" name="Nuage 19">
            <a:extLst>
              <a:ext uri="{FF2B5EF4-FFF2-40B4-BE49-F238E27FC236}">
                <a16:creationId xmlns:a16="http://schemas.microsoft.com/office/drawing/2014/main" id="{38F1614A-D1B0-701F-EF6F-AE44F0477A19}"/>
              </a:ext>
            </a:extLst>
          </p:cNvPr>
          <p:cNvSpPr/>
          <p:nvPr/>
        </p:nvSpPr>
        <p:spPr>
          <a:xfrm>
            <a:off x="6657242" y="896170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Tu es trop gros…!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7647378-8471-0E2A-7736-9A19AA41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38" y="36438"/>
            <a:ext cx="8229600" cy="1143000"/>
          </a:xfrm>
        </p:spPr>
        <p:txBody>
          <a:bodyPr/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As-tu connu ou entendu ceci un jour?....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B4D835-CB93-1363-B08C-83C2692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Pied de page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A425C5-1FD0-BB4D-E42B-3902616A1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6309" y="6356350"/>
            <a:ext cx="2133600" cy="365125"/>
          </a:xfrm>
        </p:spPr>
        <p:txBody>
          <a:bodyPr/>
          <a:lstStyle/>
          <a:p>
            <a:fld id="{20BD34B3-8E1B-F04B-BF6A-C1DD1EB403D3}" type="slidenum">
              <a:rPr lang="fr-FR" smtClean="0"/>
              <a:t>2</a:t>
            </a:fld>
            <a:endParaRPr lang="fr-FR"/>
          </a:p>
        </p:txBody>
      </p:sp>
      <p:pic>
        <p:nvPicPr>
          <p:cNvPr id="7" name="Image 6" descr="Une image contenant habits, personne, Visage humain, homme&#10;&#10;Le contenu généré par l’IA peut être incorrect.">
            <a:extLst>
              <a:ext uri="{FF2B5EF4-FFF2-40B4-BE49-F238E27FC236}">
                <a16:creationId xmlns:a16="http://schemas.microsoft.com/office/drawing/2014/main" id="{F93B9E84-77BE-9CA4-6AAC-61421483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430" y="2567354"/>
            <a:ext cx="3264793" cy="24517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Nuage 7">
            <a:extLst>
              <a:ext uri="{FF2B5EF4-FFF2-40B4-BE49-F238E27FC236}">
                <a16:creationId xmlns:a16="http://schemas.microsoft.com/office/drawing/2014/main" id="{F6945D89-A61F-1A1A-B650-92E16A876120}"/>
              </a:ext>
            </a:extLst>
          </p:cNvPr>
          <p:cNvSpPr/>
          <p:nvPr/>
        </p:nvSpPr>
        <p:spPr>
          <a:xfrm>
            <a:off x="1137874" y="868176"/>
            <a:ext cx="2409092" cy="16002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Tu es différent toi aussi!!! Enfin je me comprends…</a:t>
            </a:r>
          </a:p>
        </p:txBody>
      </p:sp>
      <p:sp>
        <p:nvSpPr>
          <p:cNvPr id="10" name="Nuage 9">
            <a:extLst>
              <a:ext uri="{FF2B5EF4-FFF2-40B4-BE49-F238E27FC236}">
                <a16:creationId xmlns:a16="http://schemas.microsoft.com/office/drawing/2014/main" id="{ED205F9B-DE81-00C3-224E-3835036AF2E3}"/>
              </a:ext>
            </a:extLst>
          </p:cNvPr>
          <p:cNvSpPr/>
          <p:nvPr/>
        </p:nvSpPr>
        <p:spPr>
          <a:xfrm>
            <a:off x="3201177" y="1021054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La place des femmes c’est dans la cuisine!</a:t>
            </a:r>
          </a:p>
        </p:txBody>
      </p:sp>
      <p:sp>
        <p:nvSpPr>
          <p:cNvPr id="11" name="Nuage 10">
            <a:extLst>
              <a:ext uri="{FF2B5EF4-FFF2-40B4-BE49-F238E27FC236}">
                <a16:creationId xmlns:a16="http://schemas.microsoft.com/office/drawing/2014/main" id="{754671D2-FA8B-8B91-A296-D25D8557328C}"/>
              </a:ext>
            </a:extLst>
          </p:cNvPr>
          <p:cNvSpPr/>
          <p:nvPr/>
        </p:nvSpPr>
        <p:spPr>
          <a:xfrm>
            <a:off x="4938263" y="1034268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Tu n’as pas eu le concours!!</a:t>
            </a:r>
          </a:p>
        </p:txBody>
      </p:sp>
      <p:sp>
        <p:nvSpPr>
          <p:cNvPr id="13" name="Nuage 12">
            <a:extLst>
              <a:ext uri="{FF2B5EF4-FFF2-40B4-BE49-F238E27FC236}">
                <a16:creationId xmlns:a16="http://schemas.microsoft.com/office/drawing/2014/main" id="{4775B958-7B0C-F7F8-F51E-4128332823A8}"/>
              </a:ext>
            </a:extLst>
          </p:cNvPr>
          <p:cNvSpPr/>
          <p:nvPr/>
        </p:nvSpPr>
        <p:spPr>
          <a:xfrm>
            <a:off x="509953" y="2777221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Je vais venir gratter à ta porte cette nuit!</a:t>
            </a:r>
          </a:p>
        </p:txBody>
      </p:sp>
      <p:sp>
        <p:nvSpPr>
          <p:cNvPr id="14" name="Nuage 13">
            <a:extLst>
              <a:ext uri="{FF2B5EF4-FFF2-40B4-BE49-F238E27FC236}">
                <a16:creationId xmlns:a16="http://schemas.microsoft.com/office/drawing/2014/main" id="{0FDF506D-127E-2945-3BD3-46E65C70C195}"/>
              </a:ext>
            </a:extLst>
          </p:cNvPr>
          <p:cNvSpPr/>
          <p:nvPr/>
        </p:nvSpPr>
        <p:spPr>
          <a:xfrm>
            <a:off x="175845" y="4009293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Tu as vu ta coupe de cheveux, on dirait un trav!</a:t>
            </a:r>
          </a:p>
        </p:txBody>
      </p:sp>
      <p:sp>
        <p:nvSpPr>
          <p:cNvPr id="15" name="Nuage 14">
            <a:extLst>
              <a:ext uri="{FF2B5EF4-FFF2-40B4-BE49-F238E27FC236}">
                <a16:creationId xmlns:a16="http://schemas.microsoft.com/office/drawing/2014/main" id="{AC6DF8A2-D398-692E-0317-E4F17E078CDA}"/>
              </a:ext>
            </a:extLst>
          </p:cNvPr>
          <p:cNvSpPr/>
          <p:nvPr/>
        </p:nvSpPr>
        <p:spPr>
          <a:xfrm>
            <a:off x="1200148" y="5132139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Je convoque ce soir, tu participes?</a:t>
            </a:r>
          </a:p>
        </p:txBody>
      </p:sp>
      <p:sp>
        <p:nvSpPr>
          <p:cNvPr id="16" name="Nuage 15">
            <a:extLst>
              <a:ext uri="{FF2B5EF4-FFF2-40B4-BE49-F238E27FC236}">
                <a16:creationId xmlns:a16="http://schemas.microsoft.com/office/drawing/2014/main" id="{B8A3B9E9-5236-D00F-9470-DF4C77D741CD}"/>
              </a:ext>
            </a:extLst>
          </p:cNvPr>
          <p:cNvSpPr/>
          <p:nvPr/>
        </p:nvSpPr>
        <p:spPr>
          <a:xfrm>
            <a:off x="6506309" y="3150295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Pas de gonzesse au BAT!</a:t>
            </a:r>
          </a:p>
        </p:txBody>
      </p:sp>
      <p:sp>
        <p:nvSpPr>
          <p:cNvPr id="17" name="Nuage 16">
            <a:extLst>
              <a:ext uri="{FF2B5EF4-FFF2-40B4-BE49-F238E27FC236}">
                <a16:creationId xmlns:a16="http://schemas.microsoft.com/office/drawing/2014/main" id="{B13E1DB7-F2F7-B8C5-A253-6FCF2D129307}"/>
              </a:ext>
            </a:extLst>
          </p:cNvPr>
          <p:cNvSpPr/>
          <p:nvPr/>
        </p:nvSpPr>
        <p:spPr>
          <a:xfrm>
            <a:off x="6374421" y="4211514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Le planqué d’officier ou de CATE</a:t>
            </a:r>
          </a:p>
        </p:txBody>
      </p:sp>
      <p:sp>
        <p:nvSpPr>
          <p:cNvPr id="18" name="Nuage 17">
            <a:extLst>
              <a:ext uri="{FF2B5EF4-FFF2-40B4-BE49-F238E27FC236}">
                <a16:creationId xmlns:a16="http://schemas.microsoft.com/office/drawing/2014/main" id="{39DCEBA1-49A2-9886-AF67-C94115C6FF3F}"/>
              </a:ext>
            </a:extLst>
          </p:cNvPr>
          <p:cNvSpPr/>
          <p:nvPr/>
        </p:nvSpPr>
        <p:spPr>
          <a:xfrm>
            <a:off x="5370634" y="5266322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Les meufs sont des </a:t>
            </a:r>
          </a:p>
        </p:txBody>
      </p:sp>
      <p:sp>
        <p:nvSpPr>
          <p:cNvPr id="19" name="Nuage 18">
            <a:extLst>
              <a:ext uri="{FF2B5EF4-FFF2-40B4-BE49-F238E27FC236}">
                <a16:creationId xmlns:a16="http://schemas.microsoft.com/office/drawing/2014/main" id="{B557C786-04A3-71CE-10E9-265896ECF8FC}"/>
              </a:ext>
            </a:extLst>
          </p:cNvPr>
          <p:cNvSpPr/>
          <p:nvPr/>
        </p:nvSpPr>
        <p:spPr>
          <a:xfrm>
            <a:off x="3380639" y="5334360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Tes français toi? Tu paies tes impôts?</a:t>
            </a:r>
          </a:p>
        </p:txBody>
      </p:sp>
      <p:sp>
        <p:nvSpPr>
          <p:cNvPr id="21" name="Nuage 20">
            <a:extLst>
              <a:ext uri="{FF2B5EF4-FFF2-40B4-BE49-F238E27FC236}">
                <a16:creationId xmlns:a16="http://schemas.microsoft.com/office/drawing/2014/main" id="{7AF94B21-6FFE-9A0B-54D2-0E1457B0A2D5}"/>
              </a:ext>
            </a:extLst>
          </p:cNvPr>
          <p:cNvSpPr/>
          <p:nvPr/>
        </p:nvSpPr>
        <p:spPr>
          <a:xfrm>
            <a:off x="6431537" y="2002422"/>
            <a:ext cx="2312377" cy="144193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Je suis obligé de te voir à poil?</a:t>
            </a:r>
          </a:p>
        </p:txBody>
      </p:sp>
      <p:pic>
        <p:nvPicPr>
          <p:cNvPr id="23" name="Image 22" descr="Une image contenant clipart, dessin humoristique, dessin, Dessin animé&#10;&#10;Le contenu généré par l’IA peut être incorrect.">
            <a:extLst>
              <a:ext uri="{FF2B5EF4-FFF2-40B4-BE49-F238E27FC236}">
                <a16:creationId xmlns:a16="http://schemas.microsoft.com/office/drawing/2014/main" id="{726DE1D6-D744-1402-9307-0A46BFAC3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14504" y="5618274"/>
            <a:ext cx="461593" cy="61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2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898358" y="699869"/>
            <a:ext cx="7726530" cy="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fr-FR" sz="3500" b="1" dirty="0">
                <a:solidFill>
                  <a:srgbClr val="0477BD"/>
                </a:solidFill>
              </a:rPr>
              <a:t>Comprendre nos dérives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898358" y="1313219"/>
            <a:ext cx="7525795" cy="493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fr-FR" sz="1800" dirty="0">
                <a:solidFill>
                  <a:srgbClr val="FF0000"/>
                </a:solidFill>
              </a:rPr>
              <a:t>Tout ne relève pas de </a:t>
            </a:r>
            <a:r>
              <a:rPr lang="fr-FR" sz="1800" b="1" u="sng" dirty="0">
                <a:solidFill>
                  <a:srgbClr val="FF0000"/>
                </a:solidFill>
              </a:rPr>
              <a:t>la “blague”</a:t>
            </a:r>
            <a:r>
              <a:rPr lang="fr-FR" sz="1800" dirty="0">
                <a:solidFill>
                  <a:srgbClr val="FF0000"/>
                </a:solidFill>
              </a:rPr>
              <a:t>, de </a:t>
            </a:r>
            <a:r>
              <a:rPr lang="fr-FR" sz="1800" b="1" u="sng" dirty="0">
                <a:solidFill>
                  <a:srgbClr val="FF0000"/>
                </a:solidFill>
              </a:rPr>
              <a:t>la tradition </a:t>
            </a:r>
            <a:r>
              <a:rPr lang="fr-FR" sz="1800" dirty="0">
                <a:solidFill>
                  <a:srgbClr val="FF0000"/>
                </a:solidFill>
              </a:rPr>
              <a:t>ou </a:t>
            </a:r>
            <a:r>
              <a:rPr lang="fr-FR" sz="1800" b="1" u="sng" dirty="0">
                <a:solidFill>
                  <a:srgbClr val="FF0000"/>
                </a:solidFill>
              </a:rPr>
              <a:t>du caractère</a:t>
            </a:r>
            <a:r>
              <a:rPr lang="fr-FR" sz="1800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fr-FR" sz="1800" b="1" dirty="0">
              <a:solidFill>
                <a:srgbClr val="FF0000"/>
              </a:solidFill>
            </a:endParaRPr>
          </a:p>
          <a:p>
            <a:r>
              <a:rPr lang="fr-FR" sz="1600" dirty="0"/>
              <a:t>La vie de service repose sur la cohésion, la confiance et la discipline, mais aussi sur des rapports de subordination, d’autorité, et des cultures professionnelles fortes, parfois implicites.</a:t>
            </a:r>
            <a:br>
              <a:rPr lang="fr-FR" sz="1600" dirty="0"/>
            </a:br>
            <a:r>
              <a:rPr lang="fr-FR" sz="1600" dirty="0"/>
              <a:t>Dans ce contexte, il n’est pas toujours simple de situer la frontière entre ce qui est </a:t>
            </a:r>
            <a:r>
              <a:rPr lang="fr-FR" sz="1600" b="1" dirty="0"/>
              <a:t>accepté</a:t>
            </a:r>
            <a:r>
              <a:rPr lang="fr-FR" sz="1600" dirty="0"/>
              <a:t>, </a:t>
            </a:r>
            <a:r>
              <a:rPr lang="fr-FR" sz="1600" b="1" dirty="0"/>
              <a:t>toléré</a:t>
            </a:r>
            <a:r>
              <a:rPr lang="fr-FR" sz="1600" dirty="0"/>
              <a:t>… ou </a:t>
            </a:r>
            <a:r>
              <a:rPr lang="fr-FR" sz="1600" b="1" dirty="0"/>
              <a:t>subi</a:t>
            </a:r>
            <a:r>
              <a:rPr lang="fr-FR" sz="1600" dirty="0"/>
              <a:t>.</a:t>
            </a:r>
          </a:p>
          <a:p>
            <a:pPr marL="0" indent="0">
              <a:buNone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FF0000"/>
                </a:solidFill>
              </a:rPr>
              <a:t>Il est important:</a:t>
            </a:r>
          </a:p>
          <a:p>
            <a:pPr marL="0" indent="0">
              <a:buNone/>
            </a:pPr>
            <a:endParaRPr lang="fr-FR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1600" dirty="0"/>
              <a:t>D’intégrer les réalités spécifiques de notre milieu :</a:t>
            </a:r>
            <a:br>
              <a:rPr lang="fr-FR" sz="1600" dirty="0"/>
            </a:br>
            <a:r>
              <a:rPr lang="fr-FR" sz="1600" dirty="0"/>
              <a:t>– le harcèlement moral ou discriminatoire,</a:t>
            </a:r>
            <a:br>
              <a:rPr lang="fr-FR" sz="1600" dirty="0"/>
            </a:br>
            <a:r>
              <a:rPr lang="fr-FR" sz="1600" dirty="0"/>
              <a:t>– les violences sexistes et/ou sexuelles,</a:t>
            </a:r>
            <a:br>
              <a:rPr lang="fr-FR" sz="1600" dirty="0"/>
            </a:br>
            <a:r>
              <a:rPr lang="fr-FR" sz="1600" dirty="0"/>
              <a:t>– les rapports hiérarchiques,</a:t>
            </a:r>
            <a:br>
              <a:rPr lang="fr-FR" sz="1600" dirty="0"/>
            </a:br>
            <a:r>
              <a:rPr lang="fr-FR" sz="1600" dirty="0"/>
              <a:t>– le racisme et les faits religieux,</a:t>
            </a:r>
            <a:br>
              <a:rPr lang="fr-FR" sz="1600" dirty="0"/>
            </a:br>
            <a:r>
              <a:rPr lang="fr-FR" sz="1600" dirty="0"/>
              <a:t>– mais aussi les enjeux liés à la féminisation croissante du métier, à un monde historiquement masculin, ainsi qu’aux écarts générationnels de mentalités et de pratiques.</a:t>
            </a:r>
          </a:p>
          <a:p>
            <a:pPr marL="0" indent="0">
              <a:buNone/>
            </a:pP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EABE46E-4A67-AE43-9951-5123C41D4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014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AFFA82-CB8E-0045-A297-CC532166AC00}"/>
              </a:ext>
            </a:extLst>
          </p:cNvPr>
          <p:cNvSpPr/>
          <p:nvPr/>
        </p:nvSpPr>
        <p:spPr>
          <a:xfrm>
            <a:off x="4817237" y="0"/>
            <a:ext cx="4326763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0321A1-7597-B340-9ED1-7255E5325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39" y="322696"/>
            <a:ext cx="4331530" cy="568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fr-FR" sz="1800" b="1" dirty="0">
                <a:solidFill>
                  <a:srgbClr val="FF0000"/>
                </a:solidFill>
              </a:rPr>
              <a:t>Point de situation global en France:</a:t>
            </a:r>
          </a:p>
          <a:p>
            <a:pPr marL="0" indent="0">
              <a:buNone/>
            </a:pPr>
            <a:endParaRPr lang="fr-FR" sz="1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1600" b="1" dirty="0"/>
              <a:t>Violences conjugales / domestiques (2024–2025)</a:t>
            </a:r>
          </a:p>
          <a:p>
            <a:pPr marL="0" indent="0" algn="ctr">
              <a:buNone/>
            </a:pPr>
            <a:endParaRPr lang="fr-FR" sz="1600" b="1" dirty="0"/>
          </a:p>
          <a:p>
            <a:r>
              <a:rPr lang="fr-FR" sz="1600" b="1" dirty="0"/>
              <a:t>272 382 victimes</a:t>
            </a:r>
            <a:r>
              <a:rPr lang="fr-FR" sz="1600" dirty="0"/>
              <a:t> de </a:t>
            </a:r>
            <a:r>
              <a:rPr lang="fr-FR" sz="1600" b="1" dirty="0"/>
              <a:t>violences commises par un partenaire ou ex-partenaire</a:t>
            </a:r>
            <a:r>
              <a:rPr lang="fr-FR" sz="1600" dirty="0"/>
              <a:t>. 84 % étaient des femmes. </a:t>
            </a:r>
          </a:p>
          <a:p>
            <a:r>
              <a:rPr lang="fr-FR" sz="1600" dirty="0"/>
              <a:t>La majorité des violences sont </a:t>
            </a:r>
            <a:r>
              <a:rPr lang="fr-FR" sz="1600" b="1" dirty="0"/>
              <a:t>physiques</a:t>
            </a:r>
            <a:r>
              <a:rPr lang="fr-FR" sz="1600" dirty="0"/>
              <a:t>, suivies des violences </a:t>
            </a:r>
            <a:r>
              <a:rPr lang="fr-FR" sz="1600" b="1" dirty="0"/>
              <a:t>psychologiques</a:t>
            </a:r>
            <a:r>
              <a:rPr lang="fr-FR" sz="1600" dirty="0"/>
              <a:t> et, dans une proportion plus faible, </a:t>
            </a:r>
            <a:r>
              <a:rPr lang="fr-FR" sz="1600" b="1" dirty="0"/>
              <a:t>sexuelles</a:t>
            </a:r>
            <a:r>
              <a:rPr lang="fr-FR" sz="1600" dirty="0"/>
              <a:t>. </a:t>
            </a:r>
          </a:p>
          <a:p>
            <a:r>
              <a:rPr lang="fr-FR" sz="1600" dirty="0"/>
              <a:t>Les violences conjugales enregistrées ont </a:t>
            </a:r>
            <a:r>
              <a:rPr lang="fr-FR" sz="1600" b="1" dirty="0"/>
              <a:t>doublé depuis 2016</a:t>
            </a:r>
            <a:r>
              <a:rPr lang="fr-FR" sz="1600" dirty="0"/>
              <a:t>, en grande partie grâce à une libération de la parole et à une meilleure prise en charge. </a:t>
            </a:r>
          </a:p>
          <a:p>
            <a:endParaRPr lang="fr-FR" sz="1600" dirty="0"/>
          </a:p>
          <a:p>
            <a:pPr marL="0" indent="0"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fr-FR" sz="1600" dirty="0"/>
              <a:t>On estime qu’en moyenne </a:t>
            </a:r>
            <a:r>
              <a:rPr lang="fr-FR" sz="1600" b="1" dirty="0"/>
              <a:t>plus de 3 femmes par jour</a:t>
            </a:r>
            <a:r>
              <a:rPr lang="fr-FR" sz="1600" dirty="0"/>
              <a:t> sont victimes de féminicide ou de tentative de féminicide dans le pays. 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77562AF5-3C42-4F5F-5704-5C1BCFE5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8757702-56AB-B3D2-A432-0737EC1483F7}"/>
              </a:ext>
            </a:extLst>
          </p:cNvPr>
          <p:cNvSpPr txBox="1"/>
          <p:nvPr/>
        </p:nvSpPr>
        <p:spPr>
          <a:xfrm>
            <a:off x="4851459" y="17757"/>
            <a:ext cx="429254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fr-FR" dirty="0"/>
          </a:p>
          <a:p>
            <a:pPr algn="ctr">
              <a:buNone/>
            </a:pPr>
            <a:r>
              <a:rPr lang="fr-FR" b="1" dirty="0">
                <a:solidFill>
                  <a:srgbClr val="FF0000"/>
                </a:solidFill>
              </a:rPr>
              <a:t>Actes antireligieux et racisme lié à la religion (2025)</a:t>
            </a:r>
          </a:p>
          <a:p>
            <a:pPr algn="ctr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fr-FR" dirty="0"/>
              <a:t>En </a:t>
            </a:r>
            <a:r>
              <a:rPr lang="fr-FR" b="1" dirty="0"/>
              <a:t>2025</a:t>
            </a:r>
            <a:r>
              <a:rPr lang="fr-FR" dirty="0"/>
              <a:t>, </a:t>
            </a:r>
            <a:r>
              <a:rPr lang="fr-FR" b="1" dirty="0"/>
              <a:t>2 489 actes antireligieux</a:t>
            </a:r>
            <a:r>
              <a:rPr lang="fr-FR" dirty="0"/>
              <a:t> ont été recensés par les autorités françaises. Parmi eux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326 actes islamophobes</a:t>
            </a:r>
            <a:r>
              <a:rPr lang="fr-FR" dirty="0"/>
              <a:t> (hausse importante).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1 320 actes antisémite.</a:t>
            </a:r>
          </a:p>
          <a:p>
            <a:br>
              <a:rPr lang="fr-FR" dirty="0"/>
            </a:br>
            <a:r>
              <a:rPr lang="fr-FR" dirty="0"/>
              <a:t>Et </a:t>
            </a:r>
            <a:r>
              <a:rPr lang="fr-FR" b="1" dirty="0"/>
              <a:t>une part importante de ces actes implique des insultes, menaces ou propos verbaux racistes ou discriminatoires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AF31F92-CDBC-EBC4-F20A-5EB035CDEA90}"/>
              </a:ext>
            </a:extLst>
          </p:cNvPr>
          <p:cNvSpPr txBox="1"/>
          <p:nvPr/>
        </p:nvSpPr>
        <p:spPr>
          <a:xfrm>
            <a:off x="4817237" y="4100885"/>
            <a:ext cx="43883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👉 La majorité des insultes et propos haineux racistes sont </a:t>
            </a:r>
            <a:r>
              <a:rPr lang="fr-FR" b="1" dirty="0"/>
              <a:t>exprimés dans des contextes quotidiens</a:t>
            </a:r>
            <a:r>
              <a:rPr lang="fr-FR" dirty="0"/>
              <a:t> (rues, transports, écoles, en ligne…), mais </a:t>
            </a:r>
            <a:r>
              <a:rPr lang="fr-FR" b="1" dirty="0"/>
              <a:t>seules quelques centaines ou milliers sont formellement enregistrées comme infractions</a:t>
            </a:r>
            <a:r>
              <a:rPr lang="fr-FR" dirty="0"/>
              <a:t> par les forces de l’ordre. </a:t>
            </a:r>
          </a:p>
        </p:txBody>
      </p:sp>
    </p:spTree>
    <p:extLst>
      <p:ext uri="{BB962C8B-B14F-4D97-AF65-F5344CB8AC3E}">
        <p14:creationId xmlns:p14="http://schemas.microsoft.com/office/powerpoint/2010/main" val="77097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65463" y="1965158"/>
            <a:ext cx="8810095" cy="1918201"/>
          </a:xfr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6000" b="1" dirty="0">
                <a:ln w="0"/>
                <a:solidFill>
                  <a:srgbClr val="0477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Cadre règlementaire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F50C4244-1392-42AF-E8D6-E5ADE1A2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79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65463" y="1965158"/>
            <a:ext cx="8810095" cy="1918201"/>
          </a:xfr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6000" b="1" dirty="0">
                <a:ln w="0"/>
                <a:solidFill>
                  <a:srgbClr val="0477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Connaître les limites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F50C4244-1392-42AF-E8D6-E5ADE1A2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7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A3D5A04F-B709-5D42-812B-F6388AF1E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295" y="560089"/>
            <a:ext cx="7662148" cy="5576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fr-FR" sz="1800" b="1" dirty="0">
                <a:solidFill>
                  <a:srgbClr val="FF0000"/>
                </a:solidFill>
              </a:rPr>
              <a:t>Un cadre qui donne à réfléchir:</a:t>
            </a:r>
          </a:p>
          <a:p>
            <a:pPr marL="0" indent="0">
              <a:buNone/>
            </a:pPr>
            <a:endParaRPr lang="fr-FR" sz="1800" b="1" dirty="0">
              <a:solidFill>
                <a:srgbClr val="FF0000"/>
              </a:solidFill>
            </a:endParaRP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Afin de savoir si nos propos, expressions, langage…se trouvent adaptés dans notre établissement (ou ailleurs…), il faut savoir qu’il excite </a:t>
            </a:r>
            <a:r>
              <a:rPr lang="fr-FR" sz="1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26 critères prohibés par la loi.</a:t>
            </a: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rgbClr val="FF0000"/>
                </a:solidFill>
              </a:rPr>
              <a:t>Un socle réglementaire bien précis et multiple:</a:t>
            </a:r>
          </a:p>
          <a:p>
            <a:pPr marL="0" indent="0">
              <a:buNone/>
            </a:pPr>
            <a:endParaRPr lang="fr-FR" sz="1800" b="1" dirty="0">
              <a:solidFill>
                <a:srgbClr val="FF0000"/>
              </a:solidFill>
            </a:endParaRPr>
          </a:p>
          <a:p>
            <a:r>
              <a:rPr lang="fr-FR" sz="1600" dirty="0"/>
              <a:t>Ils sont principalement définis à l’</a:t>
            </a:r>
            <a:r>
              <a:rPr lang="fr-FR" sz="1600" b="1" dirty="0"/>
              <a:t>article </a:t>
            </a:r>
            <a:r>
              <a:rPr lang="fr-FR" sz="1600" b="1" dirty="0">
                <a:hlinkClick r:id="rId4"/>
              </a:rPr>
              <a:t>225-1 du Code pénal</a:t>
            </a:r>
            <a:r>
              <a:rPr lang="fr-FR" sz="1600" dirty="0">
                <a:hlinkClick r:id="rId4"/>
              </a:rPr>
              <a:t> </a:t>
            </a:r>
            <a:r>
              <a:rPr lang="fr-FR" sz="1600" dirty="0"/>
              <a:t>et repris dans le </a:t>
            </a:r>
            <a:r>
              <a:rPr lang="fr-FR" sz="1600" b="1" dirty="0">
                <a:hlinkClick r:id="rId5"/>
              </a:rPr>
              <a:t>Code du travail (L1132-1)</a:t>
            </a:r>
            <a:r>
              <a:rPr lang="fr-FR" sz="1600" dirty="0">
                <a:hlinkClick r:id="rId5"/>
              </a:rPr>
              <a:t> </a:t>
            </a:r>
            <a:r>
              <a:rPr lang="fr-FR" sz="1600" dirty="0"/>
              <a:t>et la </a:t>
            </a:r>
            <a:r>
              <a:rPr lang="fr-FR" sz="1600" b="1" dirty="0"/>
              <a:t>loi du 27 mai 2008 (adaptation droit EU)</a:t>
            </a:r>
          </a:p>
          <a:p>
            <a:pPr marL="0" indent="0">
              <a:buNone/>
            </a:pPr>
            <a:endParaRPr lang="fr-F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/>
              <a:t>1958</a:t>
            </a:r>
            <a:r>
              <a:rPr lang="fr-FR" sz="1600" dirty="0"/>
              <a:t> – </a:t>
            </a:r>
            <a:r>
              <a:rPr lang="fr-FR" sz="1600" dirty="0">
                <a:hlinkClick r:id="rId6"/>
              </a:rPr>
              <a:t>Constitution de la Ve République </a:t>
            </a:r>
            <a:r>
              <a:rPr lang="fr-FR" sz="1600" dirty="0"/>
              <a:t>(</a:t>
            </a:r>
            <a:r>
              <a:rPr lang="fr-FR" sz="1400" i="1" dirty="0"/>
              <a:t>Art. 1 : égalité devant la loi Art 71.1 : création du Défenseur des droits (révision </a:t>
            </a:r>
            <a:r>
              <a:rPr lang="fr-FR" sz="1400" b="1" i="1" dirty="0"/>
              <a:t>2008</a:t>
            </a:r>
            <a:r>
              <a:rPr lang="fr-FR" sz="1400" i="1" dirty="0"/>
              <a:t>, mise en œuvre </a:t>
            </a:r>
            <a:r>
              <a:rPr lang="fr-FR" sz="1400" b="1" i="1" dirty="0"/>
              <a:t>2011</a:t>
            </a:r>
            <a:r>
              <a:rPr lang="fr-FR" sz="1600" dirty="0"/>
              <a:t>)</a:t>
            </a:r>
          </a:p>
          <a:p>
            <a:pPr marL="0" indent="0">
              <a:buNone/>
            </a:pPr>
            <a:endParaRPr lang="fr-F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/>
              <a:t>Directives européennes </a:t>
            </a:r>
            <a:r>
              <a:rPr lang="fr-FR" sz="1600" b="1" dirty="0">
                <a:hlinkClick r:id="rId7"/>
              </a:rPr>
              <a:t>2000/43/CE</a:t>
            </a:r>
            <a:r>
              <a:rPr lang="fr-FR" sz="1600" dirty="0">
                <a:hlinkClick r:id="rId7"/>
              </a:rPr>
              <a:t> </a:t>
            </a:r>
            <a:r>
              <a:rPr lang="fr-FR" sz="1600" dirty="0"/>
              <a:t>et </a:t>
            </a:r>
            <a:r>
              <a:rPr lang="fr-FR" sz="1600" b="1" dirty="0">
                <a:hlinkClick r:id="rId8"/>
              </a:rPr>
              <a:t>2000/78/CE</a:t>
            </a: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/>
              <a:t>De plus, il suffit qu’un critère soit </a:t>
            </a:r>
            <a:r>
              <a:rPr lang="fr-FR" sz="1600" b="1" dirty="0"/>
              <a:t>supposé</a:t>
            </a:r>
            <a:r>
              <a:rPr lang="fr-FR" sz="1600" dirty="0"/>
              <a:t> (même faux) pour que la discrimination soit constituée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Espace réservé du pied de page 8">
            <a:extLst>
              <a:ext uri="{FF2B5EF4-FFF2-40B4-BE49-F238E27FC236}">
                <a16:creationId xmlns:a16="http://schemas.microsoft.com/office/drawing/2014/main" id="{F69424AD-E1B7-D642-F86F-0793FD4A5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839" y="6509980"/>
            <a:ext cx="5775961" cy="211495"/>
          </a:xfrm>
        </p:spPr>
        <p:txBody>
          <a:bodyPr/>
          <a:lstStyle/>
          <a:p>
            <a:pPr algn="l"/>
            <a:r>
              <a:rPr lang="fr-FR" sz="900" dirty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Pied de page 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71FC443B-5DAA-93CA-6DFA-3871444D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4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E08031-E9F8-0E44-8F69-94DD05143125}"/>
              </a:ext>
            </a:extLst>
          </p:cNvPr>
          <p:cNvSpPr/>
          <p:nvPr/>
        </p:nvSpPr>
        <p:spPr>
          <a:xfrm>
            <a:off x="2529231" y="1794585"/>
            <a:ext cx="3922884" cy="2153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Discrimination 26 critères      (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Code pénal</a:t>
            </a:r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1946C798-24FA-EBB1-AF5B-0398624F3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7381D6-B736-1CAB-DC57-B1EBD150171F}"/>
              </a:ext>
            </a:extLst>
          </p:cNvPr>
          <p:cNvSpPr txBox="1"/>
          <p:nvPr/>
        </p:nvSpPr>
        <p:spPr>
          <a:xfrm>
            <a:off x="984738" y="1765478"/>
            <a:ext cx="10726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Origine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2109BA-31AE-877B-74F0-D2D57FEC3386}"/>
              </a:ext>
            </a:extLst>
          </p:cNvPr>
          <p:cNvSpPr txBox="1"/>
          <p:nvPr/>
        </p:nvSpPr>
        <p:spPr>
          <a:xfrm>
            <a:off x="6614771" y="3697963"/>
            <a:ext cx="923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Sexe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51B18B-CEBD-C90B-F06C-9124861281B3}"/>
              </a:ext>
            </a:extLst>
          </p:cNvPr>
          <p:cNvSpPr txBox="1"/>
          <p:nvPr/>
        </p:nvSpPr>
        <p:spPr>
          <a:xfrm>
            <a:off x="1635369" y="1013291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Situation de famille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91EC99F-0B14-4CE3-B14A-31A93BEDB5A1}"/>
              </a:ext>
            </a:extLst>
          </p:cNvPr>
          <p:cNvSpPr txBox="1"/>
          <p:nvPr/>
        </p:nvSpPr>
        <p:spPr>
          <a:xfrm>
            <a:off x="2373923" y="562219"/>
            <a:ext cx="1547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Grossesse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33DC89-352A-4CA2-4312-9A068B4ECCF9}"/>
              </a:ext>
            </a:extLst>
          </p:cNvPr>
          <p:cNvSpPr txBox="1"/>
          <p:nvPr/>
        </p:nvSpPr>
        <p:spPr>
          <a:xfrm>
            <a:off x="6040316" y="1042667"/>
            <a:ext cx="2373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Apparence physique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7814917-BB8E-A6BE-63A3-762AF258956B}"/>
              </a:ext>
            </a:extLst>
          </p:cNvPr>
          <p:cNvSpPr txBox="1"/>
          <p:nvPr/>
        </p:nvSpPr>
        <p:spPr>
          <a:xfrm>
            <a:off x="3229180" y="219380"/>
            <a:ext cx="3103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Patronyme (nom de famille)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21593F-BF3E-6695-172B-A37E65E3BA58}"/>
              </a:ext>
            </a:extLst>
          </p:cNvPr>
          <p:cNvSpPr txBox="1"/>
          <p:nvPr/>
        </p:nvSpPr>
        <p:spPr>
          <a:xfrm>
            <a:off x="448408" y="2189285"/>
            <a:ext cx="2145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Lieu de résidence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B73C87-BAEF-8C47-566F-47D1EE900BC6}"/>
              </a:ext>
            </a:extLst>
          </p:cNvPr>
          <p:cNvSpPr txBox="1"/>
          <p:nvPr/>
        </p:nvSpPr>
        <p:spPr>
          <a:xfrm>
            <a:off x="334108" y="2769555"/>
            <a:ext cx="1723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État de santé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EF2D29F-909D-D42E-3D0B-09FA940F515B}"/>
              </a:ext>
            </a:extLst>
          </p:cNvPr>
          <p:cNvSpPr txBox="1"/>
          <p:nvPr/>
        </p:nvSpPr>
        <p:spPr>
          <a:xfrm>
            <a:off x="230845" y="3393830"/>
            <a:ext cx="2145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Perte d’autonomie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8311E62-B3CE-688F-1F2D-A78DA944A05F}"/>
              </a:ext>
            </a:extLst>
          </p:cNvPr>
          <p:cNvSpPr txBox="1"/>
          <p:nvPr/>
        </p:nvSpPr>
        <p:spPr>
          <a:xfrm>
            <a:off x="666063" y="3974120"/>
            <a:ext cx="12748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Handicap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3EEED2-7A04-A239-0893-A5407A3E33D0}"/>
              </a:ext>
            </a:extLst>
          </p:cNvPr>
          <p:cNvSpPr txBox="1"/>
          <p:nvPr/>
        </p:nvSpPr>
        <p:spPr>
          <a:xfrm>
            <a:off x="230845" y="4582573"/>
            <a:ext cx="3156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Caractéristiques génétiques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2E42FF-D04A-235B-2EE1-E6EECC75CE20}"/>
              </a:ext>
            </a:extLst>
          </p:cNvPr>
          <p:cNvSpPr txBox="1"/>
          <p:nvPr/>
        </p:nvSpPr>
        <p:spPr>
          <a:xfrm>
            <a:off x="5572079" y="605842"/>
            <a:ext cx="1345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Mœurs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B99C4D3-E66B-6CBC-B394-46CD35E0ACEE}"/>
              </a:ext>
            </a:extLst>
          </p:cNvPr>
          <p:cNvSpPr txBox="1"/>
          <p:nvPr/>
        </p:nvSpPr>
        <p:spPr>
          <a:xfrm>
            <a:off x="6452114" y="1466570"/>
            <a:ext cx="245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Orientation sexuelle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A37B16B-BCF1-8A6C-6E11-9686FA61EA0E}"/>
              </a:ext>
            </a:extLst>
          </p:cNvPr>
          <p:cNvSpPr txBox="1"/>
          <p:nvPr/>
        </p:nvSpPr>
        <p:spPr>
          <a:xfrm>
            <a:off x="6692873" y="2039188"/>
            <a:ext cx="2074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Identité de genre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C0B62B4-E81C-495E-310A-C4CDACA1B099}"/>
              </a:ext>
            </a:extLst>
          </p:cNvPr>
          <p:cNvSpPr txBox="1"/>
          <p:nvPr/>
        </p:nvSpPr>
        <p:spPr>
          <a:xfrm>
            <a:off x="1423231" y="1369874"/>
            <a:ext cx="771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Âge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C4ADB6A-20C9-B651-C6B4-FBACE4840200}"/>
              </a:ext>
            </a:extLst>
          </p:cNvPr>
          <p:cNvSpPr txBox="1"/>
          <p:nvPr/>
        </p:nvSpPr>
        <p:spPr>
          <a:xfrm>
            <a:off x="6692873" y="2614635"/>
            <a:ext cx="2371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Opinions politiques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FD89608-AE38-0EF3-A6E3-55526BD4F042}"/>
              </a:ext>
            </a:extLst>
          </p:cNvPr>
          <p:cNvSpPr txBox="1"/>
          <p:nvPr/>
        </p:nvSpPr>
        <p:spPr>
          <a:xfrm>
            <a:off x="6586562" y="3187253"/>
            <a:ext cx="2371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Activités syndicales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025BC4B-1B94-AEE7-7C2D-D1B75269DFD8}"/>
              </a:ext>
            </a:extLst>
          </p:cNvPr>
          <p:cNvSpPr txBox="1"/>
          <p:nvPr/>
        </p:nvSpPr>
        <p:spPr>
          <a:xfrm>
            <a:off x="553915" y="5189379"/>
            <a:ext cx="3006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Qualité de lanceur d’alerte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81A7D56-F775-F7D2-3DDB-1C20867ADD00}"/>
              </a:ext>
            </a:extLst>
          </p:cNvPr>
          <p:cNvSpPr txBox="1"/>
          <p:nvPr/>
        </p:nvSpPr>
        <p:spPr>
          <a:xfrm>
            <a:off x="845819" y="569243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Qualité de facilitateur de lanceur d’alerte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3CA6BFB-BC7E-42AB-FD82-081097D59C9E}"/>
              </a:ext>
            </a:extLst>
          </p:cNvPr>
          <p:cNvSpPr txBox="1"/>
          <p:nvPr/>
        </p:nvSpPr>
        <p:spPr>
          <a:xfrm>
            <a:off x="1437636" y="6116036"/>
            <a:ext cx="6686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Capacité à s’exprimer dans une langue autre que le français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575D7AD-4FC5-18EF-F9DC-094BE34FE484}"/>
              </a:ext>
            </a:extLst>
          </p:cNvPr>
          <p:cNvSpPr txBox="1"/>
          <p:nvPr/>
        </p:nvSpPr>
        <p:spPr>
          <a:xfrm>
            <a:off x="6051035" y="4188122"/>
            <a:ext cx="2716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Domiciliation bancaire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3E5C21D-D1B1-395A-10A8-F2679D53FC81}"/>
              </a:ext>
            </a:extLst>
          </p:cNvPr>
          <p:cNvSpPr txBox="1"/>
          <p:nvPr/>
        </p:nvSpPr>
        <p:spPr>
          <a:xfrm>
            <a:off x="4631302" y="4670974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Appartenance ou non-appartenance, vraie ou supposée, à une ethnie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, à une nation, à une race;</a:t>
            </a: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Image 54" descr="Une image contenant joint">
            <a:extLst>
              <a:ext uri="{FF2B5EF4-FFF2-40B4-BE49-F238E27FC236}">
                <a16:creationId xmlns:a16="http://schemas.microsoft.com/office/drawing/2014/main" id="{14FC068A-192C-4D88-7DB6-C09A57A92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46711" y="4901920"/>
            <a:ext cx="684591" cy="684591"/>
          </a:xfrm>
          <a:prstGeom prst="rect">
            <a:avLst/>
          </a:prstGeom>
        </p:spPr>
      </p:pic>
      <p:pic>
        <p:nvPicPr>
          <p:cNvPr id="57" name="Graphique 56">
            <a:extLst>
              <a:ext uri="{FF2B5EF4-FFF2-40B4-BE49-F238E27FC236}">
                <a16:creationId xmlns:a16="http://schemas.microsoft.com/office/drawing/2014/main" id="{EA6C68E5-4F2C-5934-4E69-B96E50993A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401536" y="2958344"/>
            <a:ext cx="1103698" cy="1103698"/>
          </a:xfrm>
          <a:prstGeom prst="rect">
            <a:avLst/>
          </a:prstGeom>
        </p:spPr>
      </p:pic>
      <p:pic>
        <p:nvPicPr>
          <p:cNvPr id="59" name="Image 58" descr="Une image contenant Axe, en bois, intérieur">
            <a:extLst>
              <a:ext uri="{FF2B5EF4-FFF2-40B4-BE49-F238E27FC236}">
                <a16:creationId xmlns:a16="http://schemas.microsoft.com/office/drawing/2014/main" id="{E3641B8E-2907-9428-51B9-C5F387E94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593731" y="3228060"/>
            <a:ext cx="913428" cy="68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95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898358" y="699869"/>
            <a:ext cx="7726530" cy="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fr-FR" sz="3500" b="1" dirty="0">
                <a:solidFill>
                  <a:srgbClr val="0477BD"/>
                </a:solidFill>
              </a:rPr>
              <a:t>Dans la fonction publique:</a:t>
            </a:r>
          </a:p>
        </p:txBody>
      </p:sp>
      <p:sp>
        <p:nvSpPr>
          <p:cNvPr id="2" name="Espace réservé du pied de page 8">
            <a:extLst>
              <a:ext uri="{FF2B5EF4-FFF2-40B4-BE49-F238E27FC236}">
                <a16:creationId xmlns:a16="http://schemas.microsoft.com/office/drawing/2014/main" id="{B479D81C-0920-1FD8-27AA-42B7177C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839" y="6509980"/>
            <a:ext cx="5775961" cy="211495"/>
          </a:xfrm>
        </p:spPr>
        <p:txBody>
          <a:bodyPr/>
          <a:lstStyle/>
          <a:p>
            <a:pPr algn="l"/>
            <a:r>
              <a:rPr lang="fr-FR" sz="900" dirty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Pied de page 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D8373EAF-9CD9-F368-5081-A75C439C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6EA733-CDA4-22DA-E7C7-E8865BBC635C}"/>
              </a:ext>
            </a:extLst>
          </p:cNvPr>
          <p:cNvSpPr txBox="1"/>
          <p:nvPr/>
        </p:nvSpPr>
        <p:spPr>
          <a:xfrm>
            <a:off x="4825170" y="1603304"/>
            <a:ext cx="413853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Loi du 6 août 2019</a:t>
            </a:r>
          </a:p>
          <a:p>
            <a:pPr>
              <a:buNone/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Loi de Transformation de la Fonction Publique 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Ce qu’elle crée / renforce:</a:t>
            </a:r>
          </a:p>
          <a:p>
            <a:pPr>
              <a:buNone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Référent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égalité professionnelle F/H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Plans égalité obligatoire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D4C96E-A027-C680-AF91-1590EA524A30}"/>
              </a:ext>
            </a:extLst>
          </p:cNvPr>
          <p:cNvSpPr txBox="1"/>
          <p:nvPr/>
        </p:nvSpPr>
        <p:spPr>
          <a:xfrm>
            <a:off x="180293" y="2076024"/>
            <a:ext cx="45813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Loi du 24 août 2021  </a:t>
            </a:r>
          </a:p>
          <a:p>
            <a:pPr algn="ctr">
              <a:buNone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loi contre le séparatisme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Défense des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principes républicains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Renforcement de la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laïcité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et de la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neutralité</a:t>
            </a: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Ce qu’elle impose dans la fonction publique:</a:t>
            </a:r>
          </a:p>
          <a:p>
            <a:pPr>
              <a:buNone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Référent laïcité obligatoire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Renforcement des obligations de neutralité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Clarification du cadre juridique face aux dérives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0D0190D-EA4A-660E-083B-A401E6A27E7B}"/>
              </a:ext>
            </a:extLst>
          </p:cNvPr>
          <p:cNvSpPr txBox="1"/>
          <p:nvPr/>
        </p:nvSpPr>
        <p:spPr>
          <a:xfrm>
            <a:off x="4761623" y="3885691"/>
            <a:ext cx="4138538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Loi 25 novembre 2021 MATRAS 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/>
            <a:r>
              <a:rPr lang="fr-FR" dirty="0"/>
              <a:t>                   Article 56</a:t>
            </a:r>
          </a:p>
          <a:p>
            <a:pPr>
              <a:buNone/>
            </a:pP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Ce qu’elle crée / renforce:</a:t>
            </a:r>
          </a:p>
          <a:p>
            <a:pPr>
              <a:buNone/>
            </a:pP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référent mixité et lutte contre les discriminations,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référent sûreté et sécurité.</a:t>
            </a:r>
          </a:p>
          <a:p>
            <a:pPr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04596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00AA2-C326-3578-547A-03BF20C50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25A63548-2E0B-7C2F-A149-0A64718CB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74" y="321800"/>
            <a:ext cx="7726530" cy="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fr-FR" sz="3500" b="1" dirty="0">
                <a:solidFill>
                  <a:srgbClr val="0477BD"/>
                </a:solidFill>
              </a:rPr>
              <a:t>A quoi servent les référents:</a:t>
            </a:r>
          </a:p>
        </p:txBody>
      </p:sp>
      <p:sp>
        <p:nvSpPr>
          <p:cNvPr id="2" name="Espace réservé du pied de page 8">
            <a:extLst>
              <a:ext uri="{FF2B5EF4-FFF2-40B4-BE49-F238E27FC236}">
                <a16:creationId xmlns:a16="http://schemas.microsoft.com/office/drawing/2014/main" id="{8AFE9D2C-2FE9-4C41-51A6-D8E091327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839" y="6509980"/>
            <a:ext cx="5775961" cy="211495"/>
          </a:xfrm>
        </p:spPr>
        <p:txBody>
          <a:bodyPr/>
          <a:lstStyle/>
          <a:p>
            <a:pPr algn="l"/>
            <a:r>
              <a:rPr lang="fr-FR" sz="900" dirty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Pied de page 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4DE25ABC-ECD9-7E93-F74D-9D4DEE196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807A0D-1A6D-AE4F-96E7-39AEA0732C34}"/>
              </a:ext>
            </a:extLst>
          </p:cNvPr>
          <p:cNvSpPr txBox="1"/>
          <p:nvPr/>
        </p:nvSpPr>
        <p:spPr>
          <a:xfrm>
            <a:off x="243839" y="1216636"/>
            <a:ext cx="88034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u="sng" dirty="0">
                <a:latin typeface="Arial" panose="020B0604020202020204" pitchFamily="34" charset="0"/>
                <a:cs typeface="Arial" panose="020B0604020202020204" pitchFamily="34" charset="0"/>
              </a:rPr>
              <a:t>Objectif commun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prévenir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orienter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sécuriser juridiquement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l’administration et les agents.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F6E0E9-7CA7-9B43-012C-2D0D15C3D07A}"/>
              </a:ext>
            </a:extLst>
          </p:cNvPr>
          <p:cNvSpPr txBox="1"/>
          <p:nvPr/>
        </p:nvSpPr>
        <p:spPr>
          <a:xfrm>
            <a:off x="243839" y="1744801"/>
            <a:ext cx="7739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Créer des </a:t>
            </a:r>
            <a:r>
              <a:rPr lang="fr-FR" b="1" dirty="0"/>
              <a:t>points d’entrée identifiés</a:t>
            </a:r>
            <a:r>
              <a:rPr lang="fr-FR" dirty="0"/>
              <a:t>, internes, formés, traçables.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968274-E3BE-1CF0-F731-747B334724ED}"/>
              </a:ext>
            </a:extLst>
          </p:cNvPr>
          <p:cNvSpPr txBox="1"/>
          <p:nvPr/>
        </p:nvSpPr>
        <p:spPr>
          <a:xfrm>
            <a:off x="243839" y="2708625"/>
            <a:ext cx="83136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Contrôle de leur mise en place:</a:t>
            </a:r>
          </a:p>
          <a:p>
            <a:pPr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Le juge et le Défenseur des droits regardent :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existence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accessibilité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indépendance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leur traçabilité</a:t>
            </a:r>
          </a:p>
        </p:txBody>
      </p:sp>
    </p:spTree>
    <p:extLst>
      <p:ext uri="{BB962C8B-B14F-4D97-AF65-F5344CB8AC3E}">
        <p14:creationId xmlns:p14="http://schemas.microsoft.com/office/powerpoint/2010/main" val="16564166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C5DD4-40E1-E929-8225-0C6229AB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5A884C83-F740-8876-F4E0-CF08CCB86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74" y="321800"/>
            <a:ext cx="7726530" cy="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fr-FR" sz="3500" b="1" dirty="0">
                <a:solidFill>
                  <a:srgbClr val="0477BD"/>
                </a:solidFill>
              </a:rPr>
              <a:t>Aider à se situer:</a:t>
            </a:r>
          </a:p>
        </p:txBody>
      </p:sp>
      <p:sp>
        <p:nvSpPr>
          <p:cNvPr id="2" name="Espace réservé du pied de page 8">
            <a:extLst>
              <a:ext uri="{FF2B5EF4-FFF2-40B4-BE49-F238E27FC236}">
                <a16:creationId xmlns:a16="http://schemas.microsoft.com/office/drawing/2014/main" id="{C2A7009B-586A-7EE6-7EEF-412B419A0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839" y="6509980"/>
            <a:ext cx="5775961" cy="211495"/>
          </a:xfrm>
        </p:spPr>
        <p:txBody>
          <a:bodyPr/>
          <a:lstStyle/>
          <a:p>
            <a:pPr algn="l"/>
            <a:r>
              <a:rPr lang="fr-FR" sz="900" dirty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Pied de page 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199545F-DF27-4515-4452-2B4EB33E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EE2FD2-E7EE-7F82-690D-BE952F0F4610}"/>
              </a:ext>
            </a:extLst>
          </p:cNvPr>
          <p:cNvSpPr txBox="1"/>
          <p:nvPr/>
        </p:nvSpPr>
        <p:spPr>
          <a:xfrm>
            <a:off x="99094" y="997805"/>
            <a:ext cx="88777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Avec un outil d’aide!!! Le </a:t>
            </a:r>
            <a:r>
              <a:rPr lang="fr-FR" b="1" dirty="0" err="1">
                <a:solidFill>
                  <a:srgbClr val="0070C0"/>
                </a:solidFill>
              </a:rPr>
              <a:t>violentomètre</a:t>
            </a:r>
            <a:r>
              <a:rPr lang="fr-FR" b="1" dirty="0">
                <a:solidFill>
                  <a:srgbClr val="0070C0"/>
                </a:solidFill>
              </a:rPr>
              <a:t> </a:t>
            </a:r>
            <a:r>
              <a:rPr lang="fr-FR" dirty="0"/>
              <a:t>sapeurs-pompiers a été conçu pour aider chacun </a:t>
            </a:r>
            <a:r>
              <a:rPr lang="fr-FR" b="1" dirty="0"/>
              <a:t>à se situer</a:t>
            </a:r>
            <a:r>
              <a:rPr lang="fr-FR" dirty="0"/>
              <a:t>, </a:t>
            </a:r>
            <a:r>
              <a:rPr lang="fr-FR" b="1" dirty="0"/>
              <a:t>à objectiver des situations </a:t>
            </a:r>
            <a:r>
              <a:rPr lang="fr-FR" dirty="0"/>
              <a:t>du quotidien et à </a:t>
            </a:r>
            <a:r>
              <a:rPr lang="fr-FR" b="1" dirty="0"/>
              <a:t>mieux comprendre le niveau de consentement en jeu</a:t>
            </a:r>
            <a:r>
              <a:rPr lang="fr-FR" dirty="0"/>
              <a:t>, dans un environnement où l’engagement collectif ne doit jamais se faire au détriment du respect individuel.</a:t>
            </a:r>
          </a:p>
        </p:txBody>
      </p:sp>
      <p:pic>
        <p:nvPicPr>
          <p:cNvPr id="9" name="Image 8" descr="Une image contenant texte, capture d’écran, Police, logo">
            <a:extLst>
              <a:ext uri="{FF2B5EF4-FFF2-40B4-BE49-F238E27FC236}">
                <a16:creationId xmlns:a16="http://schemas.microsoft.com/office/drawing/2014/main" id="{532F87A1-2B61-933E-B752-20FE9399E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262" y="2179044"/>
            <a:ext cx="5104562" cy="1588723"/>
          </a:xfrm>
          <a:prstGeom prst="rect">
            <a:avLst/>
          </a:prstGeom>
        </p:spPr>
      </p:pic>
      <p:pic>
        <p:nvPicPr>
          <p:cNvPr id="12" name="Image 11" descr="Une image contenant capture d’écran, texte, Caractère coloré, Parallèle">
            <a:extLst>
              <a:ext uri="{FF2B5EF4-FFF2-40B4-BE49-F238E27FC236}">
                <a16:creationId xmlns:a16="http://schemas.microsoft.com/office/drawing/2014/main" id="{8BFB8C7B-19DD-E2ED-51E8-8D38C1238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38" y="3870711"/>
            <a:ext cx="7906265" cy="243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5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779F9-4EF2-E830-DC8E-0E3CF9658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8">
            <a:extLst>
              <a:ext uri="{FF2B5EF4-FFF2-40B4-BE49-F238E27FC236}">
                <a16:creationId xmlns:a16="http://schemas.microsoft.com/office/drawing/2014/main" id="{CF761C55-2DEC-969B-0BE0-0A6AA00DC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839" y="6509980"/>
            <a:ext cx="5775961" cy="211495"/>
          </a:xfrm>
        </p:spPr>
        <p:txBody>
          <a:bodyPr/>
          <a:lstStyle/>
          <a:p>
            <a:pPr algn="l"/>
            <a:r>
              <a:rPr lang="fr-FR" sz="900" dirty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Pied de page 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8DB5B97-CC60-274D-DEEC-E97E7EBE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12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texte, capture d’écran, Police, logo">
            <a:extLst>
              <a:ext uri="{FF2B5EF4-FFF2-40B4-BE49-F238E27FC236}">
                <a16:creationId xmlns:a16="http://schemas.microsoft.com/office/drawing/2014/main" id="{37F6A6F4-D4D3-CF31-C9E7-6FA76A85E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936803" y="2394634"/>
            <a:ext cx="6646826" cy="2068731"/>
          </a:xfrm>
          <a:prstGeom prst="rect">
            <a:avLst/>
          </a:prstGeom>
        </p:spPr>
      </p:pic>
      <p:pic>
        <p:nvPicPr>
          <p:cNvPr id="12" name="Image 11" descr="Une image contenant capture d’écran, texte, Caractère coloré, Parallèle">
            <a:extLst>
              <a:ext uri="{FF2B5EF4-FFF2-40B4-BE49-F238E27FC236}">
                <a16:creationId xmlns:a16="http://schemas.microsoft.com/office/drawing/2014/main" id="{DE323602-8306-E97C-37A6-09AC3C8FD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263283" y="2428172"/>
            <a:ext cx="6721475" cy="206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4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C6095-15B5-DCA3-F046-836459997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>
            <a:extLst>
              <a:ext uri="{FF2B5EF4-FFF2-40B4-BE49-F238E27FC236}">
                <a16:creationId xmlns:a16="http://schemas.microsoft.com/office/drawing/2014/main" id="{C6B2B294-E305-2205-D4DC-3CEA3CCDA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74" y="321800"/>
            <a:ext cx="7726530" cy="48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fr-FR" sz="3500" b="1" dirty="0">
                <a:solidFill>
                  <a:srgbClr val="0477BD"/>
                </a:solidFill>
              </a:rPr>
              <a:t>Mot de la fin:</a:t>
            </a:r>
          </a:p>
        </p:txBody>
      </p:sp>
      <p:sp>
        <p:nvSpPr>
          <p:cNvPr id="2" name="Espace réservé du pied de page 8">
            <a:extLst>
              <a:ext uri="{FF2B5EF4-FFF2-40B4-BE49-F238E27FC236}">
                <a16:creationId xmlns:a16="http://schemas.microsoft.com/office/drawing/2014/main" id="{56D31C28-0784-0635-8181-211349398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839" y="6509980"/>
            <a:ext cx="5775961" cy="211495"/>
          </a:xfrm>
        </p:spPr>
        <p:txBody>
          <a:bodyPr/>
          <a:lstStyle/>
          <a:p>
            <a:pPr algn="l"/>
            <a:r>
              <a:rPr lang="fr-FR" sz="900" dirty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Pied de page 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D4743CED-92A6-05D4-E8B7-8F6EEC9E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3507" y="6509980"/>
            <a:ext cx="6468894" cy="246221"/>
          </a:xfrm>
        </p:spPr>
        <p:txBody>
          <a:bodyPr/>
          <a:lstStyle/>
          <a:p>
            <a:pPr algn="ctr"/>
            <a:fld id="{F7887114-21F9-4295-81F9-7093EEED9EF2}" type="slidenum">
              <a:rPr lang="fr-FR" sz="900" smtClean="0">
                <a:solidFill>
                  <a:srgbClr val="0477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13</a:t>
            </a:fld>
            <a:endParaRPr lang="fr-FR" sz="900" dirty="0">
              <a:solidFill>
                <a:srgbClr val="0477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D7E908-084F-F01A-BDA3-1E0144264CCC}"/>
              </a:ext>
            </a:extLst>
          </p:cNvPr>
          <p:cNvSpPr txBox="1"/>
          <p:nvPr/>
        </p:nvSpPr>
        <p:spPr>
          <a:xfrm>
            <a:off x="243838" y="1887642"/>
            <a:ext cx="86790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roupe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echnique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pérationnel violence œuvre prioritairement sur le champ opérationnel, au cœur des pratiques et des réalités du terrain. </a:t>
            </a:r>
          </a:p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Conscient que les enjeux humains, relationnels et organisationnels irriguent l’ensemble de l’établissement, il a souhaité élargir sa réflexion et sa démarche en s’appuyant sur les forces vives du SDIS : Référents, services, encadrement.</a:t>
            </a:r>
          </a:p>
        </p:txBody>
      </p:sp>
      <p:pic>
        <p:nvPicPr>
          <p:cNvPr id="9" name="Image 8" descr="Une image contenant Police, Graphique, capture d’écran, graphisme">
            <a:extLst>
              <a:ext uri="{FF2B5EF4-FFF2-40B4-BE49-F238E27FC236}">
                <a16:creationId xmlns:a16="http://schemas.microsoft.com/office/drawing/2014/main" id="{6A768D7A-5C47-FC2D-9915-97C87EAB5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63" y="4235065"/>
            <a:ext cx="3390476" cy="190476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8FB8EC-D31A-5BAE-C385-9DA8B7552173}"/>
              </a:ext>
            </a:extLst>
          </p:cNvPr>
          <p:cNvSpPr txBox="1"/>
          <p:nvPr/>
        </p:nvSpPr>
        <p:spPr>
          <a:xfrm>
            <a:off x="2632954" y="3495581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Ltn</a:t>
            </a:r>
            <a:r>
              <a:rPr lang="fr-FR" dirty="0"/>
              <a:t> J. </a:t>
            </a:r>
            <a:r>
              <a:rPr lang="fr-FR" dirty="0" err="1"/>
              <a:t>Cailleau</a:t>
            </a:r>
            <a:r>
              <a:rPr lang="fr-FR" dirty="0"/>
              <a:t> chef GTO et son équipe</a:t>
            </a:r>
          </a:p>
        </p:txBody>
      </p:sp>
      <p:pic>
        <p:nvPicPr>
          <p:cNvPr id="7" name="Image 6" descr="Une image contenant texte, Visage humain, casque, habits&#10;&#10;Le contenu généré par l’IA peut être incorrect.">
            <a:extLst>
              <a:ext uri="{FF2B5EF4-FFF2-40B4-BE49-F238E27FC236}">
                <a16:creationId xmlns:a16="http://schemas.microsoft.com/office/drawing/2014/main" id="{E8775246-F953-5822-5D05-8E0A53FC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869" y="3982438"/>
            <a:ext cx="1704862" cy="2410015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1FE3419A-8304-76FF-E086-9ADA0983F9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9800" y="244396"/>
            <a:ext cx="2385631" cy="154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39142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-interieur3-2016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ur-BAT-support_de_presentation_type-2022" id="{E30BDB41-00F6-4C49-B59F-FE9AF87F8C4E}" vid="{726BE933-D545-9C43-902D-7B55B3EC2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theme-interieur3-2016</Template>
  <TotalTime>380</TotalTime>
  <Words>1431</Words>
  <Application>Microsoft Office PowerPoint</Application>
  <PresentationFormat>Affichage à l'écran (4:3)</PresentationFormat>
  <Paragraphs>168</Paragraphs>
  <Slides>14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theme-interieur3-2016</vt:lpstr>
      <vt:lpstr>Présentation PowerPoint</vt:lpstr>
      <vt:lpstr>As-tu connu ou entendu ceci un jour?....</vt:lpstr>
      <vt:lpstr>Présentation PowerPoint</vt:lpstr>
      <vt:lpstr>Présentation PowerPoint</vt:lpstr>
      <vt:lpstr>Cadre règlementaire</vt:lpstr>
      <vt:lpstr>Connaître les limites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</dc:title>
  <dc:creator>Sdis91-Charte Adm</dc:creator>
  <cp:lastModifiedBy>Sébastien Zaremba</cp:lastModifiedBy>
  <cp:revision>100</cp:revision>
  <cp:lastPrinted>2015-09-04T11:33:10Z</cp:lastPrinted>
  <dcterms:created xsi:type="dcterms:W3CDTF">2022-03-10T09:52:13Z</dcterms:created>
  <dcterms:modified xsi:type="dcterms:W3CDTF">2026-09-15T15:40:44Z</dcterms:modified>
</cp:coreProperties>
</file>